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83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84" r:id="rId15"/>
  </p:sldIdLst>
  <p:sldSz cx="18288000" cy="10287000"/>
  <p:notesSz cx="6858000" cy="9144000"/>
  <p:embeddedFontLst>
    <p:embeddedFont>
      <p:font typeface="Calibri (MS)" panose="020B0604020202020204" charset="0"/>
      <p:regular r:id="rId16"/>
    </p:embeddedFont>
    <p:embeddedFont>
      <p:font typeface="Gill Sans Nova Light" panose="020B0302020104020203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Tahoma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89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900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1" y="2716454"/>
            <a:ext cx="18277622" cy="2143856"/>
            <a:chOff x="0" y="0"/>
            <a:chExt cx="24370162" cy="2858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0162" cy="2858474"/>
            </a:xfrm>
            <a:custGeom>
              <a:avLst/>
              <a:gdLst/>
              <a:ahLst/>
              <a:cxnLst/>
              <a:rect l="l" t="t" r="r" b="b"/>
              <a:pathLst>
                <a:path w="24370162" h="2858474">
                  <a:moveTo>
                    <a:pt x="0" y="0"/>
                  </a:moveTo>
                  <a:lnTo>
                    <a:pt x="24370162" y="0"/>
                  </a:lnTo>
                  <a:lnTo>
                    <a:pt x="24370162" y="2858474"/>
                  </a:lnTo>
                  <a:lnTo>
                    <a:pt x="0" y="28584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4370162" cy="28584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“IL VALORE DELLA RETE EDUCATIVA”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spc="-135" dirty="0">
                  <a:solidFill>
                    <a:srgbClr val="22A89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26 GIUGNO 2025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6160768"/>
            <a:ext cx="18284190" cy="2331720"/>
            <a:chOff x="0" y="0"/>
            <a:chExt cx="24378920" cy="31089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77904" cy="3108960"/>
            </a:xfrm>
            <a:custGeom>
              <a:avLst/>
              <a:gdLst/>
              <a:ahLst/>
              <a:cxnLst/>
              <a:rect l="l" t="t" r="r" b="b"/>
              <a:pathLst>
                <a:path w="24377904" h="3108960">
                  <a:moveTo>
                    <a:pt x="24377904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24377904" y="3108960"/>
                  </a:lnTo>
                  <a:lnTo>
                    <a:pt x="2437790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19" y="6762747"/>
            <a:ext cx="18269462" cy="1126271"/>
            <a:chOff x="0" y="0"/>
            <a:chExt cx="24359282" cy="15016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59282" cy="1501694"/>
            </a:xfrm>
            <a:custGeom>
              <a:avLst/>
              <a:gdLst/>
              <a:ahLst/>
              <a:cxnLst/>
              <a:rect l="l" t="t" r="r" b="b"/>
              <a:pathLst>
                <a:path w="24359282" h="1501694">
                  <a:moveTo>
                    <a:pt x="0" y="0"/>
                  </a:moveTo>
                  <a:lnTo>
                    <a:pt x="24359282" y="0"/>
                  </a:lnTo>
                  <a:lnTo>
                    <a:pt x="24359282" y="1501694"/>
                  </a:lnTo>
                  <a:lnTo>
                    <a:pt x="0" y="15016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4359282" cy="15016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spc="-165" dirty="0">
                  <a:solidFill>
                    <a:srgbClr val="22A89F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 b="1" spc="-37" dirty="0" err="1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Coordinamento</a:t>
              </a:r>
              <a:r>
                <a:rPr lang="en-US" sz="3000" b="1" spc="-37" dirty="0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  <a:r>
                <a:rPr lang="en-US" sz="3000" b="1" spc="-37" dirty="0" err="1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Pedagogico</a:t>
              </a:r>
              <a:r>
                <a:rPr lang="en-US" sz="3000" b="1" spc="-37" dirty="0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Territoriale Città di Milano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2797-01E4-38F4-1772-FD5CFF98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709CF5-37D6-E491-065D-D5343527C303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422267-54E1-0996-B79B-64B06543FBA1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DD71C79-BACC-2C0A-6066-F08D5D3DA64E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6B18F53-0841-69C3-7FEB-8BFFE297A583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AF5D95D-A58C-DE06-EEC9-1043B987CD49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AA2DCC-A77E-871A-CD13-B660E6BA9556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575FC36-CD85-F5C0-10AD-F8F19EC3BDFD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6231B8A-CF9D-EE7D-ED37-9C6B36F1012D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87730BA-346C-3A6D-9D58-06A3BCDA372D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8DC03DF-3C40-E872-86FC-2498AD3BD6DF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5EB31CE-E464-27C7-8796-7E17F9C24FB0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D3B711AA-0DB3-5884-47A5-4FD33145327E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PROMUOVERE UNA CULTURA DELL’INFANZIA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8DD7F0A2-61E1-42BE-C62C-148E0654C032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7C138671-8BAA-8705-13B0-FD568356A3E3}"/>
              </a:ext>
            </a:extLst>
          </p:cNvPr>
          <p:cNvSpPr txBox="1">
            <a:spLocks/>
          </p:cNvSpPr>
          <p:nvPr/>
        </p:nvSpPr>
        <p:spPr>
          <a:xfrm>
            <a:off x="1044055" y="2867023"/>
            <a:ext cx="16154400" cy="6479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Quando un servizio esce “fuori”,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rende visibile l’infanzia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E non in modo spettacolare o occasionale ma come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presenza viva, costante, competente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all’interno dello spazio pubblico.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Riconnettere i servizi 06 sul territorio significa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rivendicare il diritto dei bambini a essere cittadini fin da subito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Come ha ben espresso Francesco Tonucci, “</a:t>
            </a:r>
            <a:r>
              <a:rPr lang="it-IT" sz="3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città deve essere fatta a misura dei bambini, non per proteggerli, ma perché se è buona per loro, è buona per tutti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Promuovere la cultura dell’infanzia significa dunque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educare la città stessa a riconoscere e valorizzare i bambini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non come soggetti da tutelare a margine, ma come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interlocutori legittimi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del vivere comune. Questo ha un impatto enorme anche sul modo in cui i cittadini percepiscono i servizi, li sostengono, li frequentano, li sentono parte del proprio ambiente di vita.</a:t>
            </a:r>
          </a:p>
        </p:txBody>
      </p:sp>
    </p:spTree>
    <p:extLst>
      <p:ext uri="{BB962C8B-B14F-4D97-AF65-F5344CB8AC3E}">
        <p14:creationId xmlns:p14="http://schemas.microsoft.com/office/powerpoint/2010/main" val="278400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40FF-5EF9-BFC3-EC75-B71ADC7E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64892A-5CCA-2F6D-CE08-8A79417E454D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DC2935-ECF6-5CA7-6EAD-2E6CF38D8048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7D0086C-4D7B-B231-E3E3-3CCC506E1F29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C175BA4-83D2-8796-ADAC-0FD8808599B4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F527F7E-368D-AE40-9ED2-D01F190CBB21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61B2A6-752F-DDD1-16B4-58E6A84FD80D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A02AB29-5CBB-5186-D783-4994009BB187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62BD8EC-6D64-95E2-6269-EBEE8C43C4B1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C1FAF80-24F1-55B2-908C-91DBF7951F2B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E603149-F277-7F76-6226-A96A28C44665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C0B2A4D-9E66-B2FF-927D-60AA87C09184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B4B57C92-D290-1BB3-26A5-3BB4DC457E5B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AGIRE IN CHIAVE PREVENTIVA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90B843A2-ED20-797C-4338-0EDAE65E8147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6E66C1B2-6918-2A05-690A-D88AE5CB58B4}"/>
              </a:ext>
            </a:extLst>
          </p:cNvPr>
          <p:cNvSpPr txBox="1">
            <a:spLocks/>
          </p:cNvSpPr>
          <p:nvPr/>
        </p:nvSpPr>
        <p:spPr>
          <a:xfrm>
            <a:off x="1046748" y="2322437"/>
            <a:ext cx="16154400" cy="6479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Lavorare in una logica di sistema consente anche di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intercettare precocemente segnali di fragilità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disagi, bisogni latenti. Non si tratta solo di </a:t>
            </a:r>
            <a:r>
              <a:rPr lang="it-IT" sz="3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segnalare casi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ma di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attivare processi di prossimità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che riducono le distanze tra servizi e famiglie, tra servizi e comunità.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Quando un servizio è visibile, raggiungibile, conosciuto, è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più facile chiedere aiuto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più facile entrare in relazione anche per chi ha vissuti di marginalità o diffidenza verso le istituzioni. In questo senso, il “fuori” diventa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prevenzione sociale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un presidio relazionale che intercetta, accompagna, orienta.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Numerose esperienze dimostrano che portare l’educazione nei luoghi della vita è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una strategia di contrasto alla povertà educativa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molto più efficace che aspettare che il bisogno arrivi alla porta del servizio.</a:t>
            </a:r>
          </a:p>
        </p:txBody>
      </p:sp>
    </p:spTree>
    <p:extLst>
      <p:ext uri="{BB962C8B-B14F-4D97-AF65-F5344CB8AC3E}">
        <p14:creationId xmlns:p14="http://schemas.microsoft.com/office/powerpoint/2010/main" val="16432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6CAFE-A9B0-47EE-F6A7-1171D5D13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565E83-A358-ABC4-8A31-88D1E0F98795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89689F-A93B-661E-C269-B11D0DEEBE21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A6A24A1-4737-CB04-0402-5D9310188E53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A5CB642-1E8C-18BF-7335-D560AD73099F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F484A40-9437-6AA0-36FC-7286C7E7FE26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2E89F3B-24E0-22E4-E81E-3E304AC111AA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6622796-4A58-2CCF-5C96-D654E300A93D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FD4AF14-93AC-ACFB-3334-93446C6EB5D3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73DF676-452F-32AC-2459-2263EB72E05C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F71546B-C081-A97F-51AE-EB66B2BCCCA9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ACD09D3-31B5-8E68-7170-29F8AB90B46A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37334CA-41AE-EED3-9941-F75EDC1F5186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INTEGRARE DIMENSIONE EDUCATIVA E SOCIALE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66C8A150-4251-8922-0FA4-45BE82EE8DDD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BBDBA62F-D6EA-371E-EE3B-0A3C96E00653}"/>
              </a:ext>
            </a:extLst>
          </p:cNvPr>
          <p:cNvSpPr txBox="1">
            <a:spLocks/>
          </p:cNvSpPr>
          <p:nvPr/>
        </p:nvSpPr>
        <p:spPr>
          <a:xfrm>
            <a:off x="914400" y="2543013"/>
            <a:ext cx="16154400" cy="6479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scire dalla soglia ci ricorda che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educare è sempre anche prendersi cura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Non c’è un’educazione neutra, che si limiti alla sfera cognitiva o comportamentale: educare significa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accompagnare lo sviluppo della persona in tutte le sue dimensioni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e questo implica inevitabilmente una lettura attenta dei contesti, delle condizioni di vita, delle risorse e delle mancanze.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Questa è una delle grandi sfide del sistema integrato </a:t>
            </a:r>
            <a:r>
              <a:rPr lang="it-IT" sz="3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zerosei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tenere insieme il mandato educativo e quello sociale</a:t>
            </a: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non come due binari paralleli, ma come un intreccio che si rafforza reciprocamente.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Quando un servizio lavora in rete, si confronta con il quartiere, attiva percorsi con altri soggetti, esercita un mandato educativo che include, riconosce, accompagna.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altre parole abilita i diritti e costruisce cittadinanza.</a:t>
            </a:r>
          </a:p>
        </p:txBody>
      </p:sp>
    </p:spTree>
    <p:extLst>
      <p:ext uri="{BB962C8B-B14F-4D97-AF65-F5344CB8AC3E}">
        <p14:creationId xmlns:p14="http://schemas.microsoft.com/office/powerpoint/2010/main" val="41279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25872-E957-228A-8DD0-C3AB4BAC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DBFDBA-CDBD-92D4-0728-4D5B2C7148E3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7A0849-A600-7BEC-ABFC-610A5BAB56A8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130D18E-7B5E-3C6A-937B-B916E1F96294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9C2BDD-2B40-94D9-9A24-BD0D3ECB2E83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DEF7A2C-0789-7304-2620-F3F533976BD8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2DC50FB-1614-9FA3-3E6F-1F20FBF472ED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6B53B47-96A4-60D9-3EE4-0DD283077AE0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C91EFE7-0177-F975-4F0C-CB071CF3488B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9275EAD-A8CF-77FC-E9BE-DE776525FAE4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E25DF62-60C3-406D-807A-C752C8080D5A}"/>
              </a:ext>
            </a:extLst>
          </p:cNvPr>
          <p:cNvGrpSpPr/>
          <p:nvPr/>
        </p:nvGrpSpPr>
        <p:grpSpPr>
          <a:xfrm>
            <a:off x="609600" y="1148527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CB38B39-DCCA-BDD4-DB6E-F10A8621F5C2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E27D02E-28CD-9539-4F4C-4BEFA8AA6E10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CONCLUSIONI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580CFF05-DC6E-FA23-2DF1-59A24EE61D74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D986161F-BB00-464C-1895-D87662A02A10}"/>
              </a:ext>
            </a:extLst>
          </p:cNvPr>
          <p:cNvSpPr txBox="1">
            <a:spLocks/>
          </p:cNvSpPr>
          <p:nvPr/>
        </p:nvSpPr>
        <p:spPr>
          <a:xfrm>
            <a:off x="1066801" y="2482945"/>
            <a:ext cx="16001999" cy="6479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3200" dirty="0"/>
              <a:t>Pensare ai servizi </a:t>
            </a:r>
            <a:r>
              <a:rPr lang="it-IT" sz="3200" dirty="0" err="1"/>
              <a:t>zerosei</a:t>
            </a:r>
            <a:r>
              <a:rPr lang="it-IT" sz="3200" dirty="0"/>
              <a:t> come parte di un </a:t>
            </a:r>
            <a:r>
              <a:rPr lang="it-IT" sz="3200" b="1" dirty="0"/>
              <a:t>sistema educativo integrato</a:t>
            </a:r>
            <a:r>
              <a:rPr lang="it-IT" sz="3200" dirty="0"/>
              <a:t> non è solo un’esigenza normativa o organizzativa.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3200" dirty="0"/>
              <a:t>È una sfida culturale che ci chiede di connettere </a:t>
            </a:r>
            <a:r>
              <a:rPr lang="it-IT" sz="3200" b="1" dirty="0"/>
              <a:t>cornice e contesto</a:t>
            </a:r>
            <a:r>
              <a:rPr lang="it-IT" sz="3200" dirty="0"/>
              <a:t>, </a:t>
            </a:r>
            <a:r>
              <a:rPr lang="it-IT" sz="3200" b="1" dirty="0"/>
              <a:t>sistema urbano e comunità locale</a:t>
            </a:r>
            <a:r>
              <a:rPr lang="it-IT" sz="3200" dirty="0"/>
              <a:t>, </a:t>
            </a:r>
            <a:r>
              <a:rPr lang="it-IT" sz="3200" b="1" dirty="0"/>
              <a:t>spazio interno e territorio vissuto</a:t>
            </a:r>
            <a:r>
              <a:rPr lang="it-IT" sz="32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3200" dirty="0"/>
              <a:t>Un sistema educativo integrato è quello che sa </a:t>
            </a:r>
            <a:r>
              <a:rPr lang="it-IT" sz="3200" b="1" dirty="0"/>
              <a:t>tenere insieme le polarità senza appiattirle</a:t>
            </a:r>
            <a:r>
              <a:rPr lang="it-IT" sz="3200" dirty="0"/>
              <a:t>, trasformando le differenze in risorse, le tensioni in movimenti generativi.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3200" dirty="0"/>
              <a:t>E allora la rete diventa davvero sistema: un </a:t>
            </a:r>
            <a:r>
              <a:rPr lang="it-IT" sz="3200" b="1" dirty="0"/>
              <a:t>organismo vivo, riflessivo, coeso</a:t>
            </a:r>
            <a:r>
              <a:rPr lang="it-IT" sz="3200" dirty="0"/>
              <a:t>, capace di generare cultura, cittadinanza e cura per l’infanzia e per l’intera collettività.</a:t>
            </a:r>
          </a:p>
        </p:txBody>
      </p:sp>
    </p:spTree>
    <p:extLst>
      <p:ext uri="{BB962C8B-B14F-4D97-AF65-F5344CB8AC3E}">
        <p14:creationId xmlns:p14="http://schemas.microsoft.com/office/powerpoint/2010/main" val="399103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1DDC-B2C7-FC22-0767-1B699F80D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D78071-836B-961B-8C9D-D5294349B28E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946010-C5E8-AA16-42BA-D277E71C6096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1A465C9-2596-F6D4-4B21-CB66511132B3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BA653E1-8F2C-1D8F-D846-079812127086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EA25245-5EEB-AE13-0322-F611049FA284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4E98590-773C-9962-960E-0ECB63B48DD7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B723DCE-8072-A5DD-00DF-5BA12FA0538F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293EAC0-B592-8C99-3560-99568982C75D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34EA77-4FD4-2BA0-81B9-2086DAF41F51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C6A9B61-EF21-ABE8-49CB-97220962B1ED}"/>
              </a:ext>
            </a:extLst>
          </p:cNvPr>
          <p:cNvGrpSpPr/>
          <p:nvPr/>
        </p:nvGrpSpPr>
        <p:grpSpPr>
          <a:xfrm>
            <a:off x="981" y="4293211"/>
            <a:ext cx="18596886" cy="2450489"/>
            <a:chOff x="0" y="-52652"/>
            <a:chExt cx="24795848" cy="141155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3EA181B-BE90-BF99-8DFA-9380D5DB8211}"/>
                </a:ext>
              </a:extLst>
            </p:cNvPr>
            <p:cNvSpPr/>
            <p:nvPr/>
          </p:nvSpPr>
          <p:spPr>
            <a:xfrm>
              <a:off x="405092" y="-52652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EA3378B-CBAB-7606-75AE-889B0952218C}"/>
                </a:ext>
              </a:extLst>
            </p:cNvPr>
            <p:cNvSpPr txBox="1"/>
            <p:nvPr/>
          </p:nvSpPr>
          <p:spPr>
            <a:xfrm>
              <a:off x="0" y="0"/>
              <a:ext cx="24390756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GRAZIE!</a:t>
              </a:r>
            </a:p>
            <a:p>
              <a:pPr algn="ctr">
                <a:lnSpc>
                  <a:spcPts val="5759"/>
                </a:lnSpc>
              </a:pPr>
              <a:endParaRPr lang="en-US" sz="4800" b="1" spc="-142" dirty="0">
                <a:solidFill>
                  <a:srgbClr val="22A89F"/>
                </a:solidFill>
                <a:latin typeface="Tahoma Bold"/>
                <a:ea typeface="Tahoma Bold"/>
                <a:cs typeface="Tahoma Bold"/>
                <a:sym typeface="Tahoma Bold"/>
              </a:endParaRPr>
            </a:p>
            <a:p>
              <a:pPr algn="ctr">
                <a:lnSpc>
                  <a:spcPts val="5759"/>
                </a:lnSpc>
              </a:pPr>
              <a:r>
                <a:rPr lang="en-US" sz="4000" spc="-135" dirty="0">
                  <a:latin typeface="Calibri (MS)"/>
                  <a:ea typeface="Calibri (MS)"/>
                  <a:cs typeface="Calibri (MS)"/>
                  <a:sym typeface="Calibri (MS)"/>
                </a:rPr>
                <a:t>Simona Fazio</a:t>
              </a:r>
            </a:p>
            <a:p>
              <a:pPr algn="ctr">
                <a:lnSpc>
                  <a:spcPts val="5759"/>
                </a:lnSpc>
              </a:pPr>
              <a:r>
                <a:rPr lang="en-US" sz="2800" spc="-135" dirty="0">
                  <a:latin typeface="Calibri (MS)"/>
                  <a:ea typeface="Calibri (MS)"/>
                  <a:cs typeface="Calibri (MS)"/>
                  <a:sym typeface="Calibri (MS)"/>
                </a:rPr>
                <a:t>simona.fazio@spazioapertoservizi.org</a:t>
              </a:r>
            </a:p>
            <a:p>
              <a:pPr algn="ctr">
                <a:lnSpc>
                  <a:spcPts val="5759"/>
                </a:lnSpc>
              </a:pPr>
              <a:endParaRPr lang="en-US" sz="4800" b="1" spc="-142" dirty="0">
                <a:latin typeface="Tahoma Bold"/>
                <a:ea typeface="Tahoma Bold"/>
                <a:cs typeface="Tahoma Bold"/>
                <a:sym typeface="Tahoma Bold"/>
              </a:endParaRPr>
            </a:p>
            <a:p>
              <a:pPr algn="ctr">
                <a:lnSpc>
                  <a:spcPts val="5759"/>
                </a:lnSpc>
              </a:pPr>
              <a:endParaRPr lang="en-US" sz="4800" b="1" spc="-142" dirty="0">
                <a:solidFill>
                  <a:srgbClr val="22A89F"/>
                </a:solidFill>
                <a:latin typeface="Tahoma Bold"/>
                <a:ea typeface="Tahoma Bold"/>
                <a:cs typeface="Tahoma Bold"/>
                <a:sym typeface="Tahoma Bold"/>
              </a:endParaRPr>
            </a:p>
            <a:p>
              <a:pPr algn="ctr">
                <a:lnSpc>
                  <a:spcPts val="5759"/>
                </a:lnSpc>
              </a:pPr>
              <a:endParaRPr lang="en-US" sz="3200" spc="-142" dirty="0">
                <a:solidFill>
                  <a:srgbClr val="22A89F"/>
                </a:solidFill>
                <a:latin typeface="+mj-lt"/>
                <a:ea typeface="Tahoma Bold"/>
                <a:cs typeface="Tahoma Bold"/>
                <a:sym typeface="Tahoma Bold"/>
              </a:endParaRPr>
            </a:p>
            <a:p>
              <a:pPr algn="ctr">
                <a:lnSpc>
                  <a:spcPts val="5759"/>
                </a:lnSpc>
              </a:pPr>
              <a:endParaRPr lang="en-US" sz="3200" spc="-142" dirty="0">
                <a:solidFill>
                  <a:srgbClr val="22A89F"/>
                </a:solidFill>
                <a:latin typeface="+mj-lt"/>
                <a:ea typeface="Tahoma Bold"/>
                <a:cs typeface="Tahoma Bold"/>
                <a:sym typeface="Tahoma Bold"/>
              </a:endParaRP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C12B39D0-EFC5-272A-D36C-8A4ECAE4EBAE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13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EEA54-48D3-4009-C9F8-7ADC2043B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1A5056-DA21-326D-E293-55E9212F85F7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F90E42-764E-678D-A920-EAEF97E6216E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BCBE26E-0DB7-8116-96CF-4AD44BF74E82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9DFE811-F944-16FE-1772-1ED16DA7A725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BD121EC-1645-364B-6F88-34EFEF3BC8A9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5B24E7-E82D-D6CE-7080-20B36BB1F5C9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46A2977-7B23-946F-ED43-27147113E3FB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0A0FE72-872D-C37B-51BA-699D6AACCB56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99F7FC7-AF4B-7C7E-D9FF-585F04769B33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DAE45A1-D658-E7B6-7192-65F515A1570A}"/>
              </a:ext>
            </a:extLst>
          </p:cNvPr>
          <p:cNvGrpSpPr/>
          <p:nvPr/>
        </p:nvGrpSpPr>
        <p:grpSpPr>
          <a:xfrm>
            <a:off x="981" y="4384616"/>
            <a:ext cx="18293067" cy="1019175"/>
            <a:chOff x="0" y="0"/>
            <a:chExt cx="24390756" cy="13589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358CEFF-47EC-A872-E212-3EA200D23EEC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A070AF1-5DDF-3861-6A71-9610E8021331}"/>
                </a:ext>
              </a:extLst>
            </p:cNvPr>
            <p:cNvSpPr txBox="1"/>
            <p:nvPr/>
          </p:nvSpPr>
          <p:spPr>
            <a:xfrm>
              <a:off x="0" y="0"/>
              <a:ext cx="24390756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759"/>
                </a:lnSpc>
              </a:pPr>
              <a:r>
                <a:rPr lang="it-IT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Che valore ha la Rete all’interno del </a:t>
              </a:r>
              <a:br>
                <a:rPr lang="it-IT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</a:br>
              <a:r>
                <a:rPr lang="it-IT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Sistema Integrato 06? </a:t>
              </a:r>
              <a:br>
                <a:rPr lang="it-IT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</a:br>
              <a:endParaRPr lang="en-US" sz="4800" b="1" spc="-142" dirty="0">
                <a:solidFill>
                  <a:srgbClr val="22A89F"/>
                </a:solidFill>
                <a:latin typeface="Tahoma Bold"/>
                <a:ea typeface="Tahoma Bold"/>
                <a:cs typeface="Tahoma Bold"/>
                <a:sym typeface="Tahoma Bold"/>
              </a:endParaRP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8085B38E-EF82-73B3-7290-64CA4291363B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85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Spilli su una superficie bianca che si collegano a un filo nero">
            <a:extLst>
              <a:ext uri="{FF2B5EF4-FFF2-40B4-BE49-F238E27FC236}">
                <a16:creationId xmlns:a16="http://schemas.microsoft.com/office/drawing/2014/main" id="{0A935396-F01C-AC04-A092-922686B9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7"/>
          <a:stretch/>
        </p:blipFill>
        <p:spPr>
          <a:xfrm flipH="1">
            <a:off x="1013324" y="1646764"/>
            <a:ext cx="17267820" cy="815070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9600" y="1368738"/>
            <a:ext cx="12420601" cy="866778"/>
            <a:chOff x="0" y="0"/>
            <a:chExt cx="24390756" cy="13589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47458" y="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PARTIAMO DALLE DEFINIZIONI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0684F41B-D530-F482-A2E3-CEB23B4EB6FA}"/>
              </a:ext>
            </a:extLst>
          </p:cNvPr>
          <p:cNvSpPr txBox="1">
            <a:spLocks/>
          </p:cNvSpPr>
          <p:nvPr/>
        </p:nvSpPr>
        <p:spPr>
          <a:xfrm>
            <a:off x="997992" y="2335448"/>
            <a:ext cx="12032209" cy="630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RETE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un insieme di elementi interconnessi tra loro</a:t>
            </a:r>
          </a:p>
          <a:p>
            <a:endParaRPr kumimoji="0" lang="it-IT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un insieme di elementi interconnessi tra loro </a:t>
            </a:r>
            <a:r>
              <a:rPr kumimoji="0" lang="it-IT" sz="4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che interagiscono per raggiungere un obiettivo comune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 rete connette, ma il sistema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orienta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coordina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dà senso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F0D9D-4993-2F52-0EAA-D4C1B6D6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6BA05F-3523-C5E9-46CF-B3445A3D0FD9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17FBE9-11D2-B588-D79A-FB0BAE18DA86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9FD6B62-55D7-F92B-30D6-4F3D7264AB6F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8099495-C33E-0F6B-C73E-E3E14B6504B9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A2BBB89-5CC9-EB4B-92DD-1F5156A47968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1EF7CF-8AC8-8B52-6F84-0239E0B16605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49F637E-6DB9-4535-9A2B-717149C35FB9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E72A752-E3E3-8C21-D984-3FB77326B436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400B7B6-3DE3-CF21-0849-8368AC237F5D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5E07AF6-F52C-D64A-2A53-5432C3F771B5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E367485-4111-0AA5-2E9C-879A58690CA4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BDCD3E4-A70C-0CA8-CA34-AB1546E32CFA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DA UN APPROCCIO DI RETE A UN APPROCCIO DI SISTEMA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17F21353-F62D-FAEA-3ED0-2408B233131C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A19FCEDE-81A4-5BD0-F231-53586FE2A888}"/>
              </a:ext>
            </a:extLst>
          </p:cNvPr>
          <p:cNvSpPr txBox="1">
            <a:spLocks/>
          </p:cNvSpPr>
          <p:nvPr/>
        </p:nvSpPr>
        <p:spPr>
          <a:xfrm>
            <a:off x="1005385" y="2781300"/>
            <a:ext cx="16154400" cy="6304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Non basta, quindi, la connessione: serve </a:t>
            </a:r>
            <a:r>
              <a:rPr lang="it-IT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interazione orientata</a:t>
            </a:r>
            <a:r>
              <a:rPr lang="it-IT" sz="4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4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intenzionalità condivisa</a:t>
            </a: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Questo è il primo grande </a:t>
            </a:r>
            <a:r>
              <a:rPr lang="it-IT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salto culturale</a:t>
            </a: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che le Linee ci invitano a compiere: passare da un approccio “a rete” – in cui i soggetti sono collegati – a un approccio </a:t>
            </a:r>
            <a:r>
              <a:rPr lang="it-IT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 sistema</a:t>
            </a: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in cui questi soggetti condividono una funzione educativa e sociale comune, si riconoscono in un progetto più grande, e si muovono con coerenza.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4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salto da rete a sistema è il salto verso una </a:t>
            </a:r>
            <a:r>
              <a:rPr lang="it-IT" sz="4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comunità educativa consapevole</a:t>
            </a:r>
            <a:r>
              <a:rPr lang="it-IT" sz="4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dove ogni nodo della rete riconosce il proprio ruolo nel perseguire un progetto condiviso di cittadinanza, cura e cultura dell’infanzia.</a:t>
            </a:r>
            <a:endParaRPr lang="it-IT" sz="4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B0B73-3B16-67B8-663B-BEFA75E17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C72FCCC-82C3-E81A-CD54-7CDE51C1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306"/>
          <a:stretch/>
        </p:blipFill>
        <p:spPr>
          <a:xfrm>
            <a:off x="11236451" y="1726564"/>
            <a:ext cx="7077081" cy="7455536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559DB36-39EF-C7BE-42CC-2D45332D0E61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CD41BD-877F-FE7A-2318-2F9B7D10EBCB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5893EC4-A6E2-C450-B47E-69EA4D06D0FE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8D96373-815E-BB05-6C94-A348F9D201BF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0B2EC79-FA55-1345-8AE4-DDE6E683BD03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33159F-DE4D-EB41-D6F0-069866F92EC1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6EBACAA-7321-54FC-436E-93D315A823D9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F0D8F1A-98A8-F9C3-1173-57B0AFD57012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C3129D8-643C-59B3-3375-4657A4A9E6ED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0C7D495-C669-BBED-005C-6585FA9F9836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59F3BA3-13BA-CE3B-529F-F2666B988196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9FDFE31-4394-F89B-AF74-9CE4D55AD3CA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OSCILLARE PER INTEGRARE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C582883E-1B47-A36E-BDAA-968CDF7868FF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D8229B0F-E366-F7F5-8C76-357E77AEE781}"/>
              </a:ext>
            </a:extLst>
          </p:cNvPr>
          <p:cNvSpPr txBox="1">
            <a:spLocks/>
          </p:cNvSpPr>
          <p:nvPr/>
        </p:nvSpPr>
        <p:spPr>
          <a:xfrm>
            <a:off x="1066800" y="2590622"/>
            <a:ext cx="10896600" cy="630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Affrontare il tema della rete dentro la logica del sistema integrato 06 implica muoversi dentro alcune </a:t>
            </a:r>
            <a:r>
              <a:rPr lang="it-IT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polarità</a:t>
            </a: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cornice e i contesti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città e i quartieri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dentro e il fuori</a:t>
            </a:r>
          </a:p>
        </p:txBody>
      </p:sp>
    </p:spTree>
    <p:extLst>
      <p:ext uri="{BB962C8B-B14F-4D97-AF65-F5344CB8AC3E}">
        <p14:creationId xmlns:p14="http://schemas.microsoft.com/office/powerpoint/2010/main" val="233493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8270-F471-37F1-4D3F-7082E0F3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716FEC8-8726-CB52-56DA-E34ECB87F4F5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8475F2-6116-35CA-97B5-7D50992A36E4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279DB08-37D1-8717-49B2-0E66406B89A2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0ABC14-12AF-D449-1D06-5EDB17960F91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51D3F86-30C4-E6F0-16DB-118239855FC5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6FEFBFA-B253-DF9D-D25E-15A7F26A2553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5B66544-E85F-D856-E857-08CA061A0BA3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E7DBE2E-7505-5BD0-9C42-39A30FC1AEA6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9632036-6A93-94C5-1A96-9256F24A639B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F1A0CF1-78AC-9289-F1D0-5F3375A72CE4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7A390C3-D31D-1E16-6A95-5677B30DB567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D9843ED9-33D3-22E6-773E-595F380ACEA7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LA CORNICE E I CONTESTI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E663866F-2965-0909-1331-EDFF928D0F07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238DDA20-E525-D894-F815-F1F5CCC32F42}"/>
              </a:ext>
            </a:extLst>
          </p:cNvPr>
          <p:cNvSpPr txBox="1">
            <a:spLocks/>
          </p:cNvSpPr>
          <p:nvPr/>
        </p:nvSpPr>
        <p:spPr>
          <a:xfrm>
            <a:off x="1005385" y="2166305"/>
            <a:ext cx="16154400" cy="729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 Linee ci offrono una 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cornice valoriale e metodologica ampia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articolata attorno a principi oggi riconosciuti come fondativi nella letteratura pedagogica definendo quindi una sorta di </a:t>
            </a:r>
            <a:r>
              <a:rPr lang="it-IT" sz="2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“grammatica della cultura educativa”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 proprio perché si muovono a questo livello di cornice, le Linee 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non prescrivono procedure, né definiscono modelli rigidi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Piuttosto, propongono un orientamento che, per essere efficace, deve </a:t>
            </a:r>
            <a:r>
              <a:rPr lang="it-IT" sz="2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dialogare con la realtà viva dei servizi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con la loro storia, la composizione sociale delle comunità locali, le risorse del territorio, i linguaggi educativi maturati nel tempo.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 Linee </a:t>
            </a:r>
            <a:r>
              <a:rPr lang="it-IT" sz="2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zerosei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riconoscono il valore di </a:t>
            </a:r>
            <a:r>
              <a:rPr lang="it-IT" sz="2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fare pedagogia nei contesti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sottolineando come ogni servizio debba costruire una propria identità educativa senza imitazioni standardizzate</a:t>
            </a:r>
            <a:r>
              <a:rPr lang="it-IT" sz="2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ricercando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progettualità che nasce dal basso, dalla pratica, dalla relazione con i bambini, con le famiglie e con i territori.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Possiamo dire che un sistema educativo è maturo quando riesce a tenere insieme 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unitarietà 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intesa come garanzia di diritti –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 pluralità 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 come riconoscimento della </a:t>
            </a:r>
            <a:r>
              <a:rPr lang="it-IT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diversità 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dei territori.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 è qui che la cornice generale incontra il compito pedagogico quotidiano: 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trasformare i principi in prassi viva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capace di </a:t>
            </a:r>
            <a:r>
              <a:rPr lang="it-IT" sz="26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leggere i contesti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ascoltare i bisogni e progettare risposte pertinenti</a:t>
            </a:r>
          </a:p>
        </p:txBody>
      </p:sp>
    </p:spTree>
    <p:extLst>
      <p:ext uri="{BB962C8B-B14F-4D97-AF65-F5344CB8AC3E}">
        <p14:creationId xmlns:p14="http://schemas.microsoft.com/office/powerpoint/2010/main" val="121650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9FBF5-6BB0-286C-7FE7-0C76EC24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6D67F0-3719-96B4-5603-96FCFBE1534D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1DEBF0A-A78C-F372-037D-5FBB3FB3139F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DD4B3A2-CD43-4675-8669-5E8FA68A0453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FB2669-A970-032A-5DEB-1733AB219E72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2B1C709-2EF7-7AE1-A318-0E0B58F288DB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A76ACFA-9AE8-7674-2442-CD5D0D72F0F2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BE20021-BD6C-F6AF-3675-C97036FF99DE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276DD3A-B2C9-45C3-584C-340B6A4E047C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3E0DDF7-3FD0-2549-425C-C1755ACB0070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A63CCE0-2306-921D-B27E-4517B1679552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37F0AC2-64F1-57D5-CEAA-750B4F9ECF1A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A2AF809-48A8-46AE-6DB7-15EF0E755466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LA CITTÀ E I QUARTIERI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275E2F2-1CA1-9B12-2340-E9BCDD40AAA0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BC8F4768-7D04-7720-55BB-494A61D6ACF2}"/>
              </a:ext>
            </a:extLst>
          </p:cNvPr>
          <p:cNvSpPr txBox="1">
            <a:spLocks/>
          </p:cNvSpPr>
          <p:nvPr/>
        </p:nvSpPr>
        <p:spPr>
          <a:xfrm>
            <a:off x="1044055" y="2051712"/>
            <a:ext cx="16154400" cy="729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it-IT" sz="2600" dirty="0"/>
              <a:t>Una delle tensioni più interessanti e delicate da abitare è quella tra la </a:t>
            </a:r>
            <a:r>
              <a:rPr lang="it-IT" sz="2600" b="1" dirty="0"/>
              <a:t>dimensione cittadina</a:t>
            </a:r>
            <a:r>
              <a:rPr lang="it-IT" sz="2600" dirty="0"/>
              <a:t>, intesa come sistema, visione politica e infrastruttura urbana, e la </a:t>
            </a:r>
            <a:r>
              <a:rPr lang="it-IT" sz="2600" b="1" dirty="0"/>
              <a:t>dimensione di quartiere</a:t>
            </a:r>
            <a:r>
              <a:rPr lang="it-IT" sz="2600" dirty="0"/>
              <a:t>, più prossima, quotidiana, e radicata nella relazione.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dirty="0"/>
              <a:t>La città </a:t>
            </a:r>
            <a:r>
              <a:rPr lang="it-IT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promuove </a:t>
            </a:r>
            <a:r>
              <a:rPr lang="it-IT" sz="26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indirizzi pedagogici coerenti e inclusivi</a:t>
            </a:r>
            <a:r>
              <a:rPr lang="it-IT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investe in politiche per l’infanzia</a:t>
            </a:r>
            <a:r>
              <a:rPr lang="it-IT" sz="2600" dirty="0"/>
              <a:t>, sviluppa visioni, ma è </a:t>
            </a:r>
            <a:r>
              <a:rPr lang="it-IT" sz="2600" b="1" dirty="0"/>
              <a:t>nei quartieri</a:t>
            </a:r>
            <a:r>
              <a:rPr lang="it-IT" sz="2600" dirty="0"/>
              <a:t> che queste visioni prendono forma viva.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dirty="0"/>
              <a:t>Pensare in un’ottica di sistema significa proprio questo: tenere insieme il livello strategico e quello operativo, </a:t>
            </a:r>
            <a:r>
              <a:rPr lang="it-IT" sz="2600" b="1" dirty="0"/>
              <a:t>la governance e la prossimità</a:t>
            </a:r>
            <a:r>
              <a:rPr lang="it-IT" sz="26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quartiere non è solo il luogo fisico in cui il servizio si trova, ma è il 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campo relazionale in cui si muove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Parlare di rete educativa oggi non significa semplicemente costruire un buon coordinamento tra i servizi, ma piuttosto </a:t>
            </a:r>
            <a:r>
              <a:rPr lang="it-IT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immaginare una forma di convivenza educativa</a:t>
            </a:r>
            <a:r>
              <a:rPr lang="it-IT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una rete di relazioni, scambi, ascolti, responsabilità condivise.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concetto di </a:t>
            </a:r>
            <a:r>
              <a:rPr lang="it-IT" sz="26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“educazione territoriale”</a:t>
            </a:r>
            <a:r>
              <a:rPr lang="it-IT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richiama proprio la necessità di pensare all’educazione come processo </a:t>
            </a:r>
            <a:r>
              <a:rPr lang="it-IT" sz="2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situato</a:t>
            </a:r>
            <a:r>
              <a:rPr lang="it-IT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in cui  o</a:t>
            </a:r>
            <a:r>
              <a:rPr lang="it-IT" sz="2600" dirty="0"/>
              <a:t>gni servizio rappresenta </a:t>
            </a:r>
            <a:r>
              <a:rPr lang="it-IT" sz="2600" b="1" dirty="0"/>
              <a:t>una soglia tra l’istituzione e la comunità</a:t>
            </a:r>
            <a:r>
              <a:rPr lang="it-IT" sz="2600" dirty="0"/>
              <a:t>, tra l’universale dei diritti e il particolare in cui si incarnano.</a:t>
            </a:r>
          </a:p>
        </p:txBody>
      </p:sp>
    </p:spTree>
    <p:extLst>
      <p:ext uri="{BB962C8B-B14F-4D97-AF65-F5344CB8AC3E}">
        <p14:creationId xmlns:p14="http://schemas.microsoft.com/office/powerpoint/2010/main" val="37100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84FD-C0EF-303E-7E2C-8060BB14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4DEE27-37FD-B953-D7C3-3FC132185A25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E70D2E-5B3B-E374-0F24-06E9B307CD55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7AE0DC0-B72A-C5DD-63DE-3F23D9F9E7B4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AC5032E-6255-762E-0FFA-97F0B64AEBEF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BE0EF80-6E7E-84F3-DC7A-DBF9AC8F8BCB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0AFC03F-72BE-2FD8-B1CC-F80AD9BE3EB1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E6D7174-D32F-D777-34F6-81D3F3D4DDE4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31598B-95A1-B69D-9A5B-10A44E5E00A4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18B5202-334B-90EC-B159-A719167F06EC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18FA0AD-EE5B-044F-E8BA-005E5CE8A458}"/>
              </a:ext>
            </a:extLst>
          </p:cNvPr>
          <p:cNvGrpSpPr/>
          <p:nvPr/>
        </p:nvGrpSpPr>
        <p:grpSpPr>
          <a:xfrm>
            <a:off x="533400" y="975518"/>
            <a:ext cx="12420601" cy="1670147"/>
            <a:chOff x="0" y="-1259490"/>
            <a:chExt cx="24390756" cy="261839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C96E2B-1AB3-77A8-B913-0F2A14917039}"/>
                </a:ext>
              </a:extLst>
            </p:cNvPr>
            <p:cNvSpPr/>
            <p:nvPr/>
          </p:nvSpPr>
          <p:spPr>
            <a:xfrm>
              <a:off x="0" y="0"/>
              <a:ext cx="24390756" cy="1358900"/>
            </a:xfrm>
            <a:custGeom>
              <a:avLst/>
              <a:gdLst/>
              <a:ahLst/>
              <a:cxnLst/>
              <a:rect l="l" t="t" r="r" b="b"/>
              <a:pathLst>
                <a:path w="24390756" h="1358900">
                  <a:moveTo>
                    <a:pt x="0" y="0"/>
                  </a:moveTo>
                  <a:lnTo>
                    <a:pt x="24390756" y="0"/>
                  </a:lnTo>
                  <a:lnTo>
                    <a:pt x="24390756" y="1358900"/>
                  </a:lnTo>
                  <a:lnTo>
                    <a:pt x="0" y="1358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7CAEFE4-B128-DBAB-F3C4-BF3664356392}"/>
                </a:ext>
              </a:extLst>
            </p:cNvPr>
            <p:cNvSpPr txBox="1"/>
            <p:nvPr/>
          </p:nvSpPr>
          <p:spPr>
            <a:xfrm>
              <a:off x="1047458" y="-1259490"/>
              <a:ext cx="23343298" cy="1358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759"/>
                </a:lnSpc>
              </a:pPr>
              <a:r>
                <a:rPr lang="en-US" sz="4800" b="1" spc="-142" dirty="0">
                  <a:solidFill>
                    <a:srgbClr val="22A89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IL DENTRO E IL FUORI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EC5189B2-D6AE-DB8D-B7EE-5D68A6F5E154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423338DA-FEB9-A164-4864-D46191D736F5}"/>
              </a:ext>
            </a:extLst>
          </p:cNvPr>
          <p:cNvSpPr txBox="1">
            <a:spLocks/>
          </p:cNvSpPr>
          <p:nvPr/>
        </p:nvSpPr>
        <p:spPr>
          <a:xfrm>
            <a:off x="1044055" y="2867023"/>
            <a:ext cx="16154400" cy="6479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2800" dirty="0"/>
              <a:t>Il “fuori” non è solo uno spazio fisico. </a:t>
            </a: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</a:t>
            </a:r>
            <a:r>
              <a:rPr lang="it-IT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“fuori” è prima di tutto una postura</a:t>
            </a: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È un modo di abitare il servizio educativo non come spazio chiuso, protetto e autoreferenziale, ma come </a:t>
            </a:r>
            <a:r>
              <a:rPr lang="it-IT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luogo poroso, aperto, dialogico</a:t>
            </a: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capace di interrogarsi sul proprio ruolo nella comunità.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servizio che “sta fuori” è un servizio che </a:t>
            </a:r>
            <a:r>
              <a:rPr lang="it-IT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supera la soglia</a:t>
            </a: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fisica e simbolica – per entrare in relazione.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Relazione con il quartiere, con le famiglie, con gli altri servizi, con gli attori sociali e culturali del territorio.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servizio che non si limita ad “accogliere”, ma </a:t>
            </a:r>
            <a:r>
              <a:rPr lang="it-IT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 espone</a:t>
            </a: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prende parola, si fa vedere. In altre parole, </a:t>
            </a:r>
            <a:r>
              <a:rPr lang="it-IT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 assume una responsabilità pubblica</a:t>
            </a:r>
            <a:r>
              <a:rPr lang="it-IT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nel costruire città più inclusive, più attente, più capaci di ascoltare l’infanzia.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2800" dirty="0"/>
              <a:t>Un servizio che costruisce </a:t>
            </a:r>
            <a:r>
              <a:rPr lang="it-IT" sz="2800" b="1" dirty="0"/>
              <a:t>ponti con il quartiere</a:t>
            </a:r>
            <a:r>
              <a:rPr lang="it-IT" sz="2800" dirty="0"/>
              <a:t>, con le famiglie, con gli altri attori sociali.</a:t>
            </a:r>
            <a:endParaRPr lang="it-IT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0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9650C-CDCD-D216-7348-86CDA091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74D416-29B4-CC69-A8CE-C6B95AE4778B}"/>
              </a:ext>
            </a:extLst>
          </p:cNvPr>
          <p:cNvGrpSpPr/>
          <p:nvPr/>
        </p:nvGrpSpPr>
        <p:grpSpPr>
          <a:xfrm>
            <a:off x="-2284" y="4570"/>
            <a:ext cx="18286095" cy="647700"/>
            <a:chOff x="0" y="0"/>
            <a:chExt cx="24381460" cy="863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903823-088F-B4FE-4477-A492DD29FE42}"/>
                </a:ext>
              </a:extLst>
            </p:cNvPr>
            <p:cNvSpPr/>
            <p:nvPr/>
          </p:nvSpPr>
          <p:spPr>
            <a:xfrm>
              <a:off x="0" y="0"/>
              <a:ext cx="24380952" cy="862584"/>
            </a:xfrm>
            <a:custGeom>
              <a:avLst/>
              <a:gdLst/>
              <a:ahLst/>
              <a:cxnLst/>
              <a:rect l="l" t="t" r="r" b="b"/>
              <a:pathLst>
                <a:path w="24380952" h="862584">
                  <a:moveTo>
                    <a:pt x="24380952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24380952" y="862584"/>
                  </a:lnTo>
                  <a:lnTo>
                    <a:pt x="24380952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631CA61-9CBB-C173-2032-9A1226D02704}"/>
              </a:ext>
            </a:extLst>
          </p:cNvPr>
          <p:cNvGrpSpPr/>
          <p:nvPr/>
        </p:nvGrpSpPr>
        <p:grpSpPr>
          <a:xfrm>
            <a:off x="0" y="9811510"/>
            <a:ext cx="18288000" cy="476250"/>
            <a:chOff x="0" y="0"/>
            <a:chExt cx="24384000" cy="635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30DBE87-03FE-3015-2C9E-CFF97AE9FE3A}"/>
                </a:ext>
              </a:extLst>
            </p:cNvPr>
            <p:cNvSpPr/>
            <p:nvPr/>
          </p:nvSpPr>
          <p:spPr>
            <a:xfrm>
              <a:off x="0" y="0"/>
              <a:ext cx="24384000" cy="633984"/>
            </a:xfrm>
            <a:custGeom>
              <a:avLst/>
              <a:gdLst/>
              <a:ahLst/>
              <a:cxnLst/>
              <a:rect l="l" t="t" r="r" b="b"/>
              <a:pathLst>
                <a:path w="24384000" h="633984">
                  <a:moveTo>
                    <a:pt x="2438400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4384000" y="633984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5C18D6D-C1A0-F253-A4CA-C24C71C9712B}"/>
              </a:ext>
            </a:extLst>
          </p:cNvPr>
          <p:cNvGrpSpPr/>
          <p:nvPr/>
        </p:nvGrpSpPr>
        <p:grpSpPr>
          <a:xfrm>
            <a:off x="13217652" y="4570"/>
            <a:ext cx="5071110" cy="1735455"/>
            <a:chOff x="0" y="0"/>
            <a:chExt cx="6761480" cy="23139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866AF2A-2599-9A97-4814-F584FCEAE6CD}"/>
                </a:ext>
              </a:extLst>
            </p:cNvPr>
            <p:cNvSpPr/>
            <p:nvPr/>
          </p:nvSpPr>
          <p:spPr>
            <a:xfrm>
              <a:off x="0" y="0"/>
              <a:ext cx="6760464" cy="2313432"/>
            </a:xfrm>
            <a:custGeom>
              <a:avLst/>
              <a:gdLst/>
              <a:ahLst/>
              <a:cxnLst/>
              <a:rect l="l" t="t" r="r" b="b"/>
              <a:pathLst>
                <a:path w="6760464" h="2313432">
                  <a:moveTo>
                    <a:pt x="676046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6760464" y="2313432"/>
                  </a:lnTo>
                  <a:lnTo>
                    <a:pt x="6760464" y="0"/>
                  </a:lnTo>
                  <a:close/>
                </a:path>
              </a:pathLst>
            </a:custGeom>
            <a:solidFill>
              <a:srgbClr val="22A89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255CEBB-F7DA-991D-F548-596B3ED10C4B}"/>
              </a:ext>
            </a:extLst>
          </p:cNvPr>
          <p:cNvGrpSpPr/>
          <p:nvPr/>
        </p:nvGrpSpPr>
        <p:grpSpPr>
          <a:xfrm>
            <a:off x="14842617" y="435481"/>
            <a:ext cx="2532696" cy="953452"/>
            <a:chOff x="0" y="0"/>
            <a:chExt cx="3376928" cy="12712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7DF2D4B-4BFB-9FDA-168A-F990C083EF7E}"/>
                </a:ext>
              </a:extLst>
            </p:cNvPr>
            <p:cNvSpPr/>
            <p:nvPr/>
          </p:nvSpPr>
          <p:spPr>
            <a:xfrm>
              <a:off x="0" y="0"/>
              <a:ext cx="3376928" cy="1271270"/>
            </a:xfrm>
            <a:custGeom>
              <a:avLst/>
              <a:gdLst/>
              <a:ahLst/>
              <a:cxnLst/>
              <a:rect l="l" t="t" r="r" b="b"/>
              <a:pathLst>
                <a:path w="3376928" h="1271270">
                  <a:moveTo>
                    <a:pt x="0" y="0"/>
                  </a:moveTo>
                  <a:lnTo>
                    <a:pt x="3376928" y="0"/>
                  </a:lnTo>
                  <a:lnTo>
                    <a:pt x="3376928" y="1271270"/>
                  </a:lnTo>
                  <a:lnTo>
                    <a:pt x="0" y="1271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7A3EF31-3D67-AFD0-CA87-533ADEE177D5}"/>
                </a:ext>
              </a:extLst>
            </p:cNvPr>
            <p:cNvSpPr txBox="1"/>
            <p:nvPr/>
          </p:nvSpPr>
          <p:spPr>
            <a:xfrm>
              <a:off x="0" y="0"/>
              <a:ext cx="3376928" cy="1271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 spc="-67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MILANO EDUCAZIONE</a:t>
              </a: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E95732EC-7551-C000-413F-D87EA2FAB12B}"/>
              </a:ext>
            </a:extLst>
          </p:cNvPr>
          <p:cNvSpPr/>
          <p:nvPr/>
        </p:nvSpPr>
        <p:spPr>
          <a:xfrm>
            <a:off x="533400" y="1778887"/>
            <a:ext cx="12420601" cy="866778"/>
          </a:xfrm>
          <a:custGeom>
            <a:avLst/>
            <a:gdLst/>
            <a:ahLst/>
            <a:cxnLst/>
            <a:rect l="l" t="t" r="r" b="b"/>
            <a:pathLst>
              <a:path w="24390756" h="1358900">
                <a:moveTo>
                  <a:pt x="0" y="0"/>
                </a:moveTo>
                <a:lnTo>
                  <a:pt x="24390756" y="0"/>
                </a:lnTo>
                <a:lnTo>
                  <a:pt x="24390756" y="1358900"/>
                </a:lnTo>
                <a:lnTo>
                  <a:pt x="0" y="13589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C0AF9B7-AC36-FCE8-E0C3-4CE18B341117}"/>
              </a:ext>
            </a:extLst>
          </p:cNvPr>
          <p:cNvSpPr/>
          <p:nvPr/>
        </p:nvSpPr>
        <p:spPr>
          <a:xfrm>
            <a:off x="13217652" y="201168"/>
            <a:ext cx="2221990" cy="1255014"/>
          </a:xfrm>
          <a:custGeom>
            <a:avLst/>
            <a:gdLst/>
            <a:ahLst/>
            <a:cxnLst/>
            <a:rect l="l" t="t" r="r" b="b"/>
            <a:pathLst>
              <a:path w="2221990" h="1255014">
                <a:moveTo>
                  <a:pt x="0" y="0"/>
                </a:moveTo>
                <a:lnTo>
                  <a:pt x="2221990" y="0"/>
                </a:lnTo>
                <a:lnTo>
                  <a:pt x="2221990" y="1255014"/>
                </a:lnTo>
                <a:lnTo>
                  <a:pt x="0" y="125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" r="-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64F072EE-883D-0C6D-DD2F-988EEFF5A9B9}"/>
              </a:ext>
            </a:extLst>
          </p:cNvPr>
          <p:cNvSpPr txBox="1">
            <a:spLocks/>
          </p:cNvSpPr>
          <p:nvPr/>
        </p:nvSpPr>
        <p:spPr>
          <a:xfrm>
            <a:off x="1044055" y="2400299"/>
            <a:ext cx="16154400" cy="6945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Questo andare fuori ha almeno </a:t>
            </a:r>
            <a:r>
              <a:rPr lang="it-IT" sz="3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tre effetti profondi</a:t>
            </a:r>
            <a:r>
              <a:rPr lang="it-IT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che toccano il cuore della missione educativa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Promuovere una cultura dell’infanzia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Agire in chiave preventiva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Integrare la funzione educativa e quella sociale</a:t>
            </a:r>
          </a:p>
        </p:txBody>
      </p:sp>
    </p:spTree>
    <p:extLst>
      <p:ext uri="{BB962C8B-B14F-4D97-AF65-F5344CB8AC3E}">
        <p14:creationId xmlns:p14="http://schemas.microsoft.com/office/powerpoint/2010/main" val="368582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Microsoft Office PowerPoint</Application>
  <PresentationFormat>Personalizzato</PresentationFormat>
  <Paragraphs>83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Calibri</vt:lpstr>
      <vt:lpstr>Gill Sans Nova Light</vt:lpstr>
      <vt:lpstr>Aptos</vt:lpstr>
      <vt:lpstr>Tahoma Bold</vt:lpstr>
      <vt:lpstr>Tahoma</vt:lpstr>
      <vt:lpstr>Arial</vt:lpstr>
      <vt:lpstr>Calibri (MS)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Continuità Zero Sei Comune di Milano</dc:title>
  <dc:creator>Valentina Asquini</dc:creator>
  <cp:lastModifiedBy>Simona Fazio</cp:lastModifiedBy>
  <cp:revision>3</cp:revision>
  <dcterms:created xsi:type="dcterms:W3CDTF">2006-08-16T00:00:00Z</dcterms:created>
  <dcterms:modified xsi:type="dcterms:W3CDTF">2025-06-25T13:34:28Z</dcterms:modified>
  <dc:identifier>DAGl5px9qIo</dc:identifier>
</cp:coreProperties>
</file>