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2" r:id="rId1"/>
  </p:sldMasterIdLst>
  <p:notesMasterIdLst>
    <p:notesMasterId r:id="rId15"/>
  </p:notesMasterIdLst>
  <p:handoutMasterIdLst>
    <p:handoutMasterId r:id="rId16"/>
  </p:handoutMasterIdLst>
  <p:sldIdLst>
    <p:sldId id="717" r:id="rId2"/>
    <p:sldId id="818" r:id="rId3"/>
    <p:sldId id="801" r:id="rId4"/>
    <p:sldId id="810" r:id="rId5"/>
    <p:sldId id="809" r:id="rId6"/>
    <p:sldId id="838" r:id="rId7"/>
    <p:sldId id="839" r:id="rId8"/>
    <p:sldId id="829" r:id="rId9"/>
    <p:sldId id="832" r:id="rId10"/>
    <p:sldId id="831" r:id="rId11"/>
    <p:sldId id="842" r:id="rId12"/>
    <p:sldId id="828" r:id="rId13"/>
    <p:sldId id="840" r:id="rId14"/>
  </p:sldIdLst>
  <p:sldSz cx="9906000" cy="6858000" type="A4"/>
  <p:notesSz cx="6797675" cy="9926638"/>
  <p:defaultTextStyle>
    <a:defPPr>
      <a:defRPr lang="it-IT"/>
    </a:defPPr>
    <a:lvl1pPr algn="l" rtl="0" eaLnBrk="0" fontAlgn="base" hangingPunct="0">
      <a:spcBef>
        <a:spcPct val="0"/>
      </a:spcBef>
      <a:spcAft>
        <a:spcPct val="0"/>
      </a:spcAft>
      <a:defRPr sz="2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000" kern="1200">
        <a:solidFill>
          <a:schemeClr val="tx1"/>
        </a:solidFill>
        <a:latin typeface="Arial" panose="020B0604020202020204" pitchFamily="34" charset="0"/>
        <a:ea typeface="+mn-ea"/>
        <a:cs typeface="+mn-cs"/>
      </a:defRPr>
    </a:lvl5pPr>
    <a:lvl6pPr marL="2286000" algn="l" defTabSz="914400" rtl="0" eaLnBrk="1" latinLnBrk="0" hangingPunct="1">
      <a:defRPr sz="2000" kern="1200">
        <a:solidFill>
          <a:schemeClr val="tx1"/>
        </a:solidFill>
        <a:latin typeface="Arial" panose="020B0604020202020204" pitchFamily="34" charset="0"/>
        <a:ea typeface="+mn-ea"/>
        <a:cs typeface="+mn-cs"/>
      </a:defRPr>
    </a:lvl6pPr>
    <a:lvl7pPr marL="2743200" algn="l" defTabSz="914400" rtl="0" eaLnBrk="1" latinLnBrk="0" hangingPunct="1">
      <a:defRPr sz="2000" kern="1200">
        <a:solidFill>
          <a:schemeClr val="tx1"/>
        </a:solidFill>
        <a:latin typeface="Arial" panose="020B0604020202020204" pitchFamily="34" charset="0"/>
        <a:ea typeface="+mn-ea"/>
        <a:cs typeface="+mn-cs"/>
      </a:defRPr>
    </a:lvl7pPr>
    <a:lvl8pPr marL="3200400" algn="l" defTabSz="914400" rtl="0" eaLnBrk="1" latinLnBrk="0" hangingPunct="1">
      <a:defRPr sz="2000" kern="1200">
        <a:solidFill>
          <a:schemeClr val="tx1"/>
        </a:solidFill>
        <a:latin typeface="Arial" panose="020B0604020202020204" pitchFamily="34" charset="0"/>
        <a:ea typeface="+mn-ea"/>
        <a:cs typeface="+mn-cs"/>
      </a:defRPr>
    </a:lvl8pPr>
    <a:lvl9pPr marL="3657600" algn="l" defTabSz="914400" rtl="0" eaLnBrk="1" latinLnBrk="0" hangingPunct="1">
      <a:defRPr sz="2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6">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rrado Alberto Formenti"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111111"/>
    <a:srgbClr val="D90000"/>
    <a:srgbClr val="950000"/>
    <a:srgbClr val="FF6600"/>
    <a:srgbClr val="0099FF"/>
    <a:srgbClr val="EFEFFF"/>
    <a:srgbClr val="404040"/>
    <a:srgbClr val="9B9B9B"/>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5097" autoAdjust="0"/>
  </p:normalViewPr>
  <p:slideViewPr>
    <p:cSldViewPr>
      <p:cViewPr varScale="1">
        <p:scale>
          <a:sx n="85" d="100"/>
          <a:sy n="85" d="100"/>
        </p:scale>
        <p:origin x="1267" y="67"/>
      </p:cViewPr>
      <p:guideLst>
        <p:guide orient="horz" pos="2160"/>
        <p:guide pos="3120"/>
      </p:guideLst>
    </p:cSldViewPr>
  </p:slideViewPr>
  <p:notesTextViewPr>
    <p:cViewPr>
      <p:scale>
        <a:sx n="100" d="100"/>
        <a:sy n="100" d="100"/>
      </p:scale>
      <p:origin x="0" y="0"/>
    </p:cViewPr>
  </p:notesTextViewPr>
  <p:notesViewPr>
    <p:cSldViewPr>
      <p:cViewPr varScale="1">
        <p:scale>
          <a:sx n="54" d="100"/>
          <a:sy n="54" d="100"/>
        </p:scale>
        <p:origin x="-2694" y="-96"/>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B00FC9-2A04-4F88-BCF8-8E22F03E1295}"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it-IT"/>
        </a:p>
      </dgm:t>
    </dgm:pt>
    <dgm:pt modelId="{3655E0E9-E603-41A9-9B9E-A092F309FEA8}">
      <dgm:prSet custT="1"/>
      <dgm:spPr>
        <a:solidFill>
          <a:srgbClr val="00B0F0"/>
        </a:solidFill>
      </dgm:spPr>
      <dgm:t>
        <a:bodyPr/>
        <a:lstStyle/>
        <a:p>
          <a:pPr algn="just" rtl="0"/>
          <a:r>
            <a:rPr lang="it-IT" sz="1600" b="1" dirty="0">
              <a:solidFill>
                <a:schemeClr val="tx1"/>
              </a:solidFill>
            </a:rPr>
            <a:t>LA GESTIONE DI QUESTI IMMOBILI SI SVOLGE IN PIU’ FASI</a:t>
          </a:r>
          <a:endParaRPr lang="it-IT" sz="1600" dirty="0">
            <a:solidFill>
              <a:schemeClr val="tx1"/>
            </a:solidFill>
          </a:endParaRPr>
        </a:p>
      </dgm:t>
      <dgm:extLst>
        <a:ext uri="{E40237B7-FDA0-4F09-8148-C483321AD2D9}">
          <dgm14:cNvPr xmlns:dgm14="http://schemas.microsoft.com/office/drawing/2010/diagram" id="0" name="" descr="3 Fasi della Gestione"/>
        </a:ext>
      </dgm:extLst>
    </dgm:pt>
    <dgm:pt modelId="{8085679B-C1AC-4C69-B65D-86844E3692F6}" type="parTrans" cxnId="{EA6B39D0-8991-4A58-8049-4E7A84E56D1B}">
      <dgm:prSet/>
      <dgm:spPr/>
      <dgm:t>
        <a:bodyPr/>
        <a:lstStyle/>
        <a:p>
          <a:endParaRPr lang="it-IT"/>
        </a:p>
      </dgm:t>
    </dgm:pt>
    <dgm:pt modelId="{7FCDD11D-1B9C-478E-A07A-1DAFBC86623E}" type="sibTrans" cxnId="{EA6B39D0-8991-4A58-8049-4E7A84E56D1B}">
      <dgm:prSet/>
      <dgm:spPr/>
      <dgm:t>
        <a:bodyPr/>
        <a:lstStyle/>
        <a:p>
          <a:endParaRPr lang="it-IT"/>
        </a:p>
      </dgm:t>
    </dgm:pt>
    <dgm:pt modelId="{E353CF32-A0BD-4339-9DE6-2681F6C32476}" type="pres">
      <dgm:prSet presAssocID="{B7B00FC9-2A04-4F88-BCF8-8E22F03E1295}" presName="Name0" presStyleCnt="0">
        <dgm:presLayoutVars>
          <dgm:chPref val="3"/>
          <dgm:dir/>
          <dgm:animLvl val="lvl"/>
          <dgm:resizeHandles/>
        </dgm:presLayoutVars>
      </dgm:prSet>
      <dgm:spPr/>
    </dgm:pt>
    <dgm:pt modelId="{59DBF143-9FD2-4E61-A8D7-7C4377825597}" type="pres">
      <dgm:prSet presAssocID="{3655E0E9-E603-41A9-9B9E-A092F309FEA8}" presName="horFlow" presStyleCnt="0"/>
      <dgm:spPr/>
    </dgm:pt>
    <dgm:pt modelId="{317B4924-DD5C-4C36-84B7-881CE8B637DE}" type="pres">
      <dgm:prSet presAssocID="{3655E0E9-E603-41A9-9B9E-A092F309FEA8}" presName="bigChev" presStyleLbl="node1" presStyleIdx="0" presStyleCnt="1"/>
      <dgm:spPr/>
    </dgm:pt>
  </dgm:ptLst>
  <dgm:cxnLst>
    <dgm:cxn modelId="{EA6B39D0-8991-4A58-8049-4E7A84E56D1B}" srcId="{B7B00FC9-2A04-4F88-BCF8-8E22F03E1295}" destId="{3655E0E9-E603-41A9-9B9E-A092F309FEA8}" srcOrd="0" destOrd="0" parTransId="{8085679B-C1AC-4C69-B65D-86844E3692F6}" sibTransId="{7FCDD11D-1B9C-478E-A07A-1DAFBC86623E}"/>
    <dgm:cxn modelId="{5C9BCDD8-34E2-4338-8897-4DFC6179A218}" type="presOf" srcId="{B7B00FC9-2A04-4F88-BCF8-8E22F03E1295}" destId="{E353CF32-A0BD-4339-9DE6-2681F6C32476}" srcOrd="0" destOrd="0" presId="urn:microsoft.com/office/officeart/2005/8/layout/lProcess3"/>
    <dgm:cxn modelId="{AED1DEF1-B242-4870-B135-4314BF94A27B}" type="presOf" srcId="{3655E0E9-E603-41A9-9B9E-A092F309FEA8}" destId="{317B4924-DD5C-4C36-84B7-881CE8B637DE}" srcOrd="0" destOrd="0" presId="urn:microsoft.com/office/officeart/2005/8/layout/lProcess3"/>
    <dgm:cxn modelId="{FB75461B-235D-4402-A0B7-DEEF68775795}" type="presParOf" srcId="{E353CF32-A0BD-4339-9DE6-2681F6C32476}" destId="{59DBF143-9FD2-4E61-A8D7-7C4377825597}" srcOrd="0" destOrd="0" presId="urn:microsoft.com/office/officeart/2005/8/layout/lProcess3"/>
    <dgm:cxn modelId="{57C0C2E7-97E6-4F69-9BA1-4AC22D19D8A6}" type="presParOf" srcId="{59DBF143-9FD2-4E61-A8D7-7C4377825597}" destId="{317B4924-DD5C-4C36-84B7-881CE8B637DE}"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7B4924-DD5C-4C36-84B7-881CE8B637DE}">
      <dsp:nvSpPr>
        <dsp:cNvPr id="0" name=""/>
        <dsp:cNvSpPr/>
      </dsp:nvSpPr>
      <dsp:spPr>
        <a:xfrm>
          <a:off x="0" y="145113"/>
          <a:ext cx="3168351" cy="1267340"/>
        </a:xfrm>
        <a:prstGeom prst="chevron">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marL="0" lvl="0" indent="0" algn="just" defTabSz="711200" rtl="0">
            <a:lnSpc>
              <a:spcPct val="90000"/>
            </a:lnSpc>
            <a:spcBef>
              <a:spcPct val="0"/>
            </a:spcBef>
            <a:spcAft>
              <a:spcPct val="35000"/>
            </a:spcAft>
            <a:buNone/>
          </a:pPr>
          <a:r>
            <a:rPr lang="it-IT" sz="1600" b="1" kern="1200" dirty="0">
              <a:solidFill>
                <a:schemeClr val="tx1"/>
              </a:solidFill>
            </a:rPr>
            <a:t>LA GESTIONE DI QUESTI IMMOBILI SI SVOLGE IN PIU’ FASI</a:t>
          </a:r>
          <a:endParaRPr lang="it-IT" sz="1600" kern="1200" dirty="0">
            <a:solidFill>
              <a:schemeClr val="tx1"/>
            </a:solidFill>
          </a:endParaRPr>
        </a:p>
      </dsp:txBody>
      <dsp:txXfrm>
        <a:off x="633670" y="145113"/>
        <a:ext cx="1901011" cy="126734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2089" tIns="46045" rIns="92089" bIns="46045" rtlCol="0"/>
          <a:lstStyle>
            <a:lvl1pPr algn="l">
              <a:defRPr sz="1200"/>
            </a:lvl1pPr>
          </a:lstStyle>
          <a:p>
            <a:pPr>
              <a:defRPr/>
            </a:pPr>
            <a:endParaRPr lang="it-IT"/>
          </a:p>
        </p:txBody>
      </p:sp>
      <p:sp>
        <p:nvSpPr>
          <p:cNvPr id="3" name="Segnaposto data 2"/>
          <p:cNvSpPr>
            <a:spLocks noGrp="1"/>
          </p:cNvSpPr>
          <p:nvPr>
            <p:ph type="dt" sz="quarter" idx="1"/>
          </p:nvPr>
        </p:nvSpPr>
        <p:spPr>
          <a:xfrm>
            <a:off x="3849688" y="0"/>
            <a:ext cx="2946400" cy="496888"/>
          </a:xfrm>
          <a:prstGeom prst="rect">
            <a:avLst/>
          </a:prstGeom>
        </p:spPr>
        <p:txBody>
          <a:bodyPr vert="horz" lIns="92089" tIns="46045" rIns="92089" bIns="46045" rtlCol="0"/>
          <a:lstStyle>
            <a:lvl1pPr algn="r">
              <a:defRPr sz="1200"/>
            </a:lvl1pPr>
          </a:lstStyle>
          <a:p>
            <a:pPr>
              <a:defRPr/>
            </a:pPr>
            <a:fld id="{3D11AC52-9A2C-458B-BC92-36FCA4E27C5C}" type="datetimeFigureOut">
              <a:rPr lang="it-IT"/>
              <a:pPr>
                <a:defRPr/>
              </a:pPr>
              <a:t>28/10/2025</a:t>
            </a:fld>
            <a:endParaRPr lang="it-IT"/>
          </a:p>
        </p:txBody>
      </p:sp>
      <p:sp>
        <p:nvSpPr>
          <p:cNvPr id="4" name="Segnaposto piè di pagina 3"/>
          <p:cNvSpPr>
            <a:spLocks noGrp="1"/>
          </p:cNvSpPr>
          <p:nvPr>
            <p:ph type="ftr" sz="quarter" idx="2"/>
          </p:nvPr>
        </p:nvSpPr>
        <p:spPr>
          <a:xfrm>
            <a:off x="0" y="9428163"/>
            <a:ext cx="2946400" cy="496887"/>
          </a:xfrm>
          <a:prstGeom prst="rect">
            <a:avLst/>
          </a:prstGeom>
        </p:spPr>
        <p:txBody>
          <a:bodyPr vert="horz" lIns="92089" tIns="46045" rIns="92089" bIns="46045" rtlCol="0" anchor="b"/>
          <a:lstStyle>
            <a:lvl1pPr algn="l">
              <a:defRPr sz="1200"/>
            </a:lvl1pPr>
          </a:lstStyle>
          <a:p>
            <a:pPr>
              <a:defRPr/>
            </a:pPr>
            <a:endParaRPr lang="it-IT"/>
          </a:p>
        </p:txBody>
      </p:sp>
      <p:sp>
        <p:nvSpPr>
          <p:cNvPr id="5" name="Segnaposto numero diapositiva 4"/>
          <p:cNvSpPr>
            <a:spLocks noGrp="1"/>
          </p:cNvSpPr>
          <p:nvPr>
            <p:ph type="sldNum" sz="quarter" idx="3"/>
          </p:nvPr>
        </p:nvSpPr>
        <p:spPr>
          <a:xfrm>
            <a:off x="3849688" y="9428163"/>
            <a:ext cx="2946400" cy="496887"/>
          </a:xfrm>
          <a:prstGeom prst="rect">
            <a:avLst/>
          </a:prstGeom>
        </p:spPr>
        <p:txBody>
          <a:bodyPr vert="horz" wrap="square" lIns="92089" tIns="46045" rIns="92089" bIns="46045" numCol="1" anchor="b" anchorCtr="0" compatLnSpc="1">
            <a:prstTxWarp prst="textNoShape">
              <a:avLst/>
            </a:prstTxWarp>
          </a:bodyPr>
          <a:lstStyle>
            <a:lvl1pPr algn="r">
              <a:defRPr sz="1200"/>
            </a:lvl1pPr>
          </a:lstStyle>
          <a:p>
            <a:pPr>
              <a:defRPr/>
            </a:pPr>
            <a:fld id="{01089CDF-1119-471A-80DF-E659D52F7228}" type="slidenum">
              <a:rPr lang="it-IT" altLang="it-IT"/>
              <a:pPr>
                <a:defRPr/>
              </a:pPr>
              <a:t>‹N›</a:t>
            </a:fld>
            <a:endParaRPr lang="it-IT" altLang="it-IT"/>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2089" tIns="46045" rIns="92089" bIns="46045" numCol="1" anchor="t" anchorCtr="0" compatLnSpc="1">
            <a:prstTxWarp prst="textNoShape">
              <a:avLst/>
            </a:prstTxWarp>
          </a:bodyPr>
          <a:lstStyle>
            <a:lvl1pPr>
              <a:defRPr sz="1200">
                <a:latin typeface="Arial" charset="0"/>
              </a:defRPr>
            </a:lvl1pPr>
          </a:lstStyle>
          <a:p>
            <a:pPr>
              <a:defRPr/>
            </a:pPr>
            <a:endParaRPr lang="it-IT"/>
          </a:p>
        </p:txBody>
      </p:sp>
      <p:sp>
        <p:nvSpPr>
          <p:cNvPr id="30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2089" tIns="46045" rIns="92089" bIns="46045" numCol="1" anchor="t" anchorCtr="0" compatLnSpc="1">
            <a:prstTxWarp prst="textNoShape">
              <a:avLst/>
            </a:prstTxWarp>
          </a:bodyPr>
          <a:lstStyle>
            <a:lvl1pPr algn="r">
              <a:defRPr sz="1200">
                <a:latin typeface="Arial" charset="0"/>
              </a:defRPr>
            </a:lvl1pPr>
          </a:lstStyle>
          <a:p>
            <a:pPr>
              <a:defRPr/>
            </a:pPr>
            <a:fld id="{1CCE2089-6FF4-4AD9-A25B-236FEC2CE921}" type="datetimeFigureOut">
              <a:rPr lang="it-IT"/>
              <a:pPr>
                <a:defRPr/>
              </a:pPr>
              <a:t>28/10/2025</a:t>
            </a:fld>
            <a:endParaRPr lang="it-IT"/>
          </a:p>
        </p:txBody>
      </p:sp>
      <p:sp>
        <p:nvSpPr>
          <p:cNvPr id="3076" name="Rectangle 4"/>
          <p:cNvSpPr>
            <a:spLocks noGrp="1" noRot="1" noChangeAspect="1" noChangeArrowheads="1" noTextEdit="1"/>
          </p:cNvSpPr>
          <p:nvPr>
            <p:ph type="sldImg" idx="2"/>
          </p:nvPr>
        </p:nvSpPr>
        <p:spPr bwMode="auto">
          <a:xfrm>
            <a:off x="709613" y="744538"/>
            <a:ext cx="537845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2089" tIns="46045" rIns="92089" bIns="46045"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3078"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2089" tIns="46045" rIns="92089" bIns="46045" numCol="1" anchor="b" anchorCtr="0" compatLnSpc="1">
            <a:prstTxWarp prst="textNoShape">
              <a:avLst/>
            </a:prstTxWarp>
          </a:bodyPr>
          <a:lstStyle>
            <a:lvl1pPr>
              <a:defRPr sz="1200">
                <a:latin typeface="Arial" charset="0"/>
              </a:defRPr>
            </a:lvl1pPr>
          </a:lstStyle>
          <a:p>
            <a:pPr>
              <a:defRPr/>
            </a:pPr>
            <a:endParaRPr lang="it-IT"/>
          </a:p>
        </p:txBody>
      </p:sp>
      <p:sp>
        <p:nvSpPr>
          <p:cNvPr id="3079"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2089" tIns="46045" rIns="92089" bIns="46045" numCol="1" anchor="b" anchorCtr="0" compatLnSpc="1">
            <a:prstTxWarp prst="textNoShape">
              <a:avLst/>
            </a:prstTxWarp>
          </a:bodyPr>
          <a:lstStyle>
            <a:lvl1pPr algn="r">
              <a:defRPr sz="1200"/>
            </a:lvl1pPr>
          </a:lstStyle>
          <a:p>
            <a:pPr>
              <a:defRPr/>
            </a:pPr>
            <a:fld id="{E961336A-F117-4CE9-B541-280DE69E31E6}"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txBox="1">
            <a:spLocks noGrp="1" noChangeArrowheads="1"/>
          </p:cNvSpPr>
          <p:nvPr/>
        </p:nvSpPr>
        <p:spPr bwMode="auto">
          <a:xfrm>
            <a:off x="3852863" y="9431338"/>
            <a:ext cx="294481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640" tIns="47321" rIns="94640" bIns="47321" anchor="b"/>
          <a:lstStyle>
            <a:lvl1pPr defTabSz="939800">
              <a:defRPr sz="2000">
                <a:solidFill>
                  <a:schemeClr val="tx1"/>
                </a:solidFill>
                <a:latin typeface="Arial" panose="020B0604020202020204" pitchFamily="34" charset="0"/>
              </a:defRPr>
            </a:lvl1pPr>
            <a:lvl2pPr marL="742950" indent="-285750" defTabSz="939800">
              <a:defRPr sz="2000">
                <a:solidFill>
                  <a:schemeClr val="tx1"/>
                </a:solidFill>
                <a:latin typeface="Arial" panose="020B0604020202020204" pitchFamily="34" charset="0"/>
              </a:defRPr>
            </a:lvl2pPr>
            <a:lvl3pPr marL="1143000" indent="-228600" defTabSz="939800">
              <a:defRPr sz="2000">
                <a:solidFill>
                  <a:schemeClr val="tx1"/>
                </a:solidFill>
                <a:latin typeface="Arial" panose="020B0604020202020204" pitchFamily="34" charset="0"/>
              </a:defRPr>
            </a:lvl3pPr>
            <a:lvl4pPr marL="1600200" indent="-228600" defTabSz="939800">
              <a:defRPr sz="2000">
                <a:solidFill>
                  <a:schemeClr val="tx1"/>
                </a:solidFill>
                <a:latin typeface="Arial" panose="020B0604020202020204" pitchFamily="34" charset="0"/>
              </a:defRPr>
            </a:lvl4pPr>
            <a:lvl5pPr marL="2057400" indent="-228600" defTabSz="939800">
              <a:defRPr sz="2000">
                <a:solidFill>
                  <a:schemeClr val="tx1"/>
                </a:solidFill>
                <a:latin typeface="Arial" panose="020B0604020202020204" pitchFamily="34" charset="0"/>
              </a:defRPr>
            </a:lvl5pPr>
            <a:lvl6pPr marL="2514600" indent="-228600" defTabSz="939800" eaLnBrk="0" fontAlgn="base" hangingPunct="0">
              <a:spcBef>
                <a:spcPct val="0"/>
              </a:spcBef>
              <a:spcAft>
                <a:spcPct val="0"/>
              </a:spcAft>
              <a:defRPr sz="2000">
                <a:solidFill>
                  <a:schemeClr val="tx1"/>
                </a:solidFill>
                <a:latin typeface="Arial" panose="020B0604020202020204" pitchFamily="34" charset="0"/>
              </a:defRPr>
            </a:lvl6pPr>
            <a:lvl7pPr marL="2971800" indent="-228600" defTabSz="939800" eaLnBrk="0" fontAlgn="base" hangingPunct="0">
              <a:spcBef>
                <a:spcPct val="0"/>
              </a:spcBef>
              <a:spcAft>
                <a:spcPct val="0"/>
              </a:spcAft>
              <a:defRPr sz="2000">
                <a:solidFill>
                  <a:schemeClr val="tx1"/>
                </a:solidFill>
                <a:latin typeface="Arial" panose="020B0604020202020204" pitchFamily="34" charset="0"/>
              </a:defRPr>
            </a:lvl7pPr>
            <a:lvl8pPr marL="3429000" indent="-228600" defTabSz="939800" eaLnBrk="0" fontAlgn="base" hangingPunct="0">
              <a:spcBef>
                <a:spcPct val="0"/>
              </a:spcBef>
              <a:spcAft>
                <a:spcPct val="0"/>
              </a:spcAft>
              <a:defRPr sz="2000">
                <a:solidFill>
                  <a:schemeClr val="tx1"/>
                </a:solidFill>
                <a:latin typeface="Arial" panose="020B0604020202020204" pitchFamily="34" charset="0"/>
              </a:defRPr>
            </a:lvl8pPr>
            <a:lvl9pPr marL="3886200" indent="-228600" defTabSz="939800" eaLnBrk="0" fontAlgn="base" hangingPunct="0">
              <a:spcBef>
                <a:spcPct val="0"/>
              </a:spcBef>
              <a:spcAft>
                <a:spcPct val="0"/>
              </a:spcAft>
              <a:defRPr sz="2000">
                <a:solidFill>
                  <a:schemeClr val="tx1"/>
                </a:solidFill>
                <a:latin typeface="Arial" panose="020B0604020202020204" pitchFamily="34" charset="0"/>
              </a:defRPr>
            </a:lvl9pPr>
          </a:lstStyle>
          <a:p>
            <a:pPr algn="r" eaLnBrk="1" hangingPunct="1"/>
            <a:fld id="{CDB65AB5-4B7A-48D5-BBA3-8F47C2645465}" type="slidenum">
              <a:rPr lang="it-IT" altLang="it-IT" sz="1100">
                <a:latin typeface="Times New Roman" panose="02020603050405020304" pitchFamily="18" charset="0"/>
              </a:rPr>
              <a:pPr algn="r" eaLnBrk="1" hangingPunct="1"/>
              <a:t>1</a:t>
            </a:fld>
            <a:endParaRPr lang="it-IT" altLang="it-IT" sz="1100">
              <a:latin typeface="Times New Roman" panose="02020603050405020304" pitchFamily="18" charset="0"/>
            </a:endParaRPr>
          </a:p>
        </p:txBody>
      </p:sp>
      <p:sp>
        <p:nvSpPr>
          <p:cNvPr id="6147" name="Rectangle 2"/>
          <p:cNvSpPr>
            <a:spLocks noGrp="1" noRot="1" noChangeAspect="1" noChangeArrowheads="1" noTextEdit="1"/>
          </p:cNvSpPr>
          <p:nvPr>
            <p:ph type="sldImg"/>
          </p:nvPr>
        </p:nvSpPr>
        <p:spPr>
          <a:xfrm>
            <a:off x="708025" y="742950"/>
            <a:ext cx="5381625" cy="3725863"/>
          </a:xfrm>
          <a:ln/>
        </p:spPr>
      </p:sp>
      <p:sp>
        <p:nvSpPr>
          <p:cNvPr id="6148" name="Rectangle 3"/>
          <p:cNvSpPr>
            <a:spLocks noGrp="1" noChangeArrowheads="1"/>
          </p:cNvSpPr>
          <p:nvPr>
            <p:ph type="body" idx="1"/>
          </p:nvPr>
        </p:nvSpPr>
        <p:spPr>
          <a:xfrm>
            <a:off x="904875" y="4714875"/>
            <a:ext cx="4987925"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640" tIns="47321" rIns="94640" bIns="47321"/>
          <a:lstStyle/>
          <a:p>
            <a:pPr eaLnBrk="1" hangingPunct="1"/>
            <a:endParaRPr lang="en-GB"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a:defRPr/>
            </a:pPr>
            <a:fld id="{E961336A-F117-4CE9-B541-280DE69E31E6}" type="slidenum">
              <a:rPr lang="it-IT" altLang="it-IT" smtClean="0"/>
              <a:pPr>
                <a:defRPr/>
              </a:pPr>
              <a:t>4</a:t>
            </a:fld>
            <a:endParaRPr lang="it-IT" altLang="it-IT"/>
          </a:p>
        </p:txBody>
      </p:sp>
    </p:spTree>
    <p:extLst>
      <p:ext uri="{BB962C8B-B14F-4D97-AF65-F5344CB8AC3E}">
        <p14:creationId xmlns:p14="http://schemas.microsoft.com/office/powerpoint/2010/main" val="2642557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a:defRPr/>
            </a:pPr>
            <a:fld id="{E961336A-F117-4CE9-B541-280DE69E31E6}" type="slidenum">
              <a:rPr lang="it-IT" altLang="it-IT" smtClean="0"/>
              <a:pPr>
                <a:defRPr/>
              </a:pPr>
              <a:t>7</a:t>
            </a:fld>
            <a:endParaRPr lang="it-IT" altLang="it-IT"/>
          </a:p>
        </p:txBody>
      </p:sp>
    </p:spTree>
    <p:extLst>
      <p:ext uri="{BB962C8B-B14F-4D97-AF65-F5344CB8AC3E}">
        <p14:creationId xmlns:p14="http://schemas.microsoft.com/office/powerpoint/2010/main" val="16667687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906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defRPr/>
              </a:pPr>
              <a:endParaRPr lang="it-IT" altLang="it-IT" sz="2400">
                <a:latin typeface="Times New Roman" panose="02020603050405020304"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6" cy="404"/>
              </a:xfrm>
              <a:prstGeom prst="rect">
                <a:avLst/>
              </a:prstGeom>
              <a:solidFill>
                <a:schemeClr val="accent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9" name="Rectangle 7"/>
              <p:cNvSpPr>
                <a:spLocks noChangeArrowheads="1"/>
              </p:cNvSpPr>
              <p:nvPr userDrawn="1"/>
            </p:nvSpPr>
            <p:spPr bwMode="auto">
              <a:xfrm>
                <a:off x="1081" y="1065"/>
                <a:ext cx="366" cy="405"/>
              </a:xfrm>
              <a:prstGeom prst="rect">
                <a:avLst/>
              </a:prstGeom>
              <a:solidFill>
                <a:schemeClr val="folHlink"/>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15" name="Rectangle 13"/>
              <p:cNvSpPr>
                <a:spLocks noChangeArrowheads="1"/>
              </p:cNvSpPr>
              <p:nvPr userDrawn="1"/>
            </p:nvSpPr>
            <p:spPr bwMode="auto">
              <a:xfrm>
                <a:off x="1081" y="1464"/>
                <a:ext cx="366" cy="399"/>
              </a:xfrm>
              <a:prstGeom prst="rect">
                <a:avLst/>
              </a:prstGeom>
              <a:solidFill>
                <a:schemeClr val="accent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16" name="Rectangle 14"/>
              <p:cNvSpPr>
                <a:spLocks noChangeArrowheads="1"/>
              </p:cNvSpPr>
              <p:nvPr userDrawn="1"/>
            </p:nvSpPr>
            <p:spPr bwMode="auto">
              <a:xfrm>
                <a:off x="361" y="1857"/>
                <a:ext cx="366" cy="406"/>
              </a:xfrm>
              <a:prstGeom prst="rect">
                <a:avLst/>
              </a:prstGeom>
              <a:solidFill>
                <a:schemeClr val="folHlink"/>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grpSp>
      </p:grpSp>
      <p:sp>
        <p:nvSpPr>
          <p:cNvPr id="18" name="Rectangle 102"/>
          <p:cNvSpPr>
            <a:spLocks noChangeArrowheads="1"/>
          </p:cNvSpPr>
          <p:nvPr/>
        </p:nvSpPr>
        <p:spPr bwMode="auto">
          <a:xfrm>
            <a:off x="-28575" y="0"/>
            <a:ext cx="1193800" cy="1504950"/>
          </a:xfrm>
          <a:prstGeom prst="rect">
            <a:avLst/>
          </a:prstGeom>
          <a:solidFill>
            <a:srgbClr val="CC0000"/>
          </a:solid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400">
              <a:solidFill>
                <a:srgbClr val="020060"/>
              </a:solidFill>
              <a:latin typeface="Tahoma" panose="020B0604030504040204" pitchFamily="34" charset="0"/>
            </a:endParaRPr>
          </a:p>
        </p:txBody>
      </p:sp>
      <p:pic>
        <p:nvPicPr>
          <p:cNvPr id="19" name="Picture 96"/>
          <p:cNvPicPr>
            <a:picLocks noChangeAspect="1" noChangeArrowheads="1"/>
          </p:cNvPicPr>
          <p:nvPr/>
        </p:nvPicPr>
        <p:blipFill>
          <a:blip r:embed="rId2" cstate="print">
            <a:extLst>
              <a:ext uri="{28A0092B-C50C-407E-A947-70E740481C1C}">
                <a14:useLocalDpi xmlns:a14="http://schemas.microsoft.com/office/drawing/2010/main" val="0"/>
              </a:ext>
            </a:extLst>
          </a:blip>
          <a:srcRect t="30792" r="53630"/>
          <a:stretch>
            <a:fillRect/>
          </a:stretch>
        </p:blipFill>
        <p:spPr bwMode="auto">
          <a:xfrm>
            <a:off x="84138" y="1636713"/>
            <a:ext cx="98583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 name="Group 97"/>
          <p:cNvGrpSpPr>
            <a:grpSpLocks/>
          </p:cNvGrpSpPr>
          <p:nvPr/>
        </p:nvGrpSpPr>
        <p:grpSpPr bwMode="auto">
          <a:xfrm>
            <a:off x="0" y="1071563"/>
            <a:ext cx="1150938" cy="396875"/>
            <a:chOff x="0" y="619"/>
            <a:chExt cx="725" cy="250"/>
          </a:xfrm>
        </p:grpSpPr>
        <p:sp>
          <p:nvSpPr>
            <p:cNvPr id="21" name="Text Box 98"/>
            <p:cNvSpPr txBox="1">
              <a:spLocks noChangeArrowheads="1"/>
            </p:cNvSpPr>
            <p:nvPr/>
          </p:nvSpPr>
          <p:spPr bwMode="auto">
            <a:xfrm>
              <a:off x="0" y="619"/>
              <a:ext cx="725" cy="250"/>
            </a:xfrm>
            <a:prstGeom prst="rect">
              <a:avLst/>
            </a:prstGeom>
            <a:noFill/>
            <a:ln>
              <a:noFill/>
            </a:ln>
          </p:spPr>
          <p:txBody>
            <a:bodyPr>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a:spcBef>
                  <a:spcPct val="50000"/>
                </a:spcBef>
                <a:defRPr/>
              </a:pPr>
              <a:r>
                <a:rPr lang="it-IT" altLang="it-IT">
                  <a:solidFill>
                    <a:schemeClr val="bg1"/>
                  </a:solidFill>
                  <a:latin typeface="Tahoma" panose="020B0604030504040204" pitchFamily="34" charset="0"/>
                </a:rPr>
                <a:t>Milano</a:t>
              </a:r>
            </a:p>
          </p:txBody>
        </p:sp>
        <p:sp>
          <p:nvSpPr>
            <p:cNvPr id="22" name="Rectangle 99"/>
            <p:cNvSpPr>
              <a:spLocks noChangeArrowheads="1"/>
            </p:cNvSpPr>
            <p:nvPr/>
          </p:nvSpPr>
          <p:spPr bwMode="auto">
            <a:xfrm>
              <a:off x="229" y="655"/>
              <a:ext cx="53" cy="75"/>
            </a:xfrm>
            <a:prstGeom prst="rect">
              <a:avLst/>
            </a:prstGeom>
            <a:no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400">
                <a:solidFill>
                  <a:srgbClr val="020060"/>
                </a:solidFill>
                <a:latin typeface="Tahoma" panose="020B0604030504040204" pitchFamily="34" charset="0"/>
              </a:endParaRPr>
            </a:p>
          </p:txBody>
        </p:sp>
      </p:grpSp>
      <p:sp>
        <p:nvSpPr>
          <p:cNvPr id="23" name="Line 100"/>
          <p:cNvSpPr>
            <a:spLocks noChangeShapeType="1"/>
          </p:cNvSpPr>
          <p:nvPr/>
        </p:nvSpPr>
        <p:spPr bwMode="auto">
          <a:xfrm>
            <a:off x="0" y="1509713"/>
            <a:ext cx="9906000" cy="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24" name="Line 101"/>
          <p:cNvSpPr>
            <a:spLocks noChangeShapeType="1"/>
          </p:cNvSpPr>
          <p:nvPr/>
        </p:nvSpPr>
        <p:spPr bwMode="auto">
          <a:xfrm flipV="1">
            <a:off x="1171575" y="0"/>
            <a:ext cx="0" cy="685800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25" name="Rectangle 102"/>
          <p:cNvSpPr>
            <a:spLocks noChangeArrowheads="1"/>
          </p:cNvSpPr>
          <p:nvPr userDrawn="1"/>
        </p:nvSpPr>
        <p:spPr bwMode="auto">
          <a:xfrm>
            <a:off x="-28575" y="0"/>
            <a:ext cx="1193800" cy="1504950"/>
          </a:xfrm>
          <a:prstGeom prst="rect">
            <a:avLst/>
          </a:prstGeom>
          <a:solidFill>
            <a:srgbClr val="CC0000"/>
          </a:solid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400">
              <a:solidFill>
                <a:srgbClr val="020060"/>
              </a:solidFill>
              <a:latin typeface="Tahoma" panose="020B0604030504040204" pitchFamily="34" charset="0"/>
            </a:endParaRPr>
          </a:p>
        </p:txBody>
      </p:sp>
      <p:pic>
        <p:nvPicPr>
          <p:cNvPr id="26" name="Picture 96"/>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t="30792" r="53630"/>
          <a:stretch>
            <a:fillRect/>
          </a:stretch>
        </p:blipFill>
        <p:spPr bwMode="auto">
          <a:xfrm>
            <a:off x="84138" y="1636713"/>
            <a:ext cx="98583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7" name="Group 97"/>
          <p:cNvGrpSpPr>
            <a:grpSpLocks/>
          </p:cNvGrpSpPr>
          <p:nvPr userDrawn="1"/>
        </p:nvGrpSpPr>
        <p:grpSpPr bwMode="auto">
          <a:xfrm>
            <a:off x="0" y="1071563"/>
            <a:ext cx="1150938" cy="396875"/>
            <a:chOff x="0" y="619"/>
            <a:chExt cx="725" cy="250"/>
          </a:xfrm>
        </p:grpSpPr>
        <p:sp>
          <p:nvSpPr>
            <p:cNvPr id="28" name="Text Box 98"/>
            <p:cNvSpPr txBox="1">
              <a:spLocks noChangeArrowheads="1"/>
            </p:cNvSpPr>
            <p:nvPr/>
          </p:nvSpPr>
          <p:spPr bwMode="auto">
            <a:xfrm>
              <a:off x="0" y="619"/>
              <a:ext cx="725" cy="250"/>
            </a:xfrm>
            <a:prstGeom prst="rect">
              <a:avLst/>
            </a:prstGeom>
            <a:noFill/>
            <a:ln>
              <a:noFill/>
            </a:ln>
          </p:spPr>
          <p:txBody>
            <a:bodyPr>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a:spcBef>
                  <a:spcPct val="50000"/>
                </a:spcBef>
                <a:defRPr/>
              </a:pPr>
              <a:r>
                <a:rPr lang="it-IT" altLang="it-IT">
                  <a:solidFill>
                    <a:schemeClr val="bg1"/>
                  </a:solidFill>
                  <a:latin typeface="Tahoma" panose="020B0604030504040204" pitchFamily="34" charset="0"/>
                </a:rPr>
                <a:t>Milano</a:t>
              </a:r>
            </a:p>
          </p:txBody>
        </p:sp>
        <p:sp>
          <p:nvSpPr>
            <p:cNvPr id="29" name="Rectangle 99"/>
            <p:cNvSpPr>
              <a:spLocks noChangeArrowheads="1"/>
            </p:cNvSpPr>
            <p:nvPr/>
          </p:nvSpPr>
          <p:spPr bwMode="auto">
            <a:xfrm>
              <a:off x="229" y="655"/>
              <a:ext cx="53" cy="75"/>
            </a:xfrm>
            <a:prstGeom prst="rect">
              <a:avLst/>
            </a:prstGeom>
            <a:no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400">
                <a:solidFill>
                  <a:srgbClr val="020060"/>
                </a:solidFill>
                <a:latin typeface="Tahoma" panose="020B0604030504040204" pitchFamily="34" charset="0"/>
              </a:endParaRPr>
            </a:p>
          </p:txBody>
        </p:sp>
      </p:grpSp>
      <p:sp>
        <p:nvSpPr>
          <p:cNvPr id="30" name="Line 100"/>
          <p:cNvSpPr>
            <a:spLocks noChangeShapeType="1"/>
          </p:cNvSpPr>
          <p:nvPr userDrawn="1"/>
        </p:nvSpPr>
        <p:spPr bwMode="auto">
          <a:xfrm>
            <a:off x="0" y="1509713"/>
            <a:ext cx="9906000" cy="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1" name="Line 101"/>
          <p:cNvSpPr>
            <a:spLocks noChangeShapeType="1"/>
          </p:cNvSpPr>
          <p:nvPr userDrawn="1"/>
        </p:nvSpPr>
        <p:spPr bwMode="auto">
          <a:xfrm flipV="1">
            <a:off x="1171575" y="0"/>
            <a:ext cx="0" cy="685800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240659" name="Rectangle 19"/>
          <p:cNvSpPr>
            <a:spLocks noGrp="1" noChangeArrowheads="1"/>
          </p:cNvSpPr>
          <p:nvPr>
            <p:ph type="ctrTitle"/>
          </p:nvPr>
        </p:nvSpPr>
        <p:spPr>
          <a:xfrm>
            <a:off x="3219450" y="1828800"/>
            <a:ext cx="6521450" cy="2209800"/>
          </a:xfrm>
        </p:spPr>
        <p:txBody>
          <a:bodyPr/>
          <a:lstStyle>
            <a:lvl1pPr>
              <a:defRPr/>
            </a:lvl1pPr>
          </a:lstStyle>
          <a:p>
            <a:r>
              <a:rPr lang="it-IT"/>
              <a:t>Fare clic per modificare lo stile del titolo</a:t>
            </a:r>
          </a:p>
        </p:txBody>
      </p:sp>
      <p:sp>
        <p:nvSpPr>
          <p:cNvPr id="240660" name="Rectangle 20"/>
          <p:cNvSpPr>
            <a:spLocks noGrp="1" noChangeArrowheads="1"/>
          </p:cNvSpPr>
          <p:nvPr>
            <p:ph type="subTitle" idx="1"/>
          </p:nvPr>
        </p:nvSpPr>
        <p:spPr>
          <a:xfrm>
            <a:off x="3219450" y="4267200"/>
            <a:ext cx="652145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32" name="Rectangle 16"/>
          <p:cNvSpPr>
            <a:spLocks noGrp="1" noChangeArrowheads="1"/>
          </p:cNvSpPr>
          <p:nvPr>
            <p:ph type="dt" sz="half" idx="10"/>
          </p:nvPr>
        </p:nvSpPr>
        <p:spPr>
          <a:xfrm>
            <a:off x="495300" y="6248400"/>
            <a:ext cx="2311400" cy="457200"/>
          </a:xfrm>
        </p:spPr>
        <p:txBody>
          <a:bodyPr/>
          <a:lstStyle>
            <a:lvl1pPr>
              <a:defRPr/>
            </a:lvl1pPr>
          </a:lstStyle>
          <a:p>
            <a:pPr>
              <a:defRPr/>
            </a:pPr>
            <a:fld id="{33BE889F-4FA6-48A4-8243-AFAEE4C617C5}" type="datetimeFigureOut">
              <a:rPr lang="it-IT"/>
              <a:pPr>
                <a:defRPr/>
              </a:pPr>
              <a:t>28/10/2025</a:t>
            </a:fld>
            <a:endParaRPr lang="it-IT"/>
          </a:p>
        </p:txBody>
      </p:sp>
      <p:sp>
        <p:nvSpPr>
          <p:cNvPr id="33" name="Rectangle 17"/>
          <p:cNvSpPr>
            <a:spLocks noGrp="1" noChangeArrowheads="1"/>
          </p:cNvSpPr>
          <p:nvPr>
            <p:ph type="ftr" sz="quarter" idx="11"/>
          </p:nvPr>
        </p:nvSpPr>
        <p:spPr/>
        <p:txBody>
          <a:bodyPr/>
          <a:lstStyle>
            <a:lvl1pPr>
              <a:defRPr/>
            </a:lvl1pPr>
          </a:lstStyle>
          <a:p>
            <a:pPr>
              <a:defRPr/>
            </a:pPr>
            <a:endParaRPr lang="it-IT"/>
          </a:p>
        </p:txBody>
      </p:sp>
      <p:sp>
        <p:nvSpPr>
          <p:cNvPr id="34" name="Rectangle 18"/>
          <p:cNvSpPr>
            <a:spLocks noGrp="1" noChangeArrowheads="1"/>
          </p:cNvSpPr>
          <p:nvPr>
            <p:ph type="sldNum" sz="quarter" idx="12"/>
          </p:nvPr>
        </p:nvSpPr>
        <p:spPr/>
        <p:txBody>
          <a:bodyPr/>
          <a:lstStyle>
            <a:lvl1pPr>
              <a:defRPr/>
            </a:lvl1pPr>
          </a:lstStyle>
          <a:p>
            <a:pPr>
              <a:defRPr/>
            </a:pPr>
            <a:fld id="{B711E3FB-DEAA-4F06-9F7E-553A5E49A7B4}" type="slidenum">
              <a:rPr lang="it-IT" altLang="it-IT"/>
              <a:pPr>
                <a:defRPr/>
              </a:pPr>
              <a:t>‹N›</a:t>
            </a:fld>
            <a:endParaRPr lang="it-IT" altLang="it-IT"/>
          </a:p>
        </p:txBody>
      </p:sp>
    </p:spTree>
    <p:extLst>
      <p:ext uri="{BB962C8B-B14F-4D97-AF65-F5344CB8AC3E}">
        <p14:creationId xmlns:p14="http://schemas.microsoft.com/office/powerpoint/2010/main" val="4161826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2"/>
          <p:cNvSpPr>
            <a:spLocks noGrp="1" noChangeArrowheads="1"/>
          </p:cNvSpPr>
          <p:nvPr>
            <p:ph type="ftr" sz="quarter" idx="10"/>
          </p:nvPr>
        </p:nvSpPr>
        <p:spPr>
          <a:ln/>
        </p:spPr>
        <p:txBody>
          <a:bodyPr/>
          <a:lstStyle>
            <a:lvl1pPr>
              <a:defRPr/>
            </a:lvl1pPr>
          </a:lstStyle>
          <a:p>
            <a:pPr>
              <a:defRPr/>
            </a:pPr>
            <a:endParaRPr lang="it-IT"/>
          </a:p>
        </p:txBody>
      </p:sp>
      <p:sp>
        <p:nvSpPr>
          <p:cNvPr id="5" name="Rectangle 3"/>
          <p:cNvSpPr>
            <a:spLocks noGrp="1" noChangeArrowheads="1"/>
          </p:cNvSpPr>
          <p:nvPr>
            <p:ph type="sldNum" sz="quarter" idx="11"/>
          </p:nvPr>
        </p:nvSpPr>
        <p:spPr>
          <a:ln/>
        </p:spPr>
        <p:txBody>
          <a:bodyPr/>
          <a:lstStyle>
            <a:lvl1pPr>
              <a:defRPr/>
            </a:lvl1pPr>
          </a:lstStyle>
          <a:p>
            <a:pPr>
              <a:defRPr/>
            </a:pPr>
            <a:fld id="{2AEA5F4A-DA47-4836-A29D-4415DE3EB8C4}" type="slidenum">
              <a:rPr lang="it-IT" altLang="it-IT"/>
              <a:pPr>
                <a:defRPr/>
              </a:pPr>
              <a:t>‹N›</a:t>
            </a:fld>
            <a:endParaRPr lang="it-IT" altLang="it-IT"/>
          </a:p>
        </p:txBody>
      </p:sp>
      <p:sp>
        <p:nvSpPr>
          <p:cNvPr id="6" name="Rectangle 16"/>
          <p:cNvSpPr>
            <a:spLocks noGrp="1" noChangeArrowheads="1"/>
          </p:cNvSpPr>
          <p:nvPr>
            <p:ph type="dt" sz="half" idx="12"/>
          </p:nvPr>
        </p:nvSpPr>
        <p:spPr>
          <a:ln/>
        </p:spPr>
        <p:txBody>
          <a:bodyPr/>
          <a:lstStyle>
            <a:lvl1pPr>
              <a:defRPr/>
            </a:lvl1pPr>
          </a:lstStyle>
          <a:p>
            <a:pPr>
              <a:defRPr/>
            </a:pPr>
            <a:fld id="{6C8F259A-1AA4-4783-8E42-7DFECE90ED0C}" type="datetimeFigureOut">
              <a:rPr lang="it-IT"/>
              <a:pPr>
                <a:defRPr/>
              </a:pPr>
              <a:t>28/10/2025</a:t>
            </a:fld>
            <a:endParaRPr lang="it-IT"/>
          </a:p>
        </p:txBody>
      </p:sp>
    </p:spTree>
    <p:extLst>
      <p:ext uri="{BB962C8B-B14F-4D97-AF65-F5344CB8AC3E}">
        <p14:creationId xmlns:p14="http://schemas.microsoft.com/office/powerpoint/2010/main" val="989304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181850" y="457200"/>
            <a:ext cx="2228850" cy="54102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95300" y="457200"/>
            <a:ext cx="6534150" cy="54102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2"/>
          <p:cNvSpPr>
            <a:spLocks noGrp="1" noChangeArrowheads="1"/>
          </p:cNvSpPr>
          <p:nvPr>
            <p:ph type="ftr" sz="quarter" idx="10"/>
          </p:nvPr>
        </p:nvSpPr>
        <p:spPr>
          <a:ln/>
        </p:spPr>
        <p:txBody>
          <a:bodyPr/>
          <a:lstStyle>
            <a:lvl1pPr>
              <a:defRPr/>
            </a:lvl1pPr>
          </a:lstStyle>
          <a:p>
            <a:pPr>
              <a:defRPr/>
            </a:pPr>
            <a:endParaRPr lang="it-IT"/>
          </a:p>
        </p:txBody>
      </p:sp>
      <p:sp>
        <p:nvSpPr>
          <p:cNvPr id="5" name="Rectangle 3"/>
          <p:cNvSpPr>
            <a:spLocks noGrp="1" noChangeArrowheads="1"/>
          </p:cNvSpPr>
          <p:nvPr>
            <p:ph type="sldNum" sz="quarter" idx="11"/>
          </p:nvPr>
        </p:nvSpPr>
        <p:spPr>
          <a:ln/>
        </p:spPr>
        <p:txBody>
          <a:bodyPr/>
          <a:lstStyle>
            <a:lvl1pPr>
              <a:defRPr/>
            </a:lvl1pPr>
          </a:lstStyle>
          <a:p>
            <a:pPr>
              <a:defRPr/>
            </a:pPr>
            <a:fld id="{60988DAD-C3D0-480B-92C7-6A3C144FF5EB}" type="slidenum">
              <a:rPr lang="it-IT" altLang="it-IT"/>
              <a:pPr>
                <a:defRPr/>
              </a:pPr>
              <a:t>‹N›</a:t>
            </a:fld>
            <a:endParaRPr lang="it-IT" altLang="it-IT"/>
          </a:p>
        </p:txBody>
      </p:sp>
      <p:sp>
        <p:nvSpPr>
          <p:cNvPr id="6" name="Rectangle 16"/>
          <p:cNvSpPr>
            <a:spLocks noGrp="1" noChangeArrowheads="1"/>
          </p:cNvSpPr>
          <p:nvPr>
            <p:ph type="dt" sz="half" idx="12"/>
          </p:nvPr>
        </p:nvSpPr>
        <p:spPr>
          <a:ln/>
        </p:spPr>
        <p:txBody>
          <a:bodyPr/>
          <a:lstStyle>
            <a:lvl1pPr>
              <a:defRPr/>
            </a:lvl1pPr>
          </a:lstStyle>
          <a:p>
            <a:pPr>
              <a:defRPr/>
            </a:pPr>
            <a:fld id="{41006E47-D09D-4AEC-81F9-BC5C4C9CE600}" type="datetimeFigureOut">
              <a:rPr lang="it-IT"/>
              <a:pPr>
                <a:defRPr/>
              </a:pPr>
              <a:t>28/10/2025</a:t>
            </a:fld>
            <a:endParaRPr lang="it-IT"/>
          </a:p>
        </p:txBody>
      </p:sp>
    </p:spTree>
    <p:extLst>
      <p:ext uri="{BB962C8B-B14F-4D97-AF65-F5344CB8AC3E}">
        <p14:creationId xmlns:p14="http://schemas.microsoft.com/office/powerpoint/2010/main" val="1891432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olo, diagramma o organigramma">
    <p:spTree>
      <p:nvGrpSpPr>
        <p:cNvPr id="1" name=""/>
        <p:cNvGrpSpPr/>
        <p:nvPr/>
      </p:nvGrpSpPr>
      <p:grpSpPr>
        <a:xfrm>
          <a:off x="0" y="0"/>
          <a:ext cx="0" cy="0"/>
          <a:chOff x="0" y="0"/>
          <a:chExt cx="0" cy="0"/>
        </a:xfrm>
      </p:grpSpPr>
      <p:sp>
        <p:nvSpPr>
          <p:cNvPr id="2" name="Titolo 1"/>
          <p:cNvSpPr>
            <a:spLocks noGrp="1"/>
          </p:cNvSpPr>
          <p:nvPr>
            <p:ph type="title"/>
          </p:nvPr>
        </p:nvSpPr>
        <p:spPr>
          <a:xfrm>
            <a:off x="495300" y="457200"/>
            <a:ext cx="8915400" cy="1371600"/>
          </a:xfrm>
        </p:spPr>
        <p:txBody>
          <a:bodyPr/>
          <a:lstStyle/>
          <a:p>
            <a:r>
              <a:rPr lang="it-IT"/>
              <a:t>Fare clic per modificare lo stile del titolo</a:t>
            </a:r>
          </a:p>
        </p:txBody>
      </p:sp>
      <p:sp>
        <p:nvSpPr>
          <p:cNvPr id="3" name="Segnaposto SmartArt 2"/>
          <p:cNvSpPr>
            <a:spLocks noGrp="1"/>
          </p:cNvSpPr>
          <p:nvPr>
            <p:ph type="dgm" idx="1"/>
          </p:nvPr>
        </p:nvSpPr>
        <p:spPr>
          <a:xfrm>
            <a:off x="495300" y="1981200"/>
            <a:ext cx="8915400" cy="3886200"/>
          </a:xfrm>
        </p:spPr>
        <p:txBody>
          <a:bodyPr/>
          <a:lstStyle/>
          <a:p>
            <a:pPr lvl="0"/>
            <a:endParaRPr lang="it-IT" noProof="0"/>
          </a:p>
        </p:txBody>
      </p:sp>
      <p:sp>
        <p:nvSpPr>
          <p:cNvPr id="4" name="Rectangle 2"/>
          <p:cNvSpPr>
            <a:spLocks noGrp="1" noChangeArrowheads="1"/>
          </p:cNvSpPr>
          <p:nvPr>
            <p:ph type="ftr" sz="quarter" idx="10"/>
          </p:nvPr>
        </p:nvSpPr>
        <p:spPr>
          <a:ln/>
        </p:spPr>
        <p:txBody>
          <a:bodyPr/>
          <a:lstStyle>
            <a:lvl1pPr>
              <a:defRPr/>
            </a:lvl1pPr>
          </a:lstStyle>
          <a:p>
            <a:pPr>
              <a:defRPr/>
            </a:pPr>
            <a:endParaRPr lang="it-IT"/>
          </a:p>
        </p:txBody>
      </p:sp>
      <p:sp>
        <p:nvSpPr>
          <p:cNvPr id="5" name="Rectangle 3"/>
          <p:cNvSpPr>
            <a:spLocks noGrp="1" noChangeArrowheads="1"/>
          </p:cNvSpPr>
          <p:nvPr>
            <p:ph type="sldNum" sz="quarter" idx="11"/>
          </p:nvPr>
        </p:nvSpPr>
        <p:spPr>
          <a:ln/>
        </p:spPr>
        <p:txBody>
          <a:bodyPr/>
          <a:lstStyle>
            <a:lvl1pPr>
              <a:defRPr/>
            </a:lvl1pPr>
          </a:lstStyle>
          <a:p>
            <a:pPr>
              <a:defRPr/>
            </a:pPr>
            <a:fld id="{F5D93EAB-81F2-4B8D-9AC1-A0DBC7DE3416}" type="slidenum">
              <a:rPr lang="it-IT" altLang="it-IT"/>
              <a:pPr>
                <a:defRPr/>
              </a:pPr>
              <a:t>‹N›</a:t>
            </a:fld>
            <a:endParaRPr lang="it-IT" altLang="it-IT"/>
          </a:p>
        </p:txBody>
      </p:sp>
      <p:sp>
        <p:nvSpPr>
          <p:cNvPr id="6" name="Rectangle 16"/>
          <p:cNvSpPr>
            <a:spLocks noGrp="1" noChangeArrowheads="1"/>
          </p:cNvSpPr>
          <p:nvPr>
            <p:ph type="dt" sz="half" idx="12"/>
          </p:nvPr>
        </p:nvSpPr>
        <p:spPr>
          <a:ln/>
        </p:spPr>
        <p:txBody>
          <a:bodyPr/>
          <a:lstStyle>
            <a:lvl1pPr>
              <a:defRPr/>
            </a:lvl1pPr>
          </a:lstStyle>
          <a:p>
            <a:pPr>
              <a:defRPr/>
            </a:pPr>
            <a:fld id="{616BABF7-74B0-44C7-AE63-BF0E892DD394}" type="datetimeFigureOut">
              <a:rPr lang="it-IT"/>
              <a:pPr>
                <a:defRPr/>
              </a:pPr>
              <a:t>28/10/2025</a:t>
            </a:fld>
            <a:endParaRPr lang="it-IT"/>
          </a:p>
        </p:txBody>
      </p:sp>
    </p:spTree>
    <p:extLst>
      <p:ext uri="{BB962C8B-B14F-4D97-AF65-F5344CB8AC3E}">
        <p14:creationId xmlns:p14="http://schemas.microsoft.com/office/powerpoint/2010/main" val="4254153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olo e  contenuto 4">
    <p:spTree>
      <p:nvGrpSpPr>
        <p:cNvPr id="1" name=""/>
        <p:cNvGrpSpPr/>
        <p:nvPr/>
      </p:nvGrpSpPr>
      <p:grpSpPr>
        <a:xfrm>
          <a:off x="0" y="0"/>
          <a:ext cx="0" cy="0"/>
          <a:chOff x="0" y="0"/>
          <a:chExt cx="0" cy="0"/>
        </a:xfrm>
      </p:grpSpPr>
      <p:sp>
        <p:nvSpPr>
          <p:cNvPr id="2" name="Titolo 1"/>
          <p:cNvSpPr>
            <a:spLocks noGrp="1"/>
          </p:cNvSpPr>
          <p:nvPr>
            <p:ph type="title" sz="quarter"/>
          </p:nvPr>
        </p:nvSpPr>
        <p:spPr>
          <a:xfrm>
            <a:off x="495300" y="457200"/>
            <a:ext cx="8915400" cy="1371600"/>
          </a:xfrm>
        </p:spPr>
        <p:txBody>
          <a:bodyPr/>
          <a:lstStyle/>
          <a:p>
            <a:r>
              <a:rPr lang="it-IT"/>
              <a:t>Fare clic per modificare lo stile del titolo</a:t>
            </a:r>
          </a:p>
        </p:txBody>
      </p:sp>
      <p:sp>
        <p:nvSpPr>
          <p:cNvPr id="3" name="Segnaposto contenuto 2"/>
          <p:cNvSpPr>
            <a:spLocks noGrp="1"/>
          </p:cNvSpPr>
          <p:nvPr>
            <p:ph sz="quarter" idx="1"/>
          </p:nvPr>
        </p:nvSpPr>
        <p:spPr>
          <a:xfrm>
            <a:off x="495300" y="1981200"/>
            <a:ext cx="4381500" cy="18669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quarter" idx="2"/>
          </p:nvPr>
        </p:nvSpPr>
        <p:spPr>
          <a:xfrm>
            <a:off x="5029200" y="1981200"/>
            <a:ext cx="4381500" cy="18669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contenuto 4"/>
          <p:cNvSpPr>
            <a:spLocks noGrp="1"/>
          </p:cNvSpPr>
          <p:nvPr>
            <p:ph sz="quarter" idx="3"/>
          </p:nvPr>
        </p:nvSpPr>
        <p:spPr>
          <a:xfrm>
            <a:off x="495300" y="4000500"/>
            <a:ext cx="4381500" cy="18669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contenuto 5"/>
          <p:cNvSpPr>
            <a:spLocks noGrp="1"/>
          </p:cNvSpPr>
          <p:nvPr>
            <p:ph sz="quarter" idx="4"/>
          </p:nvPr>
        </p:nvSpPr>
        <p:spPr>
          <a:xfrm>
            <a:off x="5029200" y="4000500"/>
            <a:ext cx="4381500" cy="18669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2"/>
          <p:cNvSpPr>
            <a:spLocks noGrp="1" noChangeArrowheads="1"/>
          </p:cNvSpPr>
          <p:nvPr>
            <p:ph type="ftr" sz="quarter" idx="10"/>
          </p:nvPr>
        </p:nvSpPr>
        <p:spPr>
          <a:ln/>
        </p:spPr>
        <p:txBody>
          <a:bodyPr/>
          <a:lstStyle>
            <a:lvl1pPr>
              <a:defRPr/>
            </a:lvl1pPr>
          </a:lstStyle>
          <a:p>
            <a:pPr>
              <a:defRPr/>
            </a:pPr>
            <a:endParaRPr lang="it-IT"/>
          </a:p>
        </p:txBody>
      </p:sp>
      <p:sp>
        <p:nvSpPr>
          <p:cNvPr id="8" name="Rectangle 3"/>
          <p:cNvSpPr>
            <a:spLocks noGrp="1" noChangeArrowheads="1"/>
          </p:cNvSpPr>
          <p:nvPr>
            <p:ph type="sldNum" sz="quarter" idx="11"/>
          </p:nvPr>
        </p:nvSpPr>
        <p:spPr>
          <a:ln/>
        </p:spPr>
        <p:txBody>
          <a:bodyPr/>
          <a:lstStyle>
            <a:lvl1pPr>
              <a:defRPr/>
            </a:lvl1pPr>
          </a:lstStyle>
          <a:p>
            <a:pPr>
              <a:defRPr/>
            </a:pPr>
            <a:fld id="{02C1644C-B2BF-4931-B661-D2AD723463C4}" type="slidenum">
              <a:rPr lang="it-IT" altLang="it-IT"/>
              <a:pPr>
                <a:defRPr/>
              </a:pPr>
              <a:t>‹N›</a:t>
            </a:fld>
            <a:endParaRPr lang="it-IT" altLang="it-IT"/>
          </a:p>
        </p:txBody>
      </p:sp>
      <p:sp>
        <p:nvSpPr>
          <p:cNvPr id="9" name="Rectangle 16"/>
          <p:cNvSpPr>
            <a:spLocks noGrp="1" noChangeArrowheads="1"/>
          </p:cNvSpPr>
          <p:nvPr>
            <p:ph type="dt" sz="half" idx="12"/>
          </p:nvPr>
        </p:nvSpPr>
        <p:spPr>
          <a:ln/>
        </p:spPr>
        <p:txBody>
          <a:bodyPr/>
          <a:lstStyle>
            <a:lvl1pPr>
              <a:defRPr/>
            </a:lvl1pPr>
          </a:lstStyle>
          <a:p>
            <a:pPr>
              <a:defRPr/>
            </a:pPr>
            <a:fld id="{3B0EE308-2524-41E6-B439-79178C6091F7}" type="datetimeFigureOut">
              <a:rPr lang="it-IT"/>
              <a:pPr>
                <a:defRPr/>
              </a:pPr>
              <a:t>28/10/2025</a:t>
            </a:fld>
            <a:endParaRPr lang="it-IT"/>
          </a:p>
        </p:txBody>
      </p:sp>
    </p:spTree>
    <p:extLst>
      <p:ext uri="{BB962C8B-B14F-4D97-AF65-F5344CB8AC3E}">
        <p14:creationId xmlns:p14="http://schemas.microsoft.com/office/powerpoint/2010/main" val="227256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2"/>
          <p:cNvSpPr>
            <a:spLocks noGrp="1" noChangeArrowheads="1"/>
          </p:cNvSpPr>
          <p:nvPr>
            <p:ph type="ftr" sz="quarter" idx="10"/>
          </p:nvPr>
        </p:nvSpPr>
        <p:spPr>
          <a:ln/>
        </p:spPr>
        <p:txBody>
          <a:bodyPr/>
          <a:lstStyle>
            <a:lvl1pPr>
              <a:defRPr/>
            </a:lvl1pPr>
          </a:lstStyle>
          <a:p>
            <a:pPr>
              <a:defRPr/>
            </a:pPr>
            <a:endParaRPr lang="it-IT"/>
          </a:p>
        </p:txBody>
      </p:sp>
      <p:sp>
        <p:nvSpPr>
          <p:cNvPr id="5" name="Rectangle 3"/>
          <p:cNvSpPr>
            <a:spLocks noGrp="1" noChangeArrowheads="1"/>
          </p:cNvSpPr>
          <p:nvPr>
            <p:ph type="sldNum" sz="quarter" idx="11"/>
          </p:nvPr>
        </p:nvSpPr>
        <p:spPr>
          <a:ln/>
        </p:spPr>
        <p:txBody>
          <a:bodyPr/>
          <a:lstStyle>
            <a:lvl1pPr>
              <a:defRPr/>
            </a:lvl1pPr>
          </a:lstStyle>
          <a:p>
            <a:pPr>
              <a:defRPr/>
            </a:pPr>
            <a:fld id="{867682D3-E619-439F-86D7-F94BCED19C89}" type="slidenum">
              <a:rPr lang="it-IT" altLang="it-IT"/>
              <a:pPr>
                <a:defRPr/>
              </a:pPr>
              <a:t>‹N›</a:t>
            </a:fld>
            <a:endParaRPr lang="it-IT" altLang="it-IT"/>
          </a:p>
        </p:txBody>
      </p:sp>
      <p:sp>
        <p:nvSpPr>
          <p:cNvPr id="6" name="Rectangle 16"/>
          <p:cNvSpPr>
            <a:spLocks noGrp="1" noChangeArrowheads="1"/>
          </p:cNvSpPr>
          <p:nvPr>
            <p:ph type="dt" sz="half" idx="12"/>
          </p:nvPr>
        </p:nvSpPr>
        <p:spPr>
          <a:ln/>
        </p:spPr>
        <p:txBody>
          <a:bodyPr/>
          <a:lstStyle>
            <a:lvl1pPr>
              <a:defRPr/>
            </a:lvl1pPr>
          </a:lstStyle>
          <a:p>
            <a:pPr>
              <a:defRPr/>
            </a:pPr>
            <a:fld id="{9DC8855E-E126-481A-A739-59DB03DA8DA1}" type="datetimeFigureOut">
              <a:rPr lang="it-IT"/>
              <a:pPr>
                <a:defRPr/>
              </a:pPr>
              <a:t>28/10/2025</a:t>
            </a:fld>
            <a:endParaRPr lang="it-IT"/>
          </a:p>
        </p:txBody>
      </p:sp>
    </p:spTree>
    <p:extLst>
      <p:ext uri="{BB962C8B-B14F-4D97-AF65-F5344CB8AC3E}">
        <p14:creationId xmlns:p14="http://schemas.microsoft.com/office/powerpoint/2010/main" val="2265310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82638" y="4406900"/>
            <a:ext cx="84201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2"/>
          <p:cNvSpPr>
            <a:spLocks noGrp="1" noChangeArrowheads="1"/>
          </p:cNvSpPr>
          <p:nvPr>
            <p:ph type="ftr" sz="quarter" idx="10"/>
          </p:nvPr>
        </p:nvSpPr>
        <p:spPr>
          <a:ln/>
        </p:spPr>
        <p:txBody>
          <a:bodyPr/>
          <a:lstStyle>
            <a:lvl1pPr>
              <a:defRPr/>
            </a:lvl1pPr>
          </a:lstStyle>
          <a:p>
            <a:pPr>
              <a:defRPr/>
            </a:pPr>
            <a:endParaRPr lang="it-IT"/>
          </a:p>
        </p:txBody>
      </p:sp>
      <p:sp>
        <p:nvSpPr>
          <p:cNvPr id="5" name="Rectangle 3"/>
          <p:cNvSpPr>
            <a:spLocks noGrp="1" noChangeArrowheads="1"/>
          </p:cNvSpPr>
          <p:nvPr>
            <p:ph type="sldNum" sz="quarter" idx="11"/>
          </p:nvPr>
        </p:nvSpPr>
        <p:spPr>
          <a:ln/>
        </p:spPr>
        <p:txBody>
          <a:bodyPr/>
          <a:lstStyle>
            <a:lvl1pPr>
              <a:defRPr/>
            </a:lvl1pPr>
          </a:lstStyle>
          <a:p>
            <a:pPr>
              <a:defRPr/>
            </a:pPr>
            <a:fld id="{B2423C50-02CD-4EFA-B1C7-508DE0A17257}" type="slidenum">
              <a:rPr lang="it-IT" altLang="it-IT"/>
              <a:pPr>
                <a:defRPr/>
              </a:pPr>
              <a:t>‹N›</a:t>
            </a:fld>
            <a:endParaRPr lang="it-IT" altLang="it-IT"/>
          </a:p>
        </p:txBody>
      </p:sp>
      <p:sp>
        <p:nvSpPr>
          <p:cNvPr id="6" name="Rectangle 16"/>
          <p:cNvSpPr>
            <a:spLocks noGrp="1" noChangeArrowheads="1"/>
          </p:cNvSpPr>
          <p:nvPr>
            <p:ph type="dt" sz="half" idx="12"/>
          </p:nvPr>
        </p:nvSpPr>
        <p:spPr>
          <a:ln/>
        </p:spPr>
        <p:txBody>
          <a:bodyPr/>
          <a:lstStyle>
            <a:lvl1pPr>
              <a:defRPr/>
            </a:lvl1pPr>
          </a:lstStyle>
          <a:p>
            <a:pPr>
              <a:defRPr/>
            </a:pPr>
            <a:fld id="{63160554-E896-470E-B7D1-6ACCA8CE43F6}" type="datetimeFigureOut">
              <a:rPr lang="it-IT"/>
              <a:pPr>
                <a:defRPr/>
              </a:pPr>
              <a:t>28/10/2025</a:t>
            </a:fld>
            <a:endParaRPr lang="it-IT"/>
          </a:p>
        </p:txBody>
      </p:sp>
    </p:spTree>
    <p:extLst>
      <p:ext uri="{BB962C8B-B14F-4D97-AF65-F5344CB8AC3E}">
        <p14:creationId xmlns:p14="http://schemas.microsoft.com/office/powerpoint/2010/main" val="2346532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95300" y="1981200"/>
            <a:ext cx="43815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5029200" y="1981200"/>
            <a:ext cx="43815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2"/>
          <p:cNvSpPr>
            <a:spLocks noGrp="1" noChangeArrowheads="1"/>
          </p:cNvSpPr>
          <p:nvPr>
            <p:ph type="ftr" sz="quarter" idx="10"/>
          </p:nvPr>
        </p:nvSpPr>
        <p:spPr>
          <a:ln/>
        </p:spPr>
        <p:txBody>
          <a:bodyPr/>
          <a:lstStyle>
            <a:lvl1pPr>
              <a:defRPr/>
            </a:lvl1pPr>
          </a:lstStyle>
          <a:p>
            <a:pPr>
              <a:defRPr/>
            </a:pPr>
            <a:endParaRPr lang="it-IT"/>
          </a:p>
        </p:txBody>
      </p:sp>
      <p:sp>
        <p:nvSpPr>
          <p:cNvPr id="6" name="Rectangle 3"/>
          <p:cNvSpPr>
            <a:spLocks noGrp="1" noChangeArrowheads="1"/>
          </p:cNvSpPr>
          <p:nvPr>
            <p:ph type="sldNum" sz="quarter" idx="11"/>
          </p:nvPr>
        </p:nvSpPr>
        <p:spPr>
          <a:ln/>
        </p:spPr>
        <p:txBody>
          <a:bodyPr/>
          <a:lstStyle>
            <a:lvl1pPr>
              <a:defRPr/>
            </a:lvl1pPr>
          </a:lstStyle>
          <a:p>
            <a:pPr>
              <a:defRPr/>
            </a:pPr>
            <a:fld id="{CBDD20BD-3EAB-4E4A-B56B-B1FECE3BAF2B}" type="slidenum">
              <a:rPr lang="it-IT" altLang="it-IT"/>
              <a:pPr>
                <a:defRPr/>
              </a:pPr>
              <a:t>‹N›</a:t>
            </a:fld>
            <a:endParaRPr lang="it-IT" altLang="it-IT"/>
          </a:p>
        </p:txBody>
      </p:sp>
      <p:sp>
        <p:nvSpPr>
          <p:cNvPr id="7" name="Rectangle 16"/>
          <p:cNvSpPr>
            <a:spLocks noGrp="1" noChangeArrowheads="1"/>
          </p:cNvSpPr>
          <p:nvPr>
            <p:ph type="dt" sz="half" idx="12"/>
          </p:nvPr>
        </p:nvSpPr>
        <p:spPr>
          <a:ln/>
        </p:spPr>
        <p:txBody>
          <a:bodyPr/>
          <a:lstStyle>
            <a:lvl1pPr>
              <a:defRPr/>
            </a:lvl1pPr>
          </a:lstStyle>
          <a:p>
            <a:pPr>
              <a:defRPr/>
            </a:pPr>
            <a:fld id="{9877FF12-CFD6-49BC-A850-48FA0558A92E}" type="datetimeFigureOut">
              <a:rPr lang="it-IT"/>
              <a:pPr>
                <a:defRPr/>
              </a:pPr>
              <a:t>28/10/2025</a:t>
            </a:fld>
            <a:endParaRPr lang="it-IT"/>
          </a:p>
        </p:txBody>
      </p:sp>
    </p:spTree>
    <p:extLst>
      <p:ext uri="{BB962C8B-B14F-4D97-AF65-F5344CB8AC3E}">
        <p14:creationId xmlns:p14="http://schemas.microsoft.com/office/powerpoint/2010/main" val="416966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95300" y="274638"/>
            <a:ext cx="89154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2"/>
          <p:cNvSpPr>
            <a:spLocks noGrp="1" noChangeArrowheads="1"/>
          </p:cNvSpPr>
          <p:nvPr>
            <p:ph type="ftr" sz="quarter" idx="10"/>
          </p:nvPr>
        </p:nvSpPr>
        <p:spPr>
          <a:ln/>
        </p:spPr>
        <p:txBody>
          <a:bodyPr/>
          <a:lstStyle>
            <a:lvl1pPr>
              <a:defRPr/>
            </a:lvl1pPr>
          </a:lstStyle>
          <a:p>
            <a:pPr>
              <a:defRPr/>
            </a:pPr>
            <a:endParaRPr lang="it-IT"/>
          </a:p>
        </p:txBody>
      </p:sp>
      <p:sp>
        <p:nvSpPr>
          <p:cNvPr id="8" name="Rectangle 3"/>
          <p:cNvSpPr>
            <a:spLocks noGrp="1" noChangeArrowheads="1"/>
          </p:cNvSpPr>
          <p:nvPr>
            <p:ph type="sldNum" sz="quarter" idx="11"/>
          </p:nvPr>
        </p:nvSpPr>
        <p:spPr>
          <a:ln/>
        </p:spPr>
        <p:txBody>
          <a:bodyPr/>
          <a:lstStyle>
            <a:lvl1pPr>
              <a:defRPr/>
            </a:lvl1pPr>
          </a:lstStyle>
          <a:p>
            <a:pPr>
              <a:defRPr/>
            </a:pPr>
            <a:fld id="{7DFB4A8C-818E-41F9-8A15-D496973E6029}" type="slidenum">
              <a:rPr lang="it-IT" altLang="it-IT"/>
              <a:pPr>
                <a:defRPr/>
              </a:pPr>
              <a:t>‹N›</a:t>
            </a:fld>
            <a:endParaRPr lang="it-IT" altLang="it-IT"/>
          </a:p>
        </p:txBody>
      </p:sp>
      <p:sp>
        <p:nvSpPr>
          <p:cNvPr id="9" name="Rectangle 16"/>
          <p:cNvSpPr>
            <a:spLocks noGrp="1" noChangeArrowheads="1"/>
          </p:cNvSpPr>
          <p:nvPr>
            <p:ph type="dt" sz="half" idx="12"/>
          </p:nvPr>
        </p:nvSpPr>
        <p:spPr>
          <a:ln/>
        </p:spPr>
        <p:txBody>
          <a:bodyPr/>
          <a:lstStyle>
            <a:lvl1pPr>
              <a:defRPr/>
            </a:lvl1pPr>
          </a:lstStyle>
          <a:p>
            <a:pPr>
              <a:defRPr/>
            </a:pPr>
            <a:fld id="{EF37E7A3-AB54-4E55-A8E3-726634FA0E68}" type="datetimeFigureOut">
              <a:rPr lang="it-IT"/>
              <a:pPr>
                <a:defRPr/>
              </a:pPr>
              <a:t>28/10/2025</a:t>
            </a:fld>
            <a:endParaRPr lang="it-IT"/>
          </a:p>
        </p:txBody>
      </p:sp>
    </p:spTree>
    <p:extLst>
      <p:ext uri="{BB962C8B-B14F-4D97-AF65-F5344CB8AC3E}">
        <p14:creationId xmlns:p14="http://schemas.microsoft.com/office/powerpoint/2010/main" val="2276436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2"/>
          <p:cNvSpPr>
            <a:spLocks noGrp="1" noChangeArrowheads="1"/>
          </p:cNvSpPr>
          <p:nvPr>
            <p:ph type="ftr" sz="quarter" idx="10"/>
          </p:nvPr>
        </p:nvSpPr>
        <p:spPr>
          <a:ln/>
        </p:spPr>
        <p:txBody>
          <a:bodyPr/>
          <a:lstStyle>
            <a:lvl1pPr>
              <a:defRPr/>
            </a:lvl1pPr>
          </a:lstStyle>
          <a:p>
            <a:pPr>
              <a:defRPr/>
            </a:pPr>
            <a:endParaRPr lang="it-IT"/>
          </a:p>
        </p:txBody>
      </p:sp>
      <p:sp>
        <p:nvSpPr>
          <p:cNvPr id="4" name="Rectangle 3"/>
          <p:cNvSpPr>
            <a:spLocks noGrp="1" noChangeArrowheads="1"/>
          </p:cNvSpPr>
          <p:nvPr>
            <p:ph type="sldNum" sz="quarter" idx="11"/>
          </p:nvPr>
        </p:nvSpPr>
        <p:spPr>
          <a:ln/>
        </p:spPr>
        <p:txBody>
          <a:bodyPr/>
          <a:lstStyle>
            <a:lvl1pPr>
              <a:defRPr/>
            </a:lvl1pPr>
          </a:lstStyle>
          <a:p>
            <a:pPr>
              <a:defRPr/>
            </a:pPr>
            <a:fld id="{35960A3B-6CD9-4D33-8E2E-DDF695377AA1}" type="slidenum">
              <a:rPr lang="it-IT" altLang="it-IT"/>
              <a:pPr>
                <a:defRPr/>
              </a:pPr>
              <a:t>‹N›</a:t>
            </a:fld>
            <a:endParaRPr lang="it-IT" altLang="it-IT"/>
          </a:p>
        </p:txBody>
      </p:sp>
      <p:sp>
        <p:nvSpPr>
          <p:cNvPr id="5" name="Rectangle 16"/>
          <p:cNvSpPr>
            <a:spLocks noGrp="1" noChangeArrowheads="1"/>
          </p:cNvSpPr>
          <p:nvPr>
            <p:ph type="dt" sz="half" idx="12"/>
          </p:nvPr>
        </p:nvSpPr>
        <p:spPr>
          <a:ln/>
        </p:spPr>
        <p:txBody>
          <a:bodyPr/>
          <a:lstStyle>
            <a:lvl1pPr>
              <a:defRPr/>
            </a:lvl1pPr>
          </a:lstStyle>
          <a:p>
            <a:pPr>
              <a:defRPr/>
            </a:pPr>
            <a:fld id="{5FB8B5DC-FF42-4DE2-8A79-20D8AFF5012A}" type="datetimeFigureOut">
              <a:rPr lang="it-IT"/>
              <a:pPr>
                <a:defRPr/>
              </a:pPr>
              <a:t>28/10/2025</a:t>
            </a:fld>
            <a:endParaRPr lang="it-IT"/>
          </a:p>
        </p:txBody>
      </p:sp>
    </p:spTree>
    <p:extLst>
      <p:ext uri="{BB962C8B-B14F-4D97-AF65-F5344CB8AC3E}">
        <p14:creationId xmlns:p14="http://schemas.microsoft.com/office/powerpoint/2010/main" val="327944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it-IT"/>
          </a:p>
        </p:txBody>
      </p:sp>
      <p:sp>
        <p:nvSpPr>
          <p:cNvPr id="3" name="Rectangle 3"/>
          <p:cNvSpPr>
            <a:spLocks noGrp="1" noChangeArrowheads="1"/>
          </p:cNvSpPr>
          <p:nvPr>
            <p:ph type="sldNum" sz="quarter" idx="11"/>
          </p:nvPr>
        </p:nvSpPr>
        <p:spPr>
          <a:ln/>
        </p:spPr>
        <p:txBody>
          <a:bodyPr/>
          <a:lstStyle>
            <a:lvl1pPr>
              <a:defRPr/>
            </a:lvl1pPr>
          </a:lstStyle>
          <a:p>
            <a:pPr>
              <a:defRPr/>
            </a:pPr>
            <a:fld id="{FA68BC3B-EF7A-408B-92BE-D91F08D32815}" type="slidenum">
              <a:rPr lang="it-IT" altLang="it-IT"/>
              <a:pPr>
                <a:defRPr/>
              </a:pPr>
              <a:t>‹N›</a:t>
            </a:fld>
            <a:endParaRPr lang="it-IT" altLang="it-IT"/>
          </a:p>
        </p:txBody>
      </p:sp>
      <p:sp>
        <p:nvSpPr>
          <p:cNvPr id="4" name="Rectangle 16"/>
          <p:cNvSpPr>
            <a:spLocks noGrp="1" noChangeArrowheads="1"/>
          </p:cNvSpPr>
          <p:nvPr>
            <p:ph type="dt" sz="half" idx="12"/>
          </p:nvPr>
        </p:nvSpPr>
        <p:spPr>
          <a:ln/>
        </p:spPr>
        <p:txBody>
          <a:bodyPr/>
          <a:lstStyle>
            <a:lvl1pPr>
              <a:defRPr/>
            </a:lvl1pPr>
          </a:lstStyle>
          <a:p>
            <a:pPr>
              <a:defRPr/>
            </a:pPr>
            <a:fld id="{FFAC1EE2-2581-4A89-B217-F2E5F859EE6F}" type="datetimeFigureOut">
              <a:rPr lang="it-IT"/>
              <a:pPr>
                <a:defRPr/>
              </a:pPr>
              <a:t>28/10/2025</a:t>
            </a:fld>
            <a:endParaRPr lang="it-IT"/>
          </a:p>
        </p:txBody>
      </p:sp>
    </p:spTree>
    <p:extLst>
      <p:ext uri="{BB962C8B-B14F-4D97-AF65-F5344CB8AC3E}">
        <p14:creationId xmlns:p14="http://schemas.microsoft.com/office/powerpoint/2010/main" val="1499976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95300" y="273050"/>
            <a:ext cx="3259138"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2"/>
          <p:cNvSpPr>
            <a:spLocks noGrp="1" noChangeArrowheads="1"/>
          </p:cNvSpPr>
          <p:nvPr>
            <p:ph type="ftr" sz="quarter" idx="10"/>
          </p:nvPr>
        </p:nvSpPr>
        <p:spPr>
          <a:ln/>
        </p:spPr>
        <p:txBody>
          <a:bodyPr/>
          <a:lstStyle>
            <a:lvl1pPr>
              <a:defRPr/>
            </a:lvl1pPr>
          </a:lstStyle>
          <a:p>
            <a:pPr>
              <a:defRPr/>
            </a:pPr>
            <a:endParaRPr lang="it-IT"/>
          </a:p>
        </p:txBody>
      </p:sp>
      <p:sp>
        <p:nvSpPr>
          <p:cNvPr id="6" name="Rectangle 3"/>
          <p:cNvSpPr>
            <a:spLocks noGrp="1" noChangeArrowheads="1"/>
          </p:cNvSpPr>
          <p:nvPr>
            <p:ph type="sldNum" sz="quarter" idx="11"/>
          </p:nvPr>
        </p:nvSpPr>
        <p:spPr>
          <a:ln/>
        </p:spPr>
        <p:txBody>
          <a:bodyPr/>
          <a:lstStyle>
            <a:lvl1pPr>
              <a:defRPr/>
            </a:lvl1pPr>
          </a:lstStyle>
          <a:p>
            <a:pPr>
              <a:defRPr/>
            </a:pPr>
            <a:fld id="{86E913C3-6907-4FD0-9D41-AD70E37E526B}" type="slidenum">
              <a:rPr lang="it-IT" altLang="it-IT"/>
              <a:pPr>
                <a:defRPr/>
              </a:pPr>
              <a:t>‹N›</a:t>
            </a:fld>
            <a:endParaRPr lang="it-IT" altLang="it-IT"/>
          </a:p>
        </p:txBody>
      </p:sp>
      <p:sp>
        <p:nvSpPr>
          <p:cNvPr id="7" name="Rectangle 16"/>
          <p:cNvSpPr>
            <a:spLocks noGrp="1" noChangeArrowheads="1"/>
          </p:cNvSpPr>
          <p:nvPr>
            <p:ph type="dt" sz="half" idx="12"/>
          </p:nvPr>
        </p:nvSpPr>
        <p:spPr>
          <a:ln/>
        </p:spPr>
        <p:txBody>
          <a:bodyPr/>
          <a:lstStyle>
            <a:lvl1pPr>
              <a:defRPr/>
            </a:lvl1pPr>
          </a:lstStyle>
          <a:p>
            <a:pPr>
              <a:defRPr/>
            </a:pPr>
            <a:fld id="{5B8C6FA2-9DE6-4E82-A75C-8EC830382246}" type="datetimeFigureOut">
              <a:rPr lang="it-IT"/>
              <a:pPr>
                <a:defRPr/>
              </a:pPr>
              <a:t>28/10/2025</a:t>
            </a:fld>
            <a:endParaRPr lang="it-IT"/>
          </a:p>
        </p:txBody>
      </p:sp>
    </p:spTree>
    <p:extLst>
      <p:ext uri="{BB962C8B-B14F-4D97-AF65-F5344CB8AC3E}">
        <p14:creationId xmlns:p14="http://schemas.microsoft.com/office/powerpoint/2010/main" val="286498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941513" y="4800600"/>
            <a:ext cx="59436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2"/>
          <p:cNvSpPr>
            <a:spLocks noGrp="1" noChangeArrowheads="1"/>
          </p:cNvSpPr>
          <p:nvPr>
            <p:ph type="ftr" sz="quarter" idx="10"/>
          </p:nvPr>
        </p:nvSpPr>
        <p:spPr>
          <a:ln/>
        </p:spPr>
        <p:txBody>
          <a:bodyPr/>
          <a:lstStyle>
            <a:lvl1pPr>
              <a:defRPr/>
            </a:lvl1pPr>
          </a:lstStyle>
          <a:p>
            <a:pPr>
              <a:defRPr/>
            </a:pPr>
            <a:endParaRPr lang="it-IT"/>
          </a:p>
        </p:txBody>
      </p:sp>
      <p:sp>
        <p:nvSpPr>
          <p:cNvPr id="6" name="Rectangle 3"/>
          <p:cNvSpPr>
            <a:spLocks noGrp="1" noChangeArrowheads="1"/>
          </p:cNvSpPr>
          <p:nvPr>
            <p:ph type="sldNum" sz="quarter" idx="11"/>
          </p:nvPr>
        </p:nvSpPr>
        <p:spPr>
          <a:ln/>
        </p:spPr>
        <p:txBody>
          <a:bodyPr/>
          <a:lstStyle>
            <a:lvl1pPr>
              <a:defRPr/>
            </a:lvl1pPr>
          </a:lstStyle>
          <a:p>
            <a:pPr>
              <a:defRPr/>
            </a:pPr>
            <a:fld id="{00CCB536-2C1F-4A23-AA55-5A2716F79420}" type="slidenum">
              <a:rPr lang="it-IT" altLang="it-IT"/>
              <a:pPr>
                <a:defRPr/>
              </a:pPr>
              <a:t>‹N›</a:t>
            </a:fld>
            <a:endParaRPr lang="it-IT" altLang="it-IT"/>
          </a:p>
        </p:txBody>
      </p:sp>
      <p:sp>
        <p:nvSpPr>
          <p:cNvPr id="7" name="Rectangle 16"/>
          <p:cNvSpPr>
            <a:spLocks noGrp="1" noChangeArrowheads="1"/>
          </p:cNvSpPr>
          <p:nvPr>
            <p:ph type="dt" sz="half" idx="12"/>
          </p:nvPr>
        </p:nvSpPr>
        <p:spPr>
          <a:ln/>
        </p:spPr>
        <p:txBody>
          <a:bodyPr/>
          <a:lstStyle>
            <a:lvl1pPr>
              <a:defRPr/>
            </a:lvl1pPr>
          </a:lstStyle>
          <a:p>
            <a:pPr>
              <a:defRPr/>
            </a:pPr>
            <a:fld id="{CEF30410-505A-42BF-B194-5AB0F449C055}" type="datetimeFigureOut">
              <a:rPr lang="it-IT"/>
              <a:pPr>
                <a:defRPr/>
              </a:pPr>
              <a:t>28/10/2025</a:t>
            </a:fld>
            <a:endParaRPr lang="it-IT"/>
          </a:p>
        </p:txBody>
      </p:sp>
    </p:spTree>
    <p:extLst>
      <p:ext uri="{BB962C8B-B14F-4D97-AF65-F5344CB8AC3E}">
        <p14:creationId xmlns:p14="http://schemas.microsoft.com/office/powerpoint/2010/main" val="4245757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9618" name="Rectangle 2"/>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it-IT"/>
          </a:p>
        </p:txBody>
      </p:sp>
      <p:sp>
        <p:nvSpPr>
          <p:cNvPr id="239619" name="Rectangle 3"/>
          <p:cNvSpPr>
            <a:spLocks noGrp="1" noChangeArrowheads="1"/>
          </p:cNvSpPr>
          <p:nvPr>
            <p:ph type="sldNum" sz="quarter" idx="4"/>
          </p:nvPr>
        </p:nvSpPr>
        <p:spPr bwMode="auto">
          <a:xfrm>
            <a:off x="7099300" y="6248400"/>
            <a:ext cx="2311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pPr>
              <a:defRPr/>
            </a:pPr>
            <a:fld id="{1340FAA0-C196-440D-A852-2E99B2247FB9}" type="slidenum">
              <a:rPr lang="it-IT" altLang="it-IT"/>
              <a:pPr>
                <a:defRPr/>
              </a:pPr>
              <a:t>‹N›</a:t>
            </a:fld>
            <a:endParaRPr lang="it-IT" altLang="it-IT"/>
          </a:p>
        </p:txBody>
      </p:sp>
      <p:grpSp>
        <p:nvGrpSpPr>
          <p:cNvPr id="1028" name="Group 4"/>
          <p:cNvGrpSpPr>
            <a:grpSpLocks/>
          </p:cNvGrpSpPr>
          <p:nvPr/>
        </p:nvGrpSpPr>
        <p:grpSpPr bwMode="auto">
          <a:xfrm>
            <a:off x="0" y="0"/>
            <a:ext cx="9906000" cy="546100"/>
            <a:chOff x="0" y="0"/>
            <a:chExt cx="5760" cy="344"/>
          </a:xfrm>
        </p:grpSpPr>
        <p:sp>
          <p:nvSpPr>
            <p:cNvPr id="2070"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defRPr/>
              </a:pPr>
              <a:endParaRPr lang="it-IT" altLang="it-IT" sz="2400">
                <a:latin typeface="Times New Roman" panose="02020603050405020304" pitchFamily="18" charset="0"/>
              </a:endParaRPr>
            </a:p>
          </p:txBody>
        </p:sp>
        <p:sp>
          <p:nvSpPr>
            <p:cNvPr id="2071"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2072" name="Rectangle 7"/>
            <p:cNvSpPr>
              <a:spLocks noChangeArrowheads="1"/>
            </p:cNvSpPr>
            <p:nvPr/>
          </p:nvSpPr>
          <p:spPr bwMode="auto">
            <a:xfrm>
              <a:off x="258" y="85"/>
              <a:ext cx="87" cy="89"/>
            </a:xfrm>
            <a:prstGeom prst="rect">
              <a:avLst/>
            </a:prstGeom>
            <a:solidFill>
              <a:schemeClr val="folHlink"/>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800">
                <a:solidFill>
                  <a:schemeClr val="hlink"/>
                </a:solidFill>
              </a:endParaRPr>
            </a:p>
          </p:txBody>
        </p:sp>
        <p:sp>
          <p:nvSpPr>
            <p:cNvPr id="2073" name="Rectangle 8"/>
            <p:cNvSpPr>
              <a:spLocks noChangeArrowheads="1"/>
            </p:cNvSpPr>
            <p:nvPr/>
          </p:nvSpPr>
          <p:spPr bwMode="auto">
            <a:xfrm>
              <a:off x="345" y="0"/>
              <a:ext cx="88" cy="87"/>
            </a:xfrm>
            <a:prstGeom prst="rect">
              <a:avLst/>
            </a:prstGeom>
            <a:solidFill>
              <a:schemeClr val="folHlink"/>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800">
                <a:solidFill>
                  <a:schemeClr val="hlink"/>
                </a:solidFill>
              </a:endParaRPr>
            </a:p>
          </p:txBody>
        </p:sp>
        <p:sp>
          <p:nvSpPr>
            <p:cNvPr id="2074" name="Rectangle 9"/>
            <p:cNvSpPr>
              <a:spLocks noChangeArrowheads="1"/>
            </p:cNvSpPr>
            <p:nvPr/>
          </p:nvSpPr>
          <p:spPr bwMode="auto">
            <a:xfrm>
              <a:off x="345" y="85"/>
              <a:ext cx="88" cy="89"/>
            </a:xfrm>
            <a:prstGeom prst="rect">
              <a:avLst/>
            </a:prstGeom>
            <a:solidFill>
              <a:schemeClr val="accent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800">
                <a:solidFill>
                  <a:schemeClr val="accent2"/>
                </a:solidFill>
              </a:endParaRPr>
            </a:p>
          </p:txBody>
        </p:sp>
        <p:sp>
          <p:nvSpPr>
            <p:cNvPr id="2075" name="Rectangle 10"/>
            <p:cNvSpPr>
              <a:spLocks noChangeArrowheads="1"/>
            </p:cNvSpPr>
            <p:nvPr/>
          </p:nvSpPr>
          <p:spPr bwMode="auto">
            <a:xfrm>
              <a:off x="173" y="173"/>
              <a:ext cx="90" cy="87"/>
            </a:xfrm>
            <a:prstGeom prst="rect">
              <a:avLst/>
            </a:prstGeom>
            <a:solidFill>
              <a:schemeClr val="folHlink"/>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800">
                <a:solidFill>
                  <a:schemeClr val="hlink"/>
                </a:solidFill>
              </a:endParaRPr>
            </a:p>
          </p:txBody>
        </p:sp>
        <p:sp>
          <p:nvSpPr>
            <p:cNvPr id="2076" name="Rectangle 11"/>
            <p:cNvSpPr>
              <a:spLocks noChangeArrowheads="1"/>
            </p:cNvSpPr>
            <p:nvPr/>
          </p:nvSpPr>
          <p:spPr bwMode="auto">
            <a:xfrm>
              <a:off x="83" y="86"/>
              <a:ext cx="89" cy="87"/>
            </a:xfrm>
            <a:prstGeom prst="rect">
              <a:avLst/>
            </a:prstGeom>
            <a:solidFill>
              <a:schemeClr val="bg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2400">
                <a:latin typeface="Times New Roman" panose="02020603050405020304" pitchFamily="18" charset="0"/>
              </a:endParaRPr>
            </a:p>
          </p:txBody>
        </p:sp>
        <p:sp>
          <p:nvSpPr>
            <p:cNvPr id="2077" name="Rectangle 12"/>
            <p:cNvSpPr>
              <a:spLocks noChangeArrowheads="1"/>
            </p:cNvSpPr>
            <p:nvPr/>
          </p:nvSpPr>
          <p:spPr bwMode="auto">
            <a:xfrm>
              <a:off x="258" y="171"/>
              <a:ext cx="87" cy="87"/>
            </a:xfrm>
            <a:prstGeom prst="rect">
              <a:avLst/>
            </a:prstGeom>
            <a:solidFill>
              <a:schemeClr val="accent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800">
                <a:solidFill>
                  <a:schemeClr val="accent2"/>
                </a:solidFill>
              </a:endParaRPr>
            </a:p>
          </p:txBody>
        </p:sp>
        <p:sp>
          <p:nvSpPr>
            <p:cNvPr id="2078" name="Rectangle 13"/>
            <p:cNvSpPr>
              <a:spLocks noChangeArrowheads="1"/>
            </p:cNvSpPr>
            <p:nvPr/>
          </p:nvSpPr>
          <p:spPr bwMode="auto">
            <a:xfrm>
              <a:off x="173" y="258"/>
              <a:ext cx="90" cy="86"/>
            </a:xfrm>
            <a:prstGeom prst="rect">
              <a:avLst/>
            </a:prstGeom>
            <a:solidFill>
              <a:schemeClr val="accent2"/>
            </a:solidFill>
            <a:ln>
              <a:noFill/>
            </a:ln>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800">
                <a:solidFill>
                  <a:schemeClr val="accent2"/>
                </a:solidFill>
              </a:endParaRPr>
            </a:p>
          </p:txBody>
        </p:sp>
      </p:grpSp>
      <p:sp>
        <p:nvSpPr>
          <p:cNvPr id="1029" name="Rectangle 14"/>
          <p:cNvSpPr>
            <a:spLocks noGrp="1" noChangeArrowheads="1"/>
          </p:cNvSpPr>
          <p:nvPr>
            <p:ph type="title"/>
          </p:nvPr>
        </p:nvSpPr>
        <p:spPr bwMode="auto">
          <a:xfrm>
            <a:off x="495300" y="457200"/>
            <a:ext cx="8915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30" name="Rectangle 15"/>
          <p:cNvSpPr>
            <a:spLocks noGrp="1" noChangeArrowheads="1"/>
          </p:cNvSpPr>
          <p:nvPr>
            <p:ph type="body" idx="1"/>
          </p:nvPr>
        </p:nvSpPr>
        <p:spPr bwMode="auto">
          <a:xfrm>
            <a:off x="495300" y="1981200"/>
            <a:ext cx="8915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239632" name="Rectangle 16"/>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fld id="{5C14FB45-6752-42E4-9D20-86D1DD753B22}" type="datetimeFigureOut">
              <a:rPr lang="it-IT"/>
              <a:pPr>
                <a:defRPr/>
              </a:pPr>
              <a:t>28/10/2025</a:t>
            </a:fld>
            <a:endParaRPr lang="it-IT"/>
          </a:p>
        </p:txBody>
      </p:sp>
      <p:sp>
        <p:nvSpPr>
          <p:cNvPr id="2056" name="Rectangle 102"/>
          <p:cNvSpPr>
            <a:spLocks noChangeArrowheads="1"/>
          </p:cNvSpPr>
          <p:nvPr/>
        </p:nvSpPr>
        <p:spPr bwMode="auto">
          <a:xfrm>
            <a:off x="-28575" y="0"/>
            <a:ext cx="1193800" cy="1504950"/>
          </a:xfrm>
          <a:prstGeom prst="rect">
            <a:avLst/>
          </a:prstGeom>
          <a:solidFill>
            <a:srgbClr val="CC0000"/>
          </a:solid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400">
              <a:solidFill>
                <a:srgbClr val="020060"/>
              </a:solidFill>
              <a:latin typeface="Tahoma" panose="020B0604030504040204" pitchFamily="34" charset="0"/>
            </a:endParaRPr>
          </a:p>
        </p:txBody>
      </p:sp>
      <p:pic>
        <p:nvPicPr>
          <p:cNvPr id="1033" name="Picture 96"/>
          <p:cNvPicPr>
            <a:picLocks noChangeAspect="1" noChangeArrowheads="1"/>
          </p:cNvPicPr>
          <p:nvPr/>
        </p:nvPicPr>
        <p:blipFill>
          <a:blip r:embed="rId15" cstate="print">
            <a:extLst>
              <a:ext uri="{28A0092B-C50C-407E-A947-70E740481C1C}">
                <a14:useLocalDpi xmlns:a14="http://schemas.microsoft.com/office/drawing/2010/main" val="0"/>
              </a:ext>
            </a:extLst>
          </a:blip>
          <a:srcRect t="30792" r="53630"/>
          <a:stretch>
            <a:fillRect/>
          </a:stretch>
        </p:blipFill>
        <p:spPr bwMode="auto">
          <a:xfrm>
            <a:off x="84138" y="1636713"/>
            <a:ext cx="98583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4" name="Group 97"/>
          <p:cNvGrpSpPr>
            <a:grpSpLocks/>
          </p:cNvGrpSpPr>
          <p:nvPr/>
        </p:nvGrpSpPr>
        <p:grpSpPr bwMode="auto">
          <a:xfrm>
            <a:off x="0" y="1071563"/>
            <a:ext cx="1150938" cy="396875"/>
            <a:chOff x="0" y="619"/>
            <a:chExt cx="725" cy="250"/>
          </a:xfrm>
        </p:grpSpPr>
        <p:sp>
          <p:nvSpPr>
            <p:cNvPr id="2068" name="Text Box 98"/>
            <p:cNvSpPr txBox="1">
              <a:spLocks noChangeArrowheads="1"/>
            </p:cNvSpPr>
            <p:nvPr/>
          </p:nvSpPr>
          <p:spPr bwMode="auto">
            <a:xfrm>
              <a:off x="0" y="619"/>
              <a:ext cx="725" cy="250"/>
            </a:xfrm>
            <a:prstGeom prst="rect">
              <a:avLst/>
            </a:prstGeom>
            <a:noFill/>
            <a:ln>
              <a:noFill/>
            </a:ln>
          </p:spPr>
          <p:txBody>
            <a:bodyPr>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a:spcBef>
                  <a:spcPct val="50000"/>
                </a:spcBef>
                <a:defRPr/>
              </a:pPr>
              <a:r>
                <a:rPr lang="it-IT" altLang="it-IT">
                  <a:solidFill>
                    <a:schemeClr val="bg1"/>
                  </a:solidFill>
                  <a:latin typeface="Tahoma" panose="020B0604030504040204" pitchFamily="34" charset="0"/>
                </a:rPr>
                <a:t>Milano</a:t>
              </a:r>
            </a:p>
          </p:txBody>
        </p:sp>
        <p:sp>
          <p:nvSpPr>
            <p:cNvPr id="2069" name="Rectangle 99"/>
            <p:cNvSpPr>
              <a:spLocks noChangeArrowheads="1"/>
            </p:cNvSpPr>
            <p:nvPr/>
          </p:nvSpPr>
          <p:spPr bwMode="auto">
            <a:xfrm>
              <a:off x="229" y="655"/>
              <a:ext cx="53" cy="75"/>
            </a:xfrm>
            <a:prstGeom prst="rect">
              <a:avLst/>
            </a:prstGeom>
            <a:no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400">
                <a:solidFill>
                  <a:srgbClr val="020060"/>
                </a:solidFill>
                <a:latin typeface="Tahoma" panose="020B0604030504040204" pitchFamily="34" charset="0"/>
              </a:endParaRPr>
            </a:p>
          </p:txBody>
        </p:sp>
      </p:grpSp>
      <p:sp>
        <p:nvSpPr>
          <p:cNvPr id="1035" name="Line 100"/>
          <p:cNvSpPr>
            <a:spLocks noChangeShapeType="1"/>
          </p:cNvSpPr>
          <p:nvPr/>
        </p:nvSpPr>
        <p:spPr bwMode="auto">
          <a:xfrm>
            <a:off x="0" y="1509713"/>
            <a:ext cx="9906000" cy="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036" name="Line 101"/>
          <p:cNvSpPr>
            <a:spLocks noChangeShapeType="1"/>
          </p:cNvSpPr>
          <p:nvPr/>
        </p:nvSpPr>
        <p:spPr bwMode="auto">
          <a:xfrm flipV="1">
            <a:off x="1171575" y="0"/>
            <a:ext cx="0" cy="685800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2061" name="Rectangle 102"/>
          <p:cNvSpPr>
            <a:spLocks noChangeArrowheads="1"/>
          </p:cNvSpPr>
          <p:nvPr userDrawn="1"/>
        </p:nvSpPr>
        <p:spPr bwMode="auto">
          <a:xfrm>
            <a:off x="-28575" y="0"/>
            <a:ext cx="1193800" cy="1504950"/>
          </a:xfrm>
          <a:prstGeom prst="rect">
            <a:avLst/>
          </a:prstGeom>
          <a:solidFill>
            <a:srgbClr val="CC0000"/>
          </a:solid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400">
              <a:solidFill>
                <a:srgbClr val="020060"/>
              </a:solidFill>
              <a:latin typeface="Tahoma" panose="020B0604030504040204" pitchFamily="34" charset="0"/>
            </a:endParaRPr>
          </a:p>
        </p:txBody>
      </p:sp>
      <p:pic>
        <p:nvPicPr>
          <p:cNvPr id="1038" name="Picture 96"/>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t="30792" r="53630"/>
          <a:stretch>
            <a:fillRect/>
          </a:stretch>
        </p:blipFill>
        <p:spPr bwMode="auto">
          <a:xfrm>
            <a:off x="84138" y="1636713"/>
            <a:ext cx="98583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9" name="Group 97"/>
          <p:cNvGrpSpPr>
            <a:grpSpLocks/>
          </p:cNvGrpSpPr>
          <p:nvPr userDrawn="1"/>
        </p:nvGrpSpPr>
        <p:grpSpPr bwMode="auto">
          <a:xfrm>
            <a:off x="0" y="1071563"/>
            <a:ext cx="1150938" cy="396875"/>
            <a:chOff x="0" y="619"/>
            <a:chExt cx="725" cy="250"/>
          </a:xfrm>
        </p:grpSpPr>
        <p:sp>
          <p:nvSpPr>
            <p:cNvPr id="2066" name="Text Box 98"/>
            <p:cNvSpPr txBox="1">
              <a:spLocks noChangeArrowheads="1"/>
            </p:cNvSpPr>
            <p:nvPr/>
          </p:nvSpPr>
          <p:spPr bwMode="auto">
            <a:xfrm>
              <a:off x="0" y="619"/>
              <a:ext cx="725" cy="250"/>
            </a:xfrm>
            <a:prstGeom prst="rect">
              <a:avLst/>
            </a:prstGeom>
            <a:noFill/>
            <a:ln>
              <a:noFill/>
            </a:ln>
          </p:spPr>
          <p:txBody>
            <a:bodyPr>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a:spcBef>
                  <a:spcPct val="50000"/>
                </a:spcBef>
                <a:defRPr/>
              </a:pPr>
              <a:r>
                <a:rPr lang="it-IT" altLang="it-IT">
                  <a:solidFill>
                    <a:schemeClr val="bg1"/>
                  </a:solidFill>
                  <a:latin typeface="Tahoma" panose="020B0604030504040204" pitchFamily="34" charset="0"/>
                </a:rPr>
                <a:t>Milano</a:t>
              </a:r>
            </a:p>
          </p:txBody>
        </p:sp>
        <p:sp>
          <p:nvSpPr>
            <p:cNvPr id="2067" name="Rectangle 99"/>
            <p:cNvSpPr>
              <a:spLocks noChangeArrowheads="1"/>
            </p:cNvSpPr>
            <p:nvPr/>
          </p:nvSpPr>
          <p:spPr bwMode="auto">
            <a:xfrm>
              <a:off x="229" y="655"/>
              <a:ext cx="53" cy="75"/>
            </a:xfrm>
            <a:prstGeom prst="rect">
              <a:avLst/>
            </a:prstGeom>
            <a:noFill/>
            <a:ln>
              <a:noFill/>
            </a:ln>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endParaRPr lang="it-IT" altLang="it-IT" sz="1400">
                <a:solidFill>
                  <a:srgbClr val="020060"/>
                </a:solidFill>
                <a:latin typeface="Tahoma" panose="020B0604030504040204" pitchFamily="34" charset="0"/>
              </a:endParaRPr>
            </a:p>
          </p:txBody>
        </p:sp>
      </p:grpSp>
      <p:sp>
        <p:nvSpPr>
          <p:cNvPr id="1040" name="Line 100"/>
          <p:cNvSpPr>
            <a:spLocks noChangeShapeType="1"/>
          </p:cNvSpPr>
          <p:nvPr userDrawn="1"/>
        </p:nvSpPr>
        <p:spPr bwMode="auto">
          <a:xfrm>
            <a:off x="0" y="1509713"/>
            <a:ext cx="9906000" cy="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041" name="Line 101"/>
          <p:cNvSpPr>
            <a:spLocks noChangeShapeType="1"/>
          </p:cNvSpPr>
          <p:nvPr userDrawn="1"/>
        </p:nvSpPr>
        <p:spPr bwMode="auto">
          <a:xfrm flipV="1">
            <a:off x="1171575" y="0"/>
            <a:ext cx="0" cy="685800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Tree>
  </p:cSld>
  <p:clrMap bg1="lt1" tx1="dk1" bg2="lt2" tx2="dk2" accent1="accent1" accent2="accent2" accent3="accent3" accent4="accent4" accent5="accent5" accent6="accent6" hlink="hlink" folHlink="folHlink"/>
  <p:sldLayoutIdLst>
    <p:sldLayoutId id="2147484335" r:id="rId1"/>
    <p:sldLayoutId id="2147484323" r:id="rId2"/>
    <p:sldLayoutId id="2147484324" r:id="rId3"/>
    <p:sldLayoutId id="2147484325" r:id="rId4"/>
    <p:sldLayoutId id="2147484326" r:id="rId5"/>
    <p:sldLayoutId id="2147484327" r:id="rId6"/>
    <p:sldLayoutId id="2147484328" r:id="rId7"/>
    <p:sldLayoutId id="2147484329" r:id="rId8"/>
    <p:sldLayoutId id="2147484330" r:id="rId9"/>
    <p:sldLayoutId id="2147484331" r:id="rId10"/>
    <p:sldLayoutId id="2147484332" r:id="rId11"/>
    <p:sldLayoutId id="2147484333" r:id="rId12"/>
    <p:sldLayoutId id="2147484334" r:id="rId13"/>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AAE8F8-4D93-7CA7-9342-C170A9AD58D0}"/>
              </a:ext>
              <a:ext uri="{C183D7F6-B498-43B3-948B-1728B52AA6E4}">
                <adec:decorative xmlns:adec="http://schemas.microsoft.com/office/drawing/2017/decorative" val="0"/>
              </a:ext>
            </a:extLst>
          </p:cNvPr>
          <p:cNvSpPr>
            <a:spLocks noGrp="1"/>
          </p:cNvSpPr>
          <p:nvPr>
            <p:ph type="title" idx="4294967295"/>
          </p:nvPr>
        </p:nvSpPr>
        <p:spPr>
          <a:xfrm>
            <a:off x="1352550" y="457200"/>
            <a:ext cx="8553450" cy="976313"/>
          </a:xfrm>
        </p:spPr>
        <p:txBody>
          <a:bodyPr/>
          <a:lstStyle/>
          <a:p>
            <a:pPr algn="ctr"/>
            <a:r>
              <a:rPr lang="it-IT" altLang="it-IT" sz="2000" b="1" dirty="0">
                <a:solidFill>
                  <a:srgbClr val="FF0000"/>
                </a:solidFill>
              </a:rPr>
              <a:t>DIREZIONE WELFARE E SALUTE</a:t>
            </a:r>
            <a:br>
              <a:rPr lang="it-IT" altLang="it-IT" sz="2000" b="1" dirty="0"/>
            </a:br>
            <a:endParaRPr lang="it-IT" sz="2000" dirty="0"/>
          </a:p>
        </p:txBody>
      </p:sp>
      <p:sp>
        <p:nvSpPr>
          <p:cNvPr id="5126" name="Segnaposto piè di pagina 2">
            <a:extLst>
              <a:ext uri="{C183D7F6-B498-43B3-948B-1728B52AA6E4}">
                <adec:decorative xmlns:adec="http://schemas.microsoft.com/office/drawing/2017/decorative" val="0"/>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r>
              <a:rPr lang="it-IT" altLang="it-IT" sz="1200" dirty="0"/>
              <a:t>ottobre 2025</a:t>
            </a:r>
          </a:p>
        </p:txBody>
      </p:sp>
      <p:sp>
        <p:nvSpPr>
          <p:cNvPr id="4" name="CasellaDiTesto 3">
            <a:extLst>
              <a:ext uri="{FF2B5EF4-FFF2-40B4-BE49-F238E27FC236}">
                <a16:creationId xmlns:a16="http://schemas.microsoft.com/office/drawing/2014/main" id="{4F918D0F-3B3F-3EFC-BE1A-0EFEF3B97E10}"/>
              </a:ext>
            </a:extLst>
          </p:cNvPr>
          <p:cNvSpPr txBox="1"/>
          <p:nvPr/>
        </p:nvSpPr>
        <p:spPr>
          <a:xfrm>
            <a:off x="2473258" y="3031282"/>
            <a:ext cx="5432070" cy="954107"/>
          </a:xfrm>
          <a:prstGeom prst="rect">
            <a:avLst/>
          </a:prstGeom>
          <a:noFill/>
        </p:spPr>
        <p:txBody>
          <a:bodyPr wrap="square">
            <a:spAutoFit/>
          </a:bodyPr>
          <a:lstStyle/>
          <a:p>
            <a:pPr algn="ctr"/>
            <a:r>
              <a:rPr lang="it-IT" sz="2800" b="1" dirty="0"/>
              <a:t>PROCESSO DI GESTIONE DEGLI IMMOBILI CONFISCATI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33" name="CasellaDiTesto 2"/>
          <p:cNvSpPr txBox="1">
            <a:spLocks noGrp="1" noChangeArrowheads="1"/>
          </p:cNvSpPr>
          <p:nvPr>
            <p:ph type="title" idx="4294967295"/>
          </p:nvPr>
        </p:nvSpPr>
        <p:spPr bwMode="auto">
          <a:xfrm>
            <a:off x="5401099" y="1062285"/>
            <a:ext cx="3887862" cy="46166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Gestione degli Immobili</a:t>
            </a:r>
          </a:p>
        </p:txBody>
      </p:sp>
      <p:sp>
        <p:nvSpPr>
          <p:cNvPr id="17434" name="CasellaDiTesto 1"/>
          <p:cNvSpPr txBox="1">
            <a:spLocks noChangeArrowheads="1"/>
          </p:cNvSpPr>
          <p:nvPr/>
        </p:nvSpPr>
        <p:spPr bwMode="auto">
          <a:xfrm>
            <a:off x="1352600" y="1496978"/>
            <a:ext cx="748818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a:r>
              <a:rPr lang="it-IT" altLang="it-IT" b="1" dirty="0">
                <a:solidFill>
                  <a:srgbClr val="C00000"/>
                </a:solidFill>
              </a:rPr>
              <a:t>N. 22 Unità immobiliari con contratti  in scadenza entro Ottobre 2026 da mettere a nuovo Bando</a:t>
            </a:r>
          </a:p>
        </p:txBody>
      </p:sp>
      <p:sp>
        <p:nvSpPr>
          <p:cNvPr id="6" name="CasellaDiTesto 2"/>
          <p:cNvSpPr txBox="1">
            <a:spLocks noChangeArrowheads="1"/>
          </p:cNvSpPr>
          <p:nvPr/>
        </p:nvSpPr>
        <p:spPr bwMode="auto">
          <a:xfrm>
            <a:off x="1497013" y="612000"/>
            <a:ext cx="24478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it-IT" altLang="it-IT" sz="1400" b="1" dirty="0">
                <a:solidFill>
                  <a:srgbClr val="C00000"/>
                </a:solidFill>
              </a:rPr>
              <a:t>Direzione Welfare e Salute</a:t>
            </a:r>
          </a:p>
          <a:p>
            <a:pPr algn="just">
              <a:spcBef>
                <a:spcPct val="0"/>
              </a:spcBef>
              <a:buClrTx/>
              <a:buSzTx/>
              <a:buFontTx/>
              <a:buNone/>
            </a:pPr>
            <a:endParaRPr lang="it-IT" altLang="it-IT" sz="1400" b="1" dirty="0">
              <a:solidFill>
                <a:srgbClr val="C00000"/>
              </a:solidFill>
            </a:endParaRPr>
          </a:p>
        </p:txBody>
      </p:sp>
      <p:sp>
        <p:nvSpPr>
          <p:cNvPr id="7" name="CasellaDiTesto 2"/>
          <p:cNvSpPr txBox="1">
            <a:spLocks noChangeArrowheads="1"/>
          </p:cNvSpPr>
          <p:nvPr/>
        </p:nvSpPr>
        <p:spPr bwMode="auto">
          <a:xfrm>
            <a:off x="5760000" y="612000"/>
            <a:ext cx="3528961"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FontTx/>
              <a:buNone/>
            </a:pPr>
            <a:r>
              <a:rPr lang="it-IT" altLang="it-IT" sz="2400" b="1" dirty="0">
                <a:solidFill>
                  <a:srgbClr val="C00000"/>
                </a:solidFill>
              </a:rPr>
              <a:t>IMMOBILI CONFISCATI</a:t>
            </a:r>
          </a:p>
        </p:txBody>
      </p:sp>
      <p:sp>
        <p:nvSpPr>
          <p:cNvPr id="8" name="CasellaDiTesto 7"/>
          <p:cNvSpPr txBox="1"/>
          <p:nvPr/>
        </p:nvSpPr>
        <p:spPr>
          <a:xfrm>
            <a:off x="1346051" y="2204864"/>
            <a:ext cx="7877192" cy="3231654"/>
          </a:xfrm>
          <a:prstGeom prst="rect">
            <a:avLst/>
          </a:prstGeom>
          <a:noFill/>
          <a:ln>
            <a:solidFill>
              <a:srgbClr val="111111"/>
            </a:solidFill>
          </a:ln>
        </p:spPr>
        <p:txBody>
          <a:bodyPr wrap="square" rtlCol="0">
            <a:spAutoFit/>
          </a:bodyPr>
          <a:lstStyle/>
          <a:p>
            <a:pPr algn="just" eaLnBrk="1" hangingPunct="1">
              <a:spcAft>
                <a:spcPts val="0"/>
              </a:spcAft>
            </a:pPr>
            <a:r>
              <a:rPr lang="it-IT" sz="1200" b="1" dirty="0"/>
              <a:t>3 (2 Appartamenti + Box) Via </a:t>
            </a:r>
            <a:r>
              <a:rPr lang="it-IT" sz="1200" b="1" dirty="0" err="1"/>
              <a:t>Arzaga</a:t>
            </a:r>
            <a:r>
              <a:rPr lang="it-IT" sz="1200" b="1" dirty="0"/>
              <a:t> 13;</a:t>
            </a:r>
          </a:p>
          <a:p>
            <a:pPr algn="just" eaLnBrk="1" hangingPunct="1">
              <a:spcAft>
                <a:spcPts val="0"/>
              </a:spcAft>
            </a:pPr>
            <a:r>
              <a:rPr lang="it-IT" sz="1200" b="1" dirty="0"/>
              <a:t>1 (Box) Via Asiago 51 (ex  4);</a:t>
            </a:r>
          </a:p>
          <a:p>
            <a:pPr algn="just" eaLnBrk="1" hangingPunct="1">
              <a:spcAft>
                <a:spcPts val="0"/>
              </a:spcAft>
            </a:pPr>
            <a:r>
              <a:rPr lang="it-IT" sz="1200" b="1" dirty="0"/>
              <a:t>1 (Appartamento) Via Bembo 23;	</a:t>
            </a:r>
          </a:p>
          <a:p>
            <a:pPr algn="just" eaLnBrk="1" hangingPunct="1"/>
            <a:r>
              <a:rPr lang="it-IT" sz="1200" b="1" dirty="0"/>
              <a:t>1 (Box) Via Brusuglio 73;</a:t>
            </a:r>
          </a:p>
          <a:p>
            <a:pPr algn="just" eaLnBrk="1" hangingPunct="1"/>
            <a:r>
              <a:rPr lang="it-IT" sz="1200" b="1" dirty="0"/>
              <a:t>1 (Appartamento) Via </a:t>
            </a:r>
            <a:r>
              <a:rPr lang="it-IT" sz="1200" b="1" dirty="0" err="1"/>
              <a:t>Cambiasi</a:t>
            </a:r>
            <a:r>
              <a:rPr lang="it-IT" sz="1200" b="1" dirty="0"/>
              <a:t> 14/4;</a:t>
            </a:r>
          </a:p>
          <a:p>
            <a:pPr algn="just" eaLnBrk="1" hangingPunct="1"/>
            <a:r>
              <a:rPr lang="it-IT" sz="1200" b="1" dirty="0"/>
              <a:t>1 (Laboratorio) Via Jean Jaures;</a:t>
            </a:r>
          </a:p>
          <a:p>
            <a:pPr algn="just" eaLnBrk="1" hangingPunct="1"/>
            <a:r>
              <a:rPr lang="it-IT" sz="1200" b="1" dirty="0"/>
              <a:t>1 (Locale Commerciale) Largo Fratelli Cervi 1;</a:t>
            </a:r>
          </a:p>
          <a:p>
            <a:pPr algn="just" eaLnBrk="1" hangingPunct="1"/>
            <a:r>
              <a:rPr lang="it-IT" sz="1200" b="1" dirty="0"/>
              <a:t>1 (Appartamento) Via Leoncavallo 12;</a:t>
            </a:r>
          </a:p>
          <a:p>
            <a:pPr algn="just" eaLnBrk="1" hangingPunct="1"/>
            <a:r>
              <a:rPr lang="it-IT" sz="1200" b="1" dirty="0"/>
              <a:t>1 (Locale Commerciale) Via Leoncavallo 12 ;</a:t>
            </a:r>
          </a:p>
          <a:p>
            <a:pPr algn="just" eaLnBrk="1" hangingPunct="1"/>
            <a:r>
              <a:rPr lang="it-IT" sz="1200" b="1" dirty="0"/>
              <a:t>1 (Appartamento) Via Leoncavallo 19;</a:t>
            </a:r>
          </a:p>
          <a:p>
            <a:pPr algn="just" eaLnBrk="1" hangingPunct="1"/>
            <a:r>
              <a:rPr lang="it-IT" sz="1200" b="1" dirty="0"/>
              <a:t>1 (Box) Via Marcellina Santa 4;</a:t>
            </a:r>
          </a:p>
          <a:p>
            <a:pPr algn="just" eaLnBrk="1" hangingPunct="1"/>
            <a:r>
              <a:rPr lang="it-IT" sz="1200" b="1" dirty="0"/>
              <a:t>1 (Appartamento) viale Monza 130;</a:t>
            </a:r>
          </a:p>
          <a:p>
            <a:pPr algn="just" eaLnBrk="1" hangingPunct="1"/>
            <a:r>
              <a:rPr lang="it-IT" sz="1200" b="1" dirty="0"/>
              <a:t>1 (Appartamento) Via Mosca 198;</a:t>
            </a:r>
          </a:p>
          <a:p>
            <a:pPr algn="just" eaLnBrk="1" hangingPunct="1"/>
            <a:r>
              <a:rPr lang="it-IT" sz="1200" b="1" dirty="0"/>
              <a:t>1 (Appartamento) viale Sarca 91;</a:t>
            </a:r>
          </a:p>
          <a:p>
            <a:pPr algn="just" eaLnBrk="1" hangingPunct="1"/>
            <a:r>
              <a:rPr lang="it-IT" sz="1200" b="1" dirty="0"/>
              <a:t>1 (Appartamento) Via Meda G. 47;</a:t>
            </a:r>
          </a:p>
          <a:p>
            <a:pPr algn="just" eaLnBrk="1" hangingPunct="1"/>
            <a:r>
              <a:rPr lang="it-IT" sz="1200" b="1" dirty="0"/>
              <a:t>4 (Appartamento + Locale Commerciale + Magazzino +  Cantina) Via Ceriani 14;</a:t>
            </a:r>
          </a:p>
          <a:p>
            <a:pPr algn="just" eaLnBrk="1" hangingPunct="1"/>
            <a:r>
              <a:rPr lang="it-IT" sz="1200" b="1" dirty="0"/>
              <a:t>1 (Appartamento)  Via Bianco Mario 20</a:t>
            </a:r>
          </a:p>
        </p:txBody>
      </p:sp>
    </p:spTree>
    <p:extLst>
      <p:ext uri="{BB962C8B-B14F-4D97-AF65-F5344CB8AC3E}">
        <p14:creationId xmlns:p14="http://schemas.microsoft.com/office/powerpoint/2010/main" val="3530577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2"/>
          <p:cNvSpPr txBox="1">
            <a:spLocks noGrp="1" noChangeArrowheads="1"/>
          </p:cNvSpPr>
          <p:nvPr>
            <p:ph type="title" idx="4294967295"/>
          </p:nvPr>
        </p:nvSpPr>
        <p:spPr bwMode="auto">
          <a:xfrm>
            <a:off x="5401099" y="1062285"/>
            <a:ext cx="3887862" cy="46166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Gestione degli Immobili</a:t>
            </a:r>
          </a:p>
        </p:txBody>
      </p:sp>
      <p:sp>
        <p:nvSpPr>
          <p:cNvPr id="3" name="CasellaDiTesto 2"/>
          <p:cNvSpPr txBox="1">
            <a:spLocks noChangeArrowheads="1"/>
          </p:cNvSpPr>
          <p:nvPr/>
        </p:nvSpPr>
        <p:spPr bwMode="auto">
          <a:xfrm>
            <a:off x="1497013" y="612000"/>
            <a:ext cx="24478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it-IT" altLang="it-IT" sz="1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Direzione Welfare e Salute</a:t>
            </a:r>
          </a:p>
        </p:txBody>
      </p:sp>
      <p:sp>
        <p:nvSpPr>
          <p:cNvPr id="4" name="CasellaDiTesto 2"/>
          <p:cNvSpPr txBox="1">
            <a:spLocks noChangeArrowheads="1"/>
          </p:cNvSpPr>
          <p:nvPr/>
        </p:nvSpPr>
        <p:spPr bwMode="auto">
          <a:xfrm>
            <a:off x="5760000" y="612000"/>
            <a:ext cx="3528961"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IMMOBILI CONFISCATI</a:t>
            </a:r>
          </a:p>
        </p:txBody>
      </p:sp>
      <p:sp>
        <p:nvSpPr>
          <p:cNvPr id="8" name="CasellaDiTesto 1"/>
          <p:cNvSpPr txBox="1">
            <a:spLocks noChangeArrowheads="1"/>
          </p:cNvSpPr>
          <p:nvPr/>
        </p:nvSpPr>
        <p:spPr bwMode="auto">
          <a:xfrm>
            <a:off x="1280592" y="1588790"/>
            <a:ext cx="842493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it-IT" sz="20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N. 36 unità immobiliari locate</a:t>
            </a:r>
            <a:r>
              <a:rPr lang="it-IT" altLang="it-IT" b="1" dirty="0">
                <a:solidFill>
                  <a:srgbClr val="C00000"/>
                </a:solidFill>
              </a:rPr>
              <a:t> (di cui 18 box): </a:t>
            </a:r>
            <a:r>
              <a:rPr kumimoji="0" lang="it-IT" altLang="it-IT" sz="20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i proventi vengono introitati dalla Direzione Welfare e Salute e utilizzati per scopi sociali</a:t>
            </a:r>
            <a:endParaRPr kumimoji="0" lang="it-IT" altLang="it-IT"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6" name="Tabella 5">
            <a:extLst>
              <a:ext uri="{FF2B5EF4-FFF2-40B4-BE49-F238E27FC236}">
                <a16:creationId xmlns:a16="http://schemas.microsoft.com/office/drawing/2014/main" id="{7F53D00E-1F52-FDF8-3440-B9FA527EB0C2}"/>
              </a:ext>
            </a:extLst>
          </p:cNvPr>
          <p:cNvGraphicFramePr>
            <a:graphicFrameLocks noGrp="1"/>
          </p:cNvGraphicFramePr>
          <p:nvPr>
            <p:extLst>
              <p:ext uri="{D42A27DB-BD31-4B8C-83A1-F6EECF244321}">
                <p14:modId xmlns:p14="http://schemas.microsoft.com/office/powerpoint/2010/main" val="658173474"/>
              </p:ext>
            </p:extLst>
          </p:nvPr>
        </p:nvGraphicFramePr>
        <p:xfrm>
          <a:off x="1208584" y="2366281"/>
          <a:ext cx="8331920" cy="4390478"/>
        </p:xfrm>
        <a:graphic>
          <a:graphicData uri="http://schemas.openxmlformats.org/drawingml/2006/table">
            <a:tbl>
              <a:tblPr firstRow="1"/>
              <a:tblGrid>
                <a:gridCol w="1651523">
                  <a:extLst>
                    <a:ext uri="{9D8B030D-6E8A-4147-A177-3AD203B41FA5}">
                      <a16:colId xmlns:a16="http://schemas.microsoft.com/office/drawing/2014/main" val="153541226"/>
                    </a:ext>
                  </a:extLst>
                </a:gridCol>
                <a:gridCol w="1938839">
                  <a:extLst>
                    <a:ext uri="{9D8B030D-6E8A-4147-A177-3AD203B41FA5}">
                      <a16:colId xmlns:a16="http://schemas.microsoft.com/office/drawing/2014/main" val="1285268040"/>
                    </a:ext>
                  </a:extLst>
                </a:gridCol>
                <a:gridCol w="641068">
                  <a:extLst>
                    <a:ext uri="{9D8B030D-6E8A-4147-A177-3AD203B41FA5}">
                      <a16:colId xmlns:a16="http://schemas.microsoft.com/office/drawing/2014/main" val="760897282"/>
                    </a:ext>
                  </a:extLst>
                </a:gridCol>
                <a:gridCol w="1766846">
                  <a:extLst>
                    <a:ext uri="{9D8B030D-6E8A-4147-A177-3AD203B41FA5}">
                      <a16:colId xmlns:a16="http://schemas.microsoft.com/office/drawing/2014/main" val="1810145854"/>
                    </a:ext>
                  </a:extLst>
                </a:gridCol>
                <a:gridCol w="2333644">
                  <a:extLst>
                    <a:ext uri="{9D8B030D-6E8A-4147-A177-3AD203B41FA5}">
                      <a16:colId xmlns:a16="http://schemas.microsoft.com/office/drawing/2014/main" val="215902621"/>
                    </a:ext>
                  </a:extLst>
                </a:gridCol>
              </a:tblGrid>
              <a:tr h="617106">
                <a:tc>
                  <a:txBody>
                    <a:bodyPr/>
                    <a:lstStyle/>
                    <a:p>
                      <a:pPr algn="ctr" rtl="0" fontAlgn="ctr"/>
                      <a:r>
                        <a:rPr lang="it-IT" sz="900" b="1" i="0" u="none" strike="noStrike" dirty="0">
                          <a:solidFill>
                            <a:srgbClr val="D90000"/>
                          </a:solidFill>
                          <a:effectLst/>
                          <a:highlight>
                            <a:srgbClr val="FDE9D9"/>
                          </a:highlight>
                          <a:latin typeface="Calibri" panose="020F0502020204030204" pitchFamily="34" charset="0"/>
                        </a:rPr>
                        <a:t>tipologia</a:t>
                      </a:r>
                    </a:p>
                  </a:txBody>
                  <a:tcPr marL="8199" marR="8199" marT="8199"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rtl="0" fontAlgn="ctr"/>
                      <a:r>
                        <a:rPr lang="it-IT" sz="900" b="1" i="0" u="none" strike="noStrike" dirty="0">
                          <a:solidFill>
                            <a:srgbClr val="950000"/>
                          </a:solidFill>
                          <a:effectLst/>
                          <a:highlight>
                            <a:srgbClr val="FDE9D9"/>
                          </a:highlight>
                          <a:latin typeface="Calibri" panose="020F0502020204030204" pitchFamily="34" charset="0"/>
                        </a:rPr>
                        <a:t>indirizzo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rtl="0" fontAlgn="ctr"/>
                      <a:r>
                        <a:rPr lang="it-IT" sz="900" b="1" i="0" u="none" strike="noStrike" dirty="0">
                          <a:solidFill>
                            <a:srgbClr val="D90000"/>
                          </a:solidFill>
                          <a:effectLst/>
                          <a:highlight>
                            <a:srgbClr val="FDE9D9"/>
                          </a:highlight>
                          <a:latin typeface="Calibri" panose="020F0502020204030204" pitchFamily="34" charset="0"/>
                        </a:rPr>
                        <a:t>Municipio</a:t>
                      </a:r>
                    </a:p>
                  </a:txBody>
                  <a:tcPr marL="8199" marR="8199" marT="8199"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rtl="0" fontAlgn="ctr"/>
                      <a:r>
                        <a:rPr lang="it-IT" sz="900" b="1" i="0" u="none" strike="noStrike" dirty="0">
                          <a:solidFill>
                            <a:srgbClr val="D90000"/>
                          </a:solidFill>
                          <a:effectLst/>
                          <a:highlight>
                            <a:srgbClr val="FDE9D9"/>
                          </a:highlight>
                          <a:latin typeface="Calibri" panose="020F0502020204030204" pitchFamily="34" charset="0"/>
                        </a:rPr>
                        <a:t>destinazione prevista / progetto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rtl="0" fontAlgn="ctr"/>
                      <a:r>
                        <a:rPr lang="it-IT" sz="900" b="1" i="0" u="none" strike="noStrike" dirty="0">
                          <a:solidFill>
                            <a:srgbClr val="D90000"/>
                          </a:solidFill>
                          <a:effectLst/>
                          <a:highlight>
                            <a:srgbClr val="FDE9D9"/>
                          </a:highlight>
                          <a:latin typeface="Calibri" panose="020F0502020204030204" pitchFamily="34" charset="0"/>
                        </a:rPr>
                        <a:t>canone annuale iniziale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366906942"/>
                  </a:ext>
                </a:extLst>
              </a:tr>
              <a:tr h="176316">
                <a:tc>
                  <a:txBody>
                    <a:bodyPr/>
                    <a:lstStyle/>
                    <a:p>
                      <a:pPr algn="l" rtl="0" fontAlgn="ctr"/>
                      <a:r>
                        <a:rPr lang="it-IT" sz="900" b="0" i="0" u="none" strike="noStrike">
                          <a:solidFill>
                            <a:srgbClr val="000000"/>
                          </a:solidFill>
                          <a:effectLst/>
                          <a:latin typeface="Calibri" panose="020F0502020204030204" pitchFamily="34" charset="0"/>
                        </a:rPr>
                        <a:t>locale commerciale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dirty="0">
                          <a:solidFill>
                            <a:srgbClr val="000000"/>
                          </a:solidFill>
                          <a:effectLst/>
                          <a:latin typeface="Calibri" panose="020F0502020204030204" pitchFamily="34" charset="0"/>
                        </a:rPr>
                        <a:t>via Battaglia Natale 6</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2</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11.538,96 €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9174847"/>
                  </a:ext>
                </a:extLst>
              </a:tr>
              <a:tr h="176316">
                <a:tc>
                  <a:txBody>
                    <a:bodyPr/>
                    <a:lstStyle/>
                    <a:p>
                      <a:pPr algn="l" rtl="0" fontAlgn="ctr"/>
                      <a:r>
                        <a:rPr lang="it-IT" sz="900" b="0" i="0" u="none" strike="noStrike">
                          <a:solidFill>
                            <a:srgbClr val="000000"/>
                          </a:solidFill>
                          <a:effectLst/>
                          <a:latin typeface="Calibri" panose="020F0502020204030204" pitchFamily="34" charset="0"/>
                        </a:rPr>
                        <a:t>locale commerciale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a:solidFill>
                            <a:srgbClr val="000000"/>
                          </a:solidFill>
                          <a:effectLst/>
                          <a:latin typeface="Calibri" panose="020F0502020204030204" pitchFamily="34" charset="0"/>
                        </a:rPr>
                        <a:t>via Bergognone 31</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6</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7.200,00 €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1109268"/>
                  </a:ext>
                </a:extLst>
              </a:tr>
              <a:tr h="176316">
                <a:tc>
                  <a:txBody>
                    <a:bodyPr/>
                    <a:lstStyle/>
                    <a:p>
                      <a:pPr algn="l" rtl="0" fontAlgn="ctr"/>
                      <a:r>
                        <a:rPr lang="it-IT" sz="900" b="0" i="0" u="none" strike="noStrike">
                          <a:solidFill>
                            <a:srgbClr val="000000"/>
                          </a:solidFill>
                          <a:effectLst/>
                          <a:latin typeface="Calibri" panose="020F0502020204030204" pitchFamily="34" charset="0"/>
                        </a:rPr>
                        <a:t>posto macchina scoperto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dirty="0">
                          <a:solidFill>
                            <a:srgbClr val="000000"/>
                          </a:solidFill>
                          <a:effectLst/>
                          <a:latin typeface="Calibri" panose="020F0502020204030204" pitchFamily="34" charset="0"/>
                        </a:rPr>
                        <a:t>via Cassinis 55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4</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530,00 €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90881149"/>
                  </a:ext>
                </a:extLst>
              </a:tr>
              <a:tr h="176316">
                <a:tc>
                  <a:txBody>
                    <a:bodyPr/>
                    <a:lstStyle/>
                    <a:p>
                      <a:pPr algn="l" rtl="0" fontAlgn="ctr"/>
                      <a:r>
                        <a:rPr lang="it-IT" sz="900" b="0" i="0" u="none" strike="noStrike">
                          <a:solidFill>
                            <a:srgbClr val="000000"/>
                          </a:solidFill>
                          <a:effectLst/>
                          <a:latin typeface="Calibri" panose="020F0502020204030204" pitchFamily="34" charset="0"/>
                        </a:rPr>
                        <a:t>locale commerciale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a:solidFill>
                            <a:srgbClr val="000000"/>
                          </a:solidFill>
                          <a:effectLst/>
                          <a:latin typeface="Calibri" panose="020F0502020204030204" pitchFamily="34" charset="0"/>
                        </a:rPr>
                        <a:t>via Dionigi San 1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4</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2.115,00 €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96065881"/>
                  </a:ext>
                </a:extLst>
              </a:tr>
              <a:tr h="176316">
                <a:tc>
                  <a:txBody>
                    <a:bodyPr/>
                    <a:lstStyle/>
                    <a:p>
                      <a:pPr algn="l" rtl="0" fontAlgn="ctr"/>
                      <a:r>
                        <a:rPr lang="it-IT" sz="900" b="0" i="0" u="none" strike="noStrike" dirty="0">
                          <a:solidFill>
                            <a:srgbClr val="000000"/>
                          </a:solidFill>
                          <a:effectLst/>
                          <a:latin typeface="Calibri" panose="020F0502020204030204" pitchFamily="34" charset="0"/>
                        </a:rPr>
                        <a:t>locale commerciale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dirty="0">
                          <a:solidFill>
                            <a:srgbClr val="000000"/>
                          </a:solidFill>
                          <a:effectLst/>
                          <a:latin typeface="Calibri" panose="020F0502020204030204" pitchFamily="34" charset="0"/>
                        </a:rPr>
                        <a:t>via Dionigi San 1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4</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2.115,00 €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0013524"/>
                  </a:ext>
                </a:extLst>
              </a:tr>
              <a:tr h="176316">
                <a:tc>
                  <a:txBody>
                    <a:bodyPr/>
                    <a:lstStyle/>
                    <a:p>
                      <a:pPr algn="l" rtl="0" fontAlgn="ctr"/>
                      <a:r>
                        <a:rPr lang="it-IT" sz="900" b="0" i="0" u="none" strike="noStrike">
                          <a:solidFill>
                            <a:srgbClr val="000000"/>
                          </a:solidFill>
                          <a:effectLst/>
                          <a:latin typeface="Calibri" panose="020F0502020204030204" pitchFamily="34" charset="0"/>
                        </a:rPr>
                        <a:t>magazzino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a:solidFill>
                            <a:srgbClr val="000000"/>
                          </a:solidFill>
                          <a:effectLst/>
                          <a:latin typeface="Calibri" panose="020F0502020204030204" pitchFamily="34" charset="0"/>
                        </a:rPr>
                        <a:t>via Gavirate 16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7</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in attesa di assegnazione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Bando Direzione Demanio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0505022"/>
                  </a:ext>
                </a:extLst>
              </a:tr>
              <a:tr h="176316">
                <a:tc>
                  <a:txBody>
                    <a:bodyPr/>
                    <a:lstStyle/>
                    <a:p>
                      <a:pPr algn="l" rtl="0" fontAlgn="ctr"/>
                      <a:r>
                        <a:rPr lang="it-IT" sz="900" b="0" i="0" u="none" strike="noStrike">
                          <a:solidFill>
                            <a:srgbClr val="000000"/>
                          </a:solidFill>
                          <a:effectLst/>
                          <a:latin typeface="Calibri" panose="020F0502020204030204" pitchFamily="34" charset="0"/>
                        </a:rPr>
                        <a:t>locale commerciale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l" rtl="0" fontAlgn="ctr"/>
                      <a:r>
                        <a:rPr lang="it-IT" sz="900" b="1" i="0" u="none" strike="noStrike">
                          <a:solidFill>
                            <a:srgbClr val="000000"/>
                          </a:solidFill>
                          <a:effectLst/>
                          <a:latin typeface="Calibri" panose="020F0502020204030204" pitchFamily="34" charset="0"/>
                        </a:rPr>
                        <a:t>via Mac Mahon , 75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ctr" rtl="0" fontAlgn="ctr"/>
                      <a:r>
                        <a:rPr lang="it-IT" sz="900" b="0" i="0" u="none" strike="noStrike" dirty="0">
                          <a:solidFill>
                            <a:srgbClr val="000000"/>
                          </a:solidFill>
                          <a:effectLst/>
                          <a:latin typeface="Calibri" panose="020F0502020204030204" pitchFamily="34" charset="0"/>
                        </a:rPr>
                        <a:t>8</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l" rtl="0" fontAlgn="ctr"/>
                      <a:r>
                        <a:rPr lang="it-IT" sz="900" b="0" i="0" u="none" strike="noStrike">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ctr" rtl="0" fontAlgn="ctr"/>
                      <a:r>
                        <a:rPr lang="it-IT" sz="900" b="0" i="0" u="none" strike="noStrike">
                          <a:solidFill>
                            <a:srgbClr val="000000"/>
                          </a:solidFill>
                          <a:effectLst/>
                          <a:latin typeface="Calibri" panose="020F0502020204030204" pitchFamily="34" charset="0"/>
                        </a:rPr>
                        <a:t>8.608,68 €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61338827"/>
                  </a:ext>
                </a:extLst>
              </a:tr>
              <a:tr h="176316">
                <a:tc>
                  <a:txBody>
                    <a:bodyPr/>
                    <a:lstStyle/>
                    <a:p>
                      <a:pPr algn="l" rtl="0" fontAlgn="ctr"/>
                      <a:r>
                        <a:rPr lang="it-IT" sz="900" b="0" i="0" u="none" strike="noStrike">
                          <a:solidFill>
                            <a:srgbClr val="000000"/>
                          </a:solidFill>
                          <a:effectLst/>
                          <a:latin typeface="Calibri" panose="020F0502020204030204" pitchFamily="34" charset="0"/>
                        </a:rPr>
                        <a:t>magazzino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lang="it-IT"/>
                    </a:p>
                  </a:txBody>
                  <a:tcPr/>
                </a:tc>
                <a:tc vMerge="1">
                  <a:txBody>
                    <a:bodyPr/>
                    <a:lstStyle/>
                    <a:p>
                      <a:endParaRPr lang="it-IT"/>
                    </a:p>
                  </a:txBody>
                  <a:tcPr/>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535365113"/>
                  </a:ext>
                </a:extLst>
              </a:tr>
              <a:tr h="176316">
                <a:tc>
                  <a:txBody>
                    <a:bodyPr/>
                    <a:lstStyle/>
                    <a:p>
                      <a:pPr algn="l" rtl="0" fontAlgn="ctr"/>
                      <a:r>
                        <a:rPr lang="it-IT" sz="900" b="0" i="0" u="none" strike="noStrike" dirty="0">
                          <a:solidFill>
                            <a:srgbClr val="000000"/>
                          </a:solidFill>
                          <a:effectLst/>
                          <a:latin typeface="Calibri" panose="020F0502020204030204" pitchFamily="34" charset="0"/>
                        </a:rPr>
                        <a:t>locale commerciale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dirty="0">
                          <a:solidFill>
                            <a:srgbClr val="000000"/>
                          </a:solidFill>
                          <a:effectLst/>
                          <a:latin typeface="Calibri" panose="020F0502020204030204" pitchFamily="34" charset="0"/>
                        </a:rPr>
                        <a:t>via Maderna 2</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4</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10.260,00 €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9835599"/>
                  </a:ext>
                </a:extLst>
              </a:tr>
              <a:tr h="141457">
                <a:tc>
                  <a:txBody>
                    <a:bodyPr/>
                    <a:lstStyle/>
                    <a:p>
                      <a:pPr algn="l" rtl="0" fontAlgn="ctr"/>
                      <a:r>
                        <a:rPr lang="it-IT" sz="900" b="0" i="0" u="none" strike="noStrike" dirty="0">
                          <a:solidFill>
                            <a:srgbClr val="000000"/>
                          </a:solidFill>
                          <a:effectLst/>
                          <a:latin typeface="Calibri" panose="020F0502020204030204" pitchFamily="34" charset="0"/>
                        </a:rPr>
                        <a:t>locale commerciale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dirty="0">
                          <a:solidFill>
                            <a:srgbClr val="000000"/>
                          </a:solidFill>
                          <a:effectLst/>
                          <a:latin typeface="Calibri" panose="020F0502020204030204" pitchFamily="34" charset="0"/>
                        </a:rPr>
                        <a:t>Via </a:t>
                      </a:r>
                      <a:r>
                        <a:rPr lang="it-IT" sz="900" b="1" i="0" u="none" strike="noStrike" dirty="0" err="1">
                          <a:solidFill>
                            <a:srgbClr val="000000"/>
                          </a:solidFill>
                          <a:effectLst/>
                          <a:latin typeface="Calibri" panose="020F0502020204030204" pitchFamily="34" charset="0"/>
                        </a:rPr>
                        <a:t>Marcona</a:t>
                      </a:r>
                      <a:r>
                        <a:rPr lang="it-IT" sz="900" b="1" i="0" u="none" strike="noStrike" dirty="0">
                          <a:solidFill>
                            <a:srgbClr val="000000"/>
                          </a:solidFill>
                          <a:effectLst/>
                          <a:latin typeface="Calibri" panose="020F0502020204030204" pitchFamily="34" charset="0"/>
                        </a:rPr>
                        <a:t> 90</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4</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in attesa di assegnazione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Bando Direzione Demanio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7284123"/>
                  </a:ext>
                </a:extLst>
              </a:tr>
              <a:tr h="141457">
                <a:tc>
                  <a:txBody>
                    <a:bodyPr/>
                    <a:lstStyle/>
                    <a:p>
                      <a:pPr algn="l" rtl="0" fontAlgn="ctr"/>
                      <a:r>
                        <a:rPr lang="it-IT" sz="900" b="0" i="0" u="none" strike="noStrike" dirty="0">
                          <a:solidFill>
                            <a:srgbClr val="000000"/>
                          </a:solidFill>
                          <a:effectLst/>
                          <a:latin typeface="Calibri" panose="020F0502020204030204" pitchFamily="34" charset="0"/>
                        </a:rPr>
                        <a:t>appartamento con solaio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dirty="0">
                          <a:solidFill>
                            <a:srgbClr val="000000"/>
                          </a:solidFill>
                          <a:effectLst/>
                          <a:latin typeface="Calibri" panose="020F0502020204030204" pitchFamily="34" charset="0"/>
                        </a:rPr>
                        <a:t>via Ortica 10</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3</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1.490,40 €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02042148"/>
                  </a:ext>
                </a:extLst>
              </a:tr>
              <a:tr h="176316">
                <a:tc>
                  <a:txBody>
                    <a:bodyPr/>
                    <a:lstStyle/>
                    <a:p>
                      <a:pPr algn="l" rtl="0" fontAlgn="ctr"/>
                      <a:r>
                        <a:rPr lang="it-IT" sz="900" b="0" i="0" u="none" strike="noStrike">
                          <a:solidFill>
                            <a:srgbClr val="000000"/>
                          </a:solidFill>
                          <a:effectLst/>
                          <a:latin typeface="Calibri" panose="020F0502020204030204" pitchFamily="34" charset="0"/>
                        </a:rPr>
                        <a:t>immobile commerciale/industriale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dirty="0">
                          <a:solidFill>
                            <a:srgbClr val="000000"/>
                          </a:solidFill>
                          <a:effectLst/>
                          <a:latin typeface="Calibri" panose="020F0502020204030204" pitchFamily="34" charset="0"/>
                        </a:rPr>
                        <a:t>via Pordenone,1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3</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15.540,00 €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5657952"/>
                  </a:ext>
                </a:extLst>
              </a:tr>
              <a:tr h="352631">
                <a:tc>
                  <a:txBody>
                    <a:bodyPr/>
                    <a:lstStyle/>
                    <a:p>
                      <a:pPr algn="l" rtl="0" fontAlgn="ctr"/>
                      <a:r>
                        <a:rPr lang="it-IT" sz="900" b="0" i="0" u="none" strike="noStrike">
                          <a:solidFill>
                            <a:srgbClr val="000000"/>
                          </a:solidFill>
                          <a:effectLst/>
                          <a:latin typeface="Calibri" panose="020F0502020204030204" pitchFamily="34" charset="0"/>
                        </a:rPr>
                        <a:t>box magazz.</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a:solidFill>
                            <a:srgbClr val="000000"/>
                          </a:solidFill>
                          <a:effectLst/>
                          <a:latin typeface="Calibri" panose="020F0502020204030204" pitchFamily="34" charset="0"/>
                        </a:rPr>
                        <a:t>via  Vespri Siciliani 30</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6</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finalità di lucro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1.000,00 €</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4332246"/>
                  </a:ext>
                </a:extLst>
              </a:tr>
              <a:tr h="185132">
                <a:tc>
                  <a:txBody>
                    <a:bodyPr/>
                    <a:lstStyle/>
                    <a:p>
                      <a:pPr algn="l" rtl="0" fontAlgn="ctr"/>
                      <a:r>
                        <a:rPr lang="it-IT" sz="900" b="0" i="0" u="none" strike="noStrike">
                          <a:solidFill>
                            <a:srgbClr val="000000"/>
                          </a:solidFill>
                          <a:effectLst/>
                          <a:latin typeface="Calibri" panose="020F0502020204030204" pitchFamily="34" charset="0"/>
                        </a:rPr>
                        <a:t>locale commerciale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a:solidFill>
                            <a:srgbClr val="000000"/>
                          </a:solidFill>
                          <a:effectLst/>
                          <a:latin typeface="Calibri" panose="020F0502020204030204" pitchFamily="34" charset="0"/>
                        </a:rPr>
                        <a:t>Via Ruggero di Lauria 13</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8</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it-IT" sz="900" b="0" i="0" u="none" strike="noStrike" dirty="0">
                          <a:solidFill>
                            <a:srgbClr val="000000"/>
                          </a:solidFill>
                          <a:effectLst/>
                          <a:latin typeface="Calibri" panose="020F0502020204030204" pitchFamily="34" charset="0"/>
                        </a:rPr>
                        <a:t>in attesa di assegnazione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Bando Direzione Demanio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6561358"/>
                  </a:ext>
                </a:extLst>
              </a:tr>
              <a:tr h="176316">
                <a:tc>
                  <a:txBody>
                    <a:bodyPr/>
                    <a:lstStyle/>
                    <a:p>
                      <a:pPr algn="l" rtl="0" fontAlgn="ctr"/>
                      <a:r>
                        <a:rPr lang="it-IT" sz="900" b="0" i="0" u="none" strike="noStrike">
                          <a:solidFill>
                            <a:srgbClr val="000000"/>
                          </a:solidFill>
                          <a:effectLst/>
                          <a:latin typeface="Calibri" panose="020F0502020204030204" pitchFamily="34" charset="0"/>
                        </a:rPr>
                        <a:t>appartamento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a:solidFill>
                            <a:srgbClr val="000000"/>
                          </a:solidFill>
                          <a:effectLst/>
                          <a:latin typeface="Calibri" panose="020F0502020204030204" pitchFamily="34" charset="0"/>
                        </a:rPr>
                        <a:t>Foro Bonaparte 68</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1</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In attesa di assegnazione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Bando Direzione Demanio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26680669"/>
                  </a:ext>
                </a:extLst>
              </a:tr>
              <a:tr h="176316">
                <a:tc>
                  <a:txBody>
                    <a:bodyPr/>
                    <a:lstStyle/>
                    <a:p>
                      <a:pPr algn="l" rtl="0" fontAlgn="ctr"/>
                      <a:r>
                        <a:rPr lang="it-IT" sz="900" b="0" i="0" u="none" strike="noStrike">
                          <a:solidFill>
                            <a:srgbClr val="000000"/>
                          </a:solidFill>
                          <a:effectLst/>
                          <a:latin typeface="Calibri" panose="020F0502020204030204" pitchFamily="34" charset="0"/>
                        </a:rPr>
                        <a:t>appartamento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a:solidFill>
                            <a:srgbClr val="000000"/>
                          </a:solidFill>
                          <a:effectLst/>
                          <a:latin typeface="Calibri" panose="020F0502020204030204" pitchFamily="34" charset="0"/>
                        </a:rPr>
                        <a:t>Piazza Santo Stefano 5</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1</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in attesa di assegnazione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Bando Direzione Demanio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1569069"/>
                  </a:ext>
                </a:extLst>
              </a:tr>
              <a:tr h="176316">
                <a:tc>
                  <a:txBody>
                    <a:bodyPr/>
                    <a:lstStyle/>
                    <a:p>
                      <a:pPr algn="l" rtl="0" fontAlgn="ctr"/>
                      <a:r>
                        <a:rPr lang="it-IT" sz="900" b="0" i="0" u="none" strike="noStrike">
                          <a:solidFill>
                            <a:srgbClr val="000000"/>
                          </a:solidFill>
                          <a:effectLst/>
                          <a:latin typeface="Calibri" panose="020F0502020204030204" pitchFamily="34" charset="0"/>
                        </a:rPr>
                        <a:t>cantina pertinenza</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a:solidFill>
                            <a:srgbClr val="000000"/>
                          </a:solidFill>
                          <a:effectLst/>
                          <a:latin typeface="Calibri" panose="020F0502020204030204" pitchFamily="34" charset="0"/>
                        </a:rPr>
                        <a:t>Piazza Santo Stefano 5</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1</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in attesa di assegnazione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Bando Direzione Demanio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51431067"/>
                  </a:ext>
                </a:extLst>
              </a:tr>
              <a:tr h="185132">
                <a:tc>
                  <a:txBody>
                    <a:bodyPr/>
                    <a:lstStyle/>
                    <a:p>
                      <a:pPr algn="l" rtl="0" fontAlgn="ctr"/>
                      <a:r>
                        <a:rPr lang="it-IT" sz="900" b="0" i="0" u="none" strike="noStrike" dirty="0">
                          <a:solidFill>
                            <a:srgbClr val="000000"/>
                          </a:solidFill>
                          <a:effectLst/>
                          <a:highlight>
                            <a:srgbClr val="FFFF00"/>
                          </a:highlight>
                          <a:latin typeface="Calibri" panose="020F0502020204030204" pitchFamily="34" charset="0"/>
                        </a:rPr>
                        <a:t>18 box</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1" i="0" u="none" strike="noStrike">
                          <a:solidFill>
                            <a:srgbClr val="000000"/>
                          </a:solidFill>
                          <a:effectLst/>
                          <a:latin typeface="Calibri" panose="020F0502020204030204" pitchFamily="34" charset="0"/>
                        </a:rPr>
                        <a:t>Via Carlo Torre 24</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a:solidFill>
                            <a:srgbClr val="000000"/>
                          </a:solidFill>
                          <a:effectLst/>
                          <a:latin typeface="Calibri" panose="020F0502020204030204" pitchFamily="34" charset="0"/>
                        </a:rPr>
                        <a:t>6</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it-IT" sz="900" b="0" i="0" u="none" strike="noStrike" dirty="0">
                          <a:solidFill>
                            <a:srgbClr val="000000"/>
                          </a:solidFill>
                          <a:effectLst/>
                          <a:latin typeface="Calibri" panose="020F0502020204030204" pitchFamily="34" charset="0"/>
                        </a:rPr>
                        <a:t>in attesa di assegnazione</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900" b="0" i="0" u="none" strike="noStrike" dirty="0">
                          <a:solidFill>
                            <a:srgbClr val="000000"/>
                          </a:solidFill>
                          <a:effectLst/>
                          <a:latin typeface="Calibri" panose="020F0502020204030204" pitchFamily="34" charset="0"/>
                        </a:rPr>
                        <a:t>Bando Direzione Demanio</a:t>
                      </a:r>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64052219"/>
                  </a:ext>
                </a:extLst>
              </a:tr>
              <a:tr h="274934">
                <a:tc>
                  <a:txBody>
                    <a:bodyPr/>
                    <a:lstStyle/>
                    <a:p>
                      <a:endParaRPr lang="it-IT" dirty="0"/>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endParaRPr lang="it-IT" dirty="0"/>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endParaRPr lang="it-IT" dirty="0"/>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endParaRPr lang="it-IT" dirty="0"/>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it-IT" dirty="0"/>
                    </a:p>
                  </a:txBody>
                  <a:tcPr marL="8199" marR="8199" marT="8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96716625"/>
                  </a:ext>
                </a:extLst>
              </a:tr>
              <a:tr h="185132">
                <a:tc gridSpan="3">
                  <a:txBody>
                    <a:bodyPr/>
                    <a:lstStyle/>
                    <a:p>
                      <a:pPr algn="ctr" rtl="0" fontAlgn="b"/>
                      <a:r>
                        <a:rPr lang="it-IT" sz="900" b="0" i="0" u="none" strike="noStrike">
                          <a:solidFill>
                            <a:srgbClr val="000000"/>
                          </a:solidFill>
                          <a:effectLst/>
                          <a:latin typeface="Calibri" panose="020F0502020204030204" pitchFamily="34" charset="0"/>
                        </a:rPr>
                        <a:t> </a:t>
                      </a:r>
                    </a:p>
                  </a:txBody>
                  <a:tcPr marL="8199" marR="8199" marT="8199"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hMerge="1">
                  <a:txBody>
                    <a:bodyPr/>
                    <a:lstStyle/>
                    <a:p>
                      <a:endParaRPr lang="it-IT"/>
                    </a:p>
                  </a:txBody>
                  <a:tcPr/>
                </a:tc>
                <a:tc hMerge="1">
                  <a:txBody>
                    <a:bodyPr/>
                    <a:lstStyle/>
                    <a:p>
                      <a:endParaRPr lang="it-IT"/>
                    </a:p>
                  </a:txBody>
                  <a:tcPr/>
                </a:tc>
                <a:tc>
                  <a:txBody>
                    <a:bodyPr/>
                    <a:lstStyle/>
                    <a:p>
                      <a:pPr algn="ctr" rtl="0" fontAlgn="ctr"/>
                      <a:r>
                        <a:rPr lang="it-IT" sz="900" b="1" i="0" u="none" strike="noStrike">
                          <a:solidFill>
                            <a:srgbClr val="000000"/>
                          </a:solidFill>
                          <a:effectLst/>
                          <a:latin typeface="Calibri" panose="020F0502020204030204" pitchFamily="34" charset="0"/>
                        </a:rPr>
                        <a:t>TOTALE</a:t>
                      </a:r>
                    </a:p>
                  </a:txBody>
                  <a:tcPr marL="8199" marR="8199" marT="81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900" b="1" i="0" u="none" strike="noStrike" dirty="0">
                          <a:solidFill>
                            <a:srgbClr val="000000"/>
                          </a:solidFill>
                          <a:effectLst/>
                          <a:latin typeface="Calibri" panose="020F0502020204030204" pitchFamily="34" charset="0"/>
                        </a:rPr>
                        <a:t>60.398,04 €</a:t>
                      </a:r>
                    </a:p>
                  </a:txBody>
                  <a:tcPr marL="8199" marR="8199" marT="81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1424719"/>
                  </a:ext>
                </a:extLst>
              </a:tr>
            </a:tbl>
          </a:graphicData>
        </a:graphic>
      </p:graphicFrame>
    </p:spTree>
    <p:extLst>
      <p:ext uri="{BB962C8B-B14F-4D97-AF65-F5344CB8AC3E}">
        <p14:creationId xmlns:p14="http://schemas.microsoft.com/office/powerpoint/2010/main" val="2466809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93673" y="2276872"/>
            <a:ext cx="7923823" cy="3293209"/>
          </a:xfrm>
          <a:prstGeom prst="rect">
            <a:avLst/>
          </a:prstGeom>
          <a:noFill/>
          <a:ln>
            <a:solidFill>
              <a:schemeClr val="accent5">
                <a:lumMod val="50000"/>
              </a:schemeClr>
            </a:solidFill>
          </a:ln>
        </p:spPr>
        <p:txBody>
          <a:bodyPr wrap="square" rtlCol="0">
            <a:spAutoFit/>
          </a:bodyPr>
          <a:lstStyle/>
          <a:p>
            <a:pPr algn="just"/>
            <a:endParaRPr lang="it-IT" sz="1600" dirty="0"/>
          </a:p>
          <a:p>
            <a:pPr algn="just"/>
            <a:r>
              <a:rPr lang="it-IT" sz="1600" dirty="0"/>
              <a:t>Nel 2024 l’Amministrazione comunale ha visto l’assegnazione di 26 nuove unità immobiliari, mentre per il 2025, con Delibera di Giunta n. 1552 del 16/12/2024, ha manifestato interesse all’acquisizione di ulteriori 14 nuove unità, di cui: </a:t>
            </a:r>
          </a:p>
          <a:p>
            <a:pPr algn="just"/>
            <a:endParaRPr lang="it-IT" sz="1600" dirty="0"/>
          </a:p>
          <a:p>
            <a:pPr marL="285750" indent="-285750" algn="just">
              <a:buFont typeface="Arial" panose="020B0604020202020204" pitchFamily="34" charset="0"/>
              <a:buChar char="•"/>
            </a:pPr>
            <a:r>
              <a:rPr lang="it-IT" sz="1600" dirty="0"/>
              <a:t>2 unità già assegnate (Via Niccolini e Via Bessarione)</a:t>
            </a:r>
          </a:p>
          <a:p>
            <a:pPr marL="285750" indent="-285750" algn="just">
              <a:buFont typeface="Arial" panose="020B0604020202020204" pitchFamily="34" charset="0"/>
              <a:buChar char="•"/>
            </a:pPr>
            <a:r>
              <a:rPr lang="it-IT" sz="1600" dirty="0"/>
              <a:t>4 unità in attesa di accertamento regolarità provvedimento (Via Previati 52)</a:t>
            </a:r>
          </a:p>
          <a:p>
            <a:pPr marL="285750" indent="-285750" algn="just">
              <a:buFont typeface="Arial" panose="020B0604020202020204" pitchFamily="34" charset="0"/>
              <a:buChar char="•"/>
            </a:pPr>
            <a:r>
              <a:rPr lang="it-IT" sz="1600" dirty="0"/>
              <a:t>8 unità in attesa di assegnazione e consegna chiavi (Viale Brianza 33, Via    Moncucco 44, Via Valle Antrona 10, Via Valsesia 44, Via Valle Anzasca 22).</a:t>
            </a:r>
          </a:p>
          <a:p>
            <a:pPr algn="just"/>
            <a:endParaRPr lang="it-IT" sz="1600" dirty="0"/>
          </a:p>
          <a:p>
            <a:pPr algn="just"/>
            <a:r>
              <a:rPr lang="it-IT" sz="1600" dirty="0"/>
              <a:t>Nella Conferenza di Servizi di luglio ‘25 non erano disponibili immobili di interesse per la nostra Amministrazione.</a:t>
            </a:r>
          </a:p>
          <a:p>
            <a:pPr algn="just"/>
            <a:endParaRPr lang="it-IT" sz="1600" dirty="0"/>
          </a:p>
        </p:txBody>
      </p:sp>
      <p:sp>
        <p:nvSpPr>
          <p:cNvPr id="5" name="CasellaDiTesto 2"/>
          <p:cNvSpPr txBox="1">
            <a:spLocks noChangeArrowheads="1"/>
          </p:cNvSpPr>
          <p:nvPr/>
        </p:nvSpPr>
        <p:spPr bwMode="auto">
          <a:xfrm>
            <a:off x="1497013" y="612000"/>
            <a:ext cx="259189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FontTx/>
              <a:buNone/>
            </a:pPr>
            <a:r>
              <a:rPr lang="it-IT" altLang="it-IT" sz="1400" b="1" dirty="0">
                <a:solidFill>
                  <a:srgbClr val="C00000"/>
                </a:solidFill>
              </a:rPr>
              <a:t>Direzione Welfare e Salute</a:t>
            </a:r>
          </a:p>
        </p:txBody>
      </p:sp>
      <p:sp>
        <p:nvSpPr>
          <p:cNvPr id="3" name="Titolo 1">
            <a:extLst>
              <a:ext uri="{FF2B5EF4-FFF2-40B4-BE49-F238E27FC236}">
                <a16:creationId xmlns:a16="http://schemas.microsoft.com/office/drawing/2014/main" id="{461DD2E5-89D7-1415-2C48-1FF00D476E5F}"/>
              </a:ext>
            </a:extLst>
          </p:cNvPr>
          <p:cNvSpPr txBox="1">
            <a:spLocks/>
          </p:cNvSpPr>
          <p:nvPr/>
        </p:nvSpPr>
        <p:spPr bwMode="auto">
          <a:xfrm>
            <a:off x="1493673" y="1772816"/>
            <a:ext cx="7923823" cy="338554"/>
          </a:xfrm>
          <a:prstGeom prst="rect">
            <a:avLst/>
          </a:prstGeom>
          <a:solidFill>
            <a:srgbClr val="0070C0"/>
          </a:solidFill>
          <a:ln>
            <a:noFill/>
            <a:prstDash/>
          </a:ln>
          <a:effectLst>
            <a:outerShdw blurRad="50800" dist="254000" dir="3600000" algn="l" rotWithShape="0">
              <a:prstClr val="black">
                <a:alpha val="40000"/>
              </a:prstClr>
            </a:outerShdw>
            <a:reflection blurRad="6350" stA="50000" endA="300" endPos="38500" dist="508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rtl="0" eaLnBrk="0" fontAlgn="base" hangingPunct="0">
              <a:spcBef>
                <a:spcPct val="0"/>
              </a:spcBef>
              <a:spcAft>
                <a:spcPct val="0"/>
              </a:spcAft>
              <a:defRPr sz="4400">
                <a:solidFill>
                  <a:schemeClr val="lt1"/>
                </a:solidFill>
                <a:latin typeface="+mn-lt"/>
                <a:ea typeface="+mn-ea"/>
                <a:cs typeface="+mn-cs"/>
              </a:defRPr>
            </a:lvl1pPr>
            <a:lvl2pPr algn="l" rtl="0" eaLnBrk="0" fontAlgn="base" hangingPunct="0">
              <a:spcBef>
                <a:spcPct val="0"/>
              </a:spcBef>
              <a:spcAft>
                <a:spcPct val="0"/>
              </a:spcAft>
              <a:defRPr sz="4400">
                <a:solidFill>
                  <a:schemeClr val="lt1"/>
                </a:solidFill>
                <a:latin typeface="+mn-lt"/>
                <a:ea typeface="+mn-ea"/>
                <a:cs typeface="+mn-cs"/>
              </a:defRPr>
            </a:lvl2pPr>
            <a:lvl3pPr algn="l" rtl="0" eaLnBrk="0" fontAlgn="base" hangingPunct="0">
              <a:spcBef>
                <a:spcPct val="0"/>
              </a:spcBef>
              <a:spcAft>
                <a:spcPct val="0"/>
              </a:spcAft>
              <a:defRPr sz="4400">
                <a:solidFill>
                  <a:schemeClr val="lt1"/>
                </a:solidFill>
                <a:latin typeface="+mn-lt"/>
                <a:ea typeface="+mn-ea"/>
                <a:cs typeface="+mn-cs"/>
              </a:defRPr>
            </a:lvl3pPr>
            <a:lvl4pPr algn="l" rtl="0" eaLnBrk="0" fontAlgn="base" hangingPunct="0">
              <a:spcBef>
                <a:spcPct val="0"/>
              </a:spcBef>
              <a:spcAft>
                <a:spcPct val="0"/>
              </a:spcAft>
              <a:defRPr sz="4400">
                <a:solidFill>
                  <a:schemeClr val="lt1"/>
                </a:solidFill>
                <a:latin typeface="+mn-lt"/>
                <a:ea typeface="+mn-ea"/>
                <a:cs typeface="+mn-cs"/>
              </a:defRPr>
            </a:lvl4pPr>
            <a:lvl5pPr algn="l" rtl="0" eaLnBrk="0" fontAlgn="base" hangingPunct="0">
              <a:spcBef>
                <a:spcPct val="0"/>
              </a:spcBef>
              <a:spcAft>
                <a:spcPct val="0"/>
              </a:spcAft>
              <a:defRPr sz="4400">
                <a:solidFill>
                  <a:schemeClr val="lt1"/>
                </a:solidFill>
                <a:latin typeface="+mn-lt"/>
                <a:ea typeface="+mn-ea"/>
                <a:cs typeface="+mn-cs"/>
              </a:defRPr>
            </a:lvl5pPr>
            <a:lvl6pPr marL="457200" algn="l" rtl="0" fontAlgn="base">
              <a:spcBef>
                <a:spcPct val="0"/>
              </a:spcBef>
              <a:spcAft>
                <a:spcPct val="0"/>
              </a:spcAft>
              <a:defRPr sz="4400">
                <a:solidFill>
                  <a:schemeClr val="lt1"/>
                </a:solidFill>
                <a:latin typeface="+mn-lt"/>
                <a:ea typeface="+mn-ea"/>
                <a:cs typeface="+mn-cs"/>
              </a:defRPr>
            </a:lvl6pPr>
            <a:lvl7pPr marL="914400" algn="l" rtl="0" fontAlgn="base">
              <a:spcBef>
                <a:spcPct val="0"/>
              </a:spcBef>
              <a:spcAft>
                <a:spcPct val="0"/>
              </a:spcAft>
              <a:defRPr sz="4400">
                <a:solidFill>
                  <a:schemeClr val="lt1"/>
                </a:solidFill>
                <a:latin typeface="+mn-lt"/>
                <a:ea typeface="+mn-ea"/>
                <a:cs typeface="+mn-cs"/>
              </a:defRPr>
            </a:lvl7pPr>
            <a:lvl8pPr marL="1371600" algn="l" rtl="0" fontAlgn="base">
              <a:spcBef>
                <a:spcPct val="0"/>
              </a:spcBef>
              <a:spcAft>
                <a:spcPct val="0"/>
              </a:spcAft>
              <a:defRPr sz="4400">
                <a:solidFill>
                  <a:schemeClr val="lt1"/>
                </a:solidFill>
                <a:latin typeface="+mn-lt"/>
                <a:ea typeface="+mn-ea"/>
                <a:cs typeface="+mn-cs"/>
              </a:defRPr>
            </a:lvl8pPr>
            <a:lvl9pPr marL="1828800" algn="l" rtl="0" fontAlgn="base">
              <a:spcBef>
                <a:spcPct val="0"/>
              </a:spcBef>
              <a:spcAft>
                <a:spcPct val="0"/>
              </a:spcAft>
              <a:defRPr sz="4400">
                <a:solidFill>
                  <a:schemeClr val="lt1"/>
                </a:solidFill>
                <a:latin typeface="+mn-lt"/>
                <a:ea typeface="+mn-ea"/>
                <a:cs typeface="+mn-cs"/>
              </a:defRPr>
            </a:lvl9pPr>
          </a:lstStyle>
          <a:p>
            <a:pPr algn="just">
              <a:defRPr/>
            </a:pPr>
            <a:r>
              <a:rPr lang="it-IT" sz="1600" b="1" kern="1200" dirty="0">
                <a:solidFill>
                  <a:schemeClr val="tx1"/>
                </a:solidFill>
              </a:rPr>
              <a:t>Ultimi sviluppi e prossime attività </a:t>
            </a:r>
          </a:p>
        </p:txBody>
      </p:sp>
    </p:spTree>
    <p:extLst>
      <p:ext uri="{BB962C8B-B14F-4D97-AF65-F5344CB8AC3E}">
        <p14:creationId xmlns:p14="http://schemas.microsoft.com/office/powerpoint/2010/main" val="1321983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ppt_w</p:attrName>
                                        </p:attrNameLst>
                                      </p:cBhvr>
                                      <p:tavLst>
                                        <p:tav tm="0">
                                          <p:val>
                                            <p:fltVal val="0"/>
                                          </p:val>
                                        </p:tav>
                                        <p:tav tm="100000">
                                          <p:val>
                                            <p:strVal val="#ppt_w"/>
                                          </p:val>
                                        </p:tav>
                                      </p:tavLst>
                                    </p:anim>
                                    <p:anim calcmode="lin" valueType="num">
                                      <p:cBhvr>
                                        <p:cTn id="8" dur="2000" fill="hold"/>
                                        <p:tgtEl>
                                          <p:spTgt spid="3"/>
                                        </p:tgtEl>
                                        <p:attrNameLst>
                                          <p:attrName>ppt_h</p:attrName>
                                        </p:attrNameLst>
                                      </p:cBhvr>
                                      <p:tavLst>
                                        <p:tav tm="0">
                                          <p:val>
                                            <p:fltVal val="0"/>
                                          </p:val>
                                        </p:tav>
                                        <p:tav tm="100000">
                                          <p:val>
                                            <p:strVal val="#ppt_h"/>
                                          </p:val>
                                        </p:tav>
                                      </p:tavLst>
                                    </p:anim>
                                    <p:anim calcmode="lin" valueType="num">
                                      <p:cBhvr>
                                        <p:cTn id="9" dur="2000" fill="hold"/>
                                        <p:tgtEl>
                                          <p:spTgt spid="3"/>
                                        </p:tgtEl>
                                        <p:attrNameLst>
                                          <p:attrName>style.rotation</p:attrName>
                                        </p:attrNameLst>
                                      </p:cBhvr>
                                      <p:tavLst>
                                        <p:tav tm="0">
                                          <p:val>
                                            <p:fltVal val="90"/>
                                          </p:val>
                                        </p:tav>
                                        <p:tav tm="100000">
                                          <p:val>
                                            <p:fltVal val="0"/>
                                          </p:val>
                                        </p:tav>
                                      </p:tavLst>
                                    </p:anim>
                                    <p:animEffect transition="in" filter="fade">
                                      <p:cBhvr>
                                        <p:cTn id="10" dur="2000"/>
                                        <p:tgtEl>
                                          <p:spTgt spid="3"/>
                                        </p:tgtEl>
                                      </p:cBhvr>
                                    </p:animEffect>
                                  </p:childTnLst>
                                </p:cTn>
                              </p:par>
                            </p:childTnLst>
                          </p:cTn>
                        </p:par>
                        <p:par>
                          <p:cTn id="11" fill="hold">
                            <p:stCondLst>
                              <p:cond delay="2000"/>
                            </p:stCondLst>
                            <p:childTnLst>
                              <p:par>
                                <p:cTn id="12" presetID="1" presetClass="entr" presetSubtype="0"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975AA-3E0E-4A8E-CED4-E39D03C9B335}"/>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C94DA210-0E75-62A5-6820-47BEC0C1727C}"/>
              </a:ext>
            </a:extLst>
          </p:cNvPr>
          <p:cNvSpPr txBox="1"/>
          <p:nvPr/>
        </p:nvSpPr>
        <p:spPr>
          <a:xfrm>
            <a:off x="1568624" y="2276872"/>
            <a:ext cx="7848872" cy="4339650"/>
          </a:xfrm>
          <a:prstGeom prst="rect">
            <a:avLst/>
          </a:prstGeom>
          <a:noFill/>
          <a:ln>
            <a:solidFill>
              <a:schemeClr val="accent5">
                <a:lumMod val="50000"/>
              </a:schemeClr>
            </a:solidFill>
          </a:ln>
        </p:spPr>
        <p:txBody>
          <a:bodyPr wrap="square" rtlCol="0">
            <a:spAutoFit/>
          </a:bodyPr>
          <a:lstStyle/>
          <a:p>
            <a:pPr algn="just"/>
            <a:endParaRPr lang="it-IT" sz="1600" dirty="0"/>
          </a:p>
          <a:p>
            <a:pPr algn="just"/>
            <a:r>
              <a:rPr lang="it-IT" sz="1600" dirty="0"/>
              <a:t>Appena conclusa inoltre la procedura di evidenza pubblica per l’assegnazione di n. 30 appartamenti con relative pertinenze (n.12 cantine e solai, n. 1 box, n. 1 magazzino,  n. 2 uffici e n. 2 locali commerciali); rispetto ai precedenti bandi, si è cercato di  orientare il target dei progetti verso attività ritenute prioritarie per l’Amministrazione, privilegiando fra l’altro:</a:t>
            </a:r>
          </a:p>
          <a:p>
            <a:pPr algn="just"/>
            <a:endParaRPr lang="it-IT" sz="1600" dirty="0"/>
          </a:p>
          <a:p>
            <a:pPr marL="285750" indent="-285750" algn="just">
              <a:buFontTx/>
              <a:buChar char="-"/>
            </a:pPr>
            <a:r>
              <a:rPr lang="it-IT" sz="1600" b="1" dirty="0"/>
              <a:t>Accoglienza genitore + bambino</a:t>
            </a:r>
            <a:r>
              <a:rPr lang="it-IT" sz="1600" dirty="0"/>
              <a:t> (4 appartamenti di diversa dimensione)</a:t>
            </a:r>
          </a:p>
          <a:p>
            <a:pPr marL="285750" indent="-285750" algn="just">
              <a:buFontTx/>
              <a:buChar char="-"/>
            </a:pPr>
            <a:r>
              <a:rPr lang="it-IT" sz="1600" b="1" dirty="0"/>
              <a:t>Accoglienza neomaggiorenni in uscita da comunità </a:t>
            </a:r>
            <a:r>
              <a:rPr lang="it-IT" sz="1600" dirty="0"/>
              <a:t>(18 appartamenti)</a:t>
            </a:r>
          </a:p>
          <a:p>
            <a:pPr algn="just"/>
            <a:endParaRPr lang="it-IT" sz="1600" dirty="0"/>
          </a:p>
          <a:p>
            <a:pPr algn="just"/>
            <a:r>
              <a:rPr lang="it-IT" sz="1600" dirty="0"/>
              <a:t>Confermati inoltre i target già sviluppati in precedenza (housing first, accoglienza post-riabilitazione psichiatrica, accoglienza vittime di tratta, accoglienza ex detenuti, etc.).</a:t>
            </a:r>
          </a:p>
          <a:p>
            <a:pPr algn="just"/>
            <a:endParaRPr lang="it-IT" sz="1600" dirty="0"/>
          </a:p>
          <a:p>
            <a:pPr algn="just"/>
            <a:r>
              <a:rPr lang="it-IT" sz="1600" dirty="0"/>
              <a:t>Infine, già in preparazione il prossimo bando, che si occuperà degli immobili di nuova assegnazione o di quelli con contratto in scadenza nel corso dei prossimi 12 mesi. </a:t>
            </a:r>
          </a:p>
          <a:p>
            <a:endParaRPr lang="it-IT" dirty="0"/>
          </a:p>
        </p:txBody>
      </p:sp>
      <p:sp>
        <p:nvSpPr>
          <p:cNvPr id="5" name="CasellaDiTesto 2">
            <a:extLst>
              <a:ext uri="{FF2B5EF4-FFF2-40B4-BE49-F238E27FC236}">
                <a16:creationId xmlns:a16="http://schemas.microsoft.com/office/drawing/2014/main" id="{FFA8E358-2C8D-0656-2087-876CCF69D6C1}"/>
              </a:ext>
            </a:extLst>
          </p:cNvPr>
          <p:cNvSpPr txBox="1">
            <a:spLocks noChangeArrowheads="1"/>
          </p:cNvSpPr>
          <p:nvPr/>
        </p:nvSpPr>
        <p:spPr bwMode="auto">
          <a:xfrm>
            <a:off x="1497013" y="612000"/>
            <a:ext cx="259189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FontTx/>
              <a:buNone/>
            </a:pPr>
            <a:r>
              <a:rPr lang="it-IT" altLang="it-IT" sz="1400" b="1" dirty="0">
                <a:solidFill>
                  <a:srgbClr val="C00000"/>
                </a:solidFill>
              </a:rPr>
              <a:t>Direzione Welfare e Salute</a:t>
            </a:r>
          </a:p>
        </p:txBody>
      </p:sp>
      <p:sp>
        <p:nvSpPr>
          <p:cNvPr id="3" name="Titolo 1">
            <a:extLst>
              <a:ext uri="{FF2B5EF4-FFF2-40B4-BE49-F238E27FC236}">
                <a16:creationId xmlns:a16="http://schemas.microsoft.com/office/drawing/2014/main" id="{DC21C3B1-4C79-32DD-71B0-F03DCD8BECCD}"/>
              </a:ext>
            </a:extLst>
          </p:cNvPr>
          <p:cNvSpPr txBox="1">
            <a:spLocks/>
          </p:cNvSpPr>
          <p:nvPr/>
        </p:nvSpPr>
        <p:spPr bwMode="auto">
          <a:xfrm>
            <a:off x="1568624" y="1775318"/>
            <a:ext cx="7707799" cy="338554"/>
          </a:xfrm>
          <a:prstGeom prst="rect">
            <a:avLst/>
          </a:prstGeom>
          <a:solidFill>
            <a:srgbClr val="0070C0"/>
          </a:solidFill>
          <a:ln>
            <a:noFill/>
            <a:prstDash/>
          </a:ln>
          <a:effectLst>
            <a:outerShdw blurRad="50800" dist="254000" dir="3600000" algn="l" rotWithShape="0">
              <a:prstClr val="black">
                <a:alpha val="40000"/>
              </a:prstClr>
            </a:outerShdw>
            <a:reflection blurRad="6350" stA="50000" endA="300" endPos="38500" dist="508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rtl="0" eaLnBrk="0" fontAlgn="base" hangingPunct="0">
              <a:spcBef>
                <a:spcPct val="0"/>
              </a:spcBef>
              <a:spcAft>
                <a:spcPct val="0"/>
              </a:spcAft>
              <a:defRPr sz="4400">
                <a:solidFill>
                  <a:schemeClr val="lt1"/>
                </a:solidFill>
                <a:latin typeface="+mn-lt"/>
                <a:ea typeface="+mn-ea"/>
                <a:cs typeface="+mn-cs"/>
              </a:defRPr>
            </a:lvl1pPr>
            <a:lvl2pPr algn="l" rtl="0" eaLnBrk="0" fontAlgn="base" hangingPunct="0">
              <a:spcBef>
                <a:spcPct val="0"/>
              </a:spcBef>
              <a:spcAft>
                <a:spcPct val="0"/>
              </a:spcAft>
              <a:defRPr sz="4400">
                <a:solidFill>
                  <a:schemeClr val="lt1"/>
                </a:solidFill>
                <a:latin typeface="+mn-lt"/>
                <a:ea typeface="+mn-ea"/>
                <a:cs typeface="+mn-cs"/>
              </a:defRPr>
            </a:lvl2pPr>
            <a:lvl3pPr algn="l" rtl="0" eaLnBrk="0" fontAlgn="base" hangingPunct="0">
              <a:spcBef>
                <a:spcPct val="0"/>
              </a:spcBef>
              <a:spcAft>
                <a:spcPct val="0"/>
              </a:spcAft>
              <a:defRPr sz="4400">
                <a:solidFill>
                  <a:schemeClr val="lt1"/>
                </a:solidFill>
                <a:latin typeface="+mn-lt"/>
                <a:ea typeface="+mn-ea"/>
                <a:cs typeface="+mn-cs"/>
              </a:defRPr>
            </a:lvl3pPr>
            <a:lvl4pPr algn="l" rtl="0" eaLnBrk="0" fontAlgn="base" hangingPunct="0">
              <a:spcBef>
                <a:spcPct val="0"/>
              </a:spcBef>
              <a:spcAft>
                <a:spcPct val="0"/>
              </a:spcAft>
              <a:defRPr sz="4400">
                <a:solidFill>
                  <a:schemeClr val="lt1"/>
                </a:solidFill>
                <a:latin typeface="+mn-lt"/>
                <a:ea typeface="+mn-ea"/>
                <a:cs typeface="+mn-cs"/>
              </a:defRPr>
            </a:lvl4pPr>
            <a:lvl5pPr algn="l" rtl="0" eaLnBrk="0" fontAlgn="base" hangingPunct="0">
              <a:spcBef>
                <a:spcPct val="0"/>
              </a:spcBef>
              <a:spcAft>
                <a:spcPct val="0"/>
              </a:spcAft>
              <a:defRPr sz="4400">
                <a:solidFill>
                  <a:schemeClr val="lt1"/>
                </a:solidFill>
                <a:latin typeface="+mn-lt"/>
                <a:ea typeface="+mn-ea"/>
                <a:cs typeface="+mn-cs"/>
              </a:defRPr>
            </a:lvl5pPr>
            <a:lvl6pPr marL="457200" algn="l" rtl="0" fontAlgn="base">
              <a:spcBef>
                <a:spcPct val="0"/>
              </a:spcBef>
              <a:spcAft>
                <a:spcPct val="0"/>
              </a:spcAft>
              <a:defRPr sz="4400">
                <a:solidFill>
                  <a:schemeClr val="lt1"/>
                </a:solidFill>
                <a:latin typeface="+mn-lt"/>
                <a:ea typeface="+mn-ea"/>
                <a:cs typeface="+mn-cs"/>
              </a:defRPr>
            </a:lvl6pPr>
            <a:lvl7pPr marL="914400" algn="l" rtl="0" fontAlgn="base">
              <a:spcBef>
                <a:spcPct val="0"/>
              </a:spcBef>
              <a:spcAft>
                <a:spcPct val="0"/>
              </a:spcAft>
              <a:defRPr sz="4400">
                <a:solidFill>
                  <a:schemeClr val="lt1"/>
                </a:solidFill>
                <a:latin typeface="+mn-lt"/>
                <a:ea typeface="+mn-ea"/>
                <a:cs typeface="+mn-cs"/>
              </a:defRPr>
            </a:lvl7pPr>
            <a:lvl8pPr marL="1371600" algn="l" rtl="0" fontAlgn="base">
              <a:spcBef>
                <a:spcPct val="0"/>
              </a:spcBef>
              <a:spcAft>
                <a:spcPct val="0"/>
              </a:spcAft>
              <a:defRPr sz="4400">
                <a:solidFill>
                  <a:schemeClr val="lt1"/>
                </a:solidFill>
                <a:latin typeface="+mn-lt"/>
                <a:ea typeface="+mn-ea"/>
                <a:cs typeface="+mn-cs"/>
              </a:defRPr>
            </a:lvl8pPr>
            <a:lvl9pPr marL="1828800" algn="l" rtl="0" fontAlgn="base">
              <a:spcBef>
                <a:spcPct val="0"/>
              </a:spcBef>
              <a:spcAft>
                <a:spcPct val="0"/>
              </a:spcAft>
              <a:defRPr sz="4400">
                <a:solidFill>
                  <a:schemeClr val="lt1"/>
                </a:solidFill>
                <a:latin typeface="+mn-lt"/>
                <a:ea typeface="+mn-ea"/>
                <a:cs typeface="+mn-cs"/>
              </a:defRPr>
            </a:lvl9pPr>
          </a:lstStyle>
          <a:p>
            <a:pPr algn="just">
              <a:defRPr/>
            </a:pPr>
            <a:r>
              <a:rPr lang="it-IT" sz="1600" b="1" kern="1200" dirty="0">
                <a:solidFill>
                  <a:schemeClr val="tx1"/>
                </a:solidFill>
              </a:rPr>
              <a:t>Ultimi sviluppi e prossime attività</a:t>
            </a:r>
          </a:p>
        </p:txBody>
      </p:sp>
    </p:spTree>
    <p:extLst>
      <p:ext uri="{BB962C8B-B14F-4D97-AF65-F5344CB8AC3E}">
        <p14:creationId xmlns:p14="http://schemas.microsoft.com/office/powerpoint/2010/main" val="70629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ppt_w</p:attrName>
                                        </p:attrNameLst>
                                      </p:cBhvr>
                                      <p:tavLst>
                                        <p:tav tm="0">
                                          <p:val>
                                            <p:fltVal val="0"/>
                                          </p:val>
                                        </p:tav>
                                        <p:tav tm="100000">
                                          <p:val>
                                            <p:strVal val="#ppt_w"/>
                                          </p:val>
                                        </p:tav>
                                      </p:tavLst>
                                    </p:anim>
                                    <p:anim calcmode="lin" valueType="num">
                                      <p:cBhvr>
                                        <p:cTn id="8" dur="2000" fill="hold"/>
                                        <p:tgtEl>
                                          <p:spTgt spid="3"/>
                                        </p:tgtEl>
                                        <p:attrNameLst>
                                          <p:attrName>ppt_h</p:attrName>
                                        </p:attrNameLst>
                                      </p:cBhvr>
                                      <p:tavLst>
                                        <p:tav tm="0">
                                          <p:val>
                                            <p:fltVal val="0"/>
                                          </p:val>
                                        </p:tav>
                                        <p:tav tm="100000">
                                          <p:val>
                                            <p:strVal val="#ppt_h"/>
                                          </p:val>
                                        </p:tav>
                                      </p:tavLst>
                                    </p:anim>
                                    <p:anim calcmode="lin" valueType="num">
                                      <p:cBhvr>
                                        <p:cTn id="9" dur="2000" fill="hold"/>
                                        <p:tgtEl>
                                          <p:spTgt spid="3"/>
                                        </p:tgtEl>
                                        <p:attrNameLst>
                                          <p:attrName>style.rotation</p:attrName>
                                        </p:attrNameLst>
                                      </p:cBhvr>
                                      <p:tavLst>
                                        <p:tav tm="0">
                                          <p:val>
                                            <p:fltVal val="90"/>
                                          </p:val>
                                        </p:tav>
                                        <p:tav tm="100000">
                                          <p:val>
                                            <p:fltVal val="0"/>
                                          </p:val>
                                        </p:tav>
                                      </p:tavLst>
                                    </p:anim>
                                    <p:animEffect transition="in" filter="fade">
                                      <p:cBhvr>
                                        <p:cTn id="10" dur="2000"/>
                                        <p:tgtEl>
                                          <p:spTgt spid="3"/>
                                        </p:tgtEl>
                                      </p:cBhvr>
                                    </p:animEffect>
                                  </p:childTnLst>
                                </p:cTn>
                              </p:par>
                            </p:childTnLst>
                          </p:cTn>
                        </p:par>
                        <p:par>
                          <p:cTn id="11" fill="hold">
                            <p:stCondLst>
                              <p:cond delay="2000"/>
                            </p:stCondLst>
                            <p:childTnLst>
                              <p:par>
                                <p:cTn id="12" presetID="1" presetClass="entr" presetSubtype="0"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asellaDiTesto 3"/>
          <p:cNvSpPr txBox="1">
            <a:spLocks noChangeArrowheads="1"/>
          </p:cNvSpPr>
          <p:nvPr/>
        </p:nvSpPr>
        <p:spPr bwMode="auto">
          <a:xfrm>
            <a:off x="2759075" y="1619250"/>
            <a:ext cx="51133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a:spcBef>
                <a:spcPct val="0"/>
              </a:spcBef>
              <a:buClrTx/>
              <a:buSzTx/>
              <a:buFontTx/>
              <a:buNone/>
            </a:pPr>
            <a:r>
              <a:rPr lang="it-IT" altLang="it-IT" sz="2000" b="1" dirty="0"/>
              <a:t>DESTINAZIONE DEI BENI CONFISCATI ASSEGNATI AL COMUNE DI MILANO</a:t>
            </a:r>
          </a:p>
        </p:txBody>
      </p:sp>
      <p:sp>
        <p:nvSpPr>
          <p:cNvPr id="7" name="CasellaDiTesto 6"/>
          <p:cNvSpPr txBox="1"/>
          <p:nvPr/>
        </p:nvSpPr>
        <p:spPr>
          <a:xfrm>
            <a:off x="1424607" y="2367945"/>
            <a:ext cx="8208913" cy="1656864"/>
          </a:xfrm>
          <a:prstGeom prst="rect">
            <a:avLst/>
          </a:prstGeom>
          <a:gradFill>
            <a:gsLst>
              <a:gs pos="0">
                <a:srgbClr val="0099FF"/>
              </a:gs>
              <a:gs pos="77000">
                <a:srgbClr val="00B0F0"/>
              </a:gs>
            </a:gsLst>
          </a:gradFill>
        </p:spPr>
        <p:style>
          <a:lnRef idx="0">
            <a:schemeClr val="accent1"/>
          </a:lnRef>
          <a:fillRef idx="3">
            <a:schemeClr val="accent1"/>
          </a:fillRef>
          <a:effectRef idx="3">
            <a:schemeClr val="accent1"/>
          </a:effectRef>
          <a:fontRef idx="minor">
            <a:schemeClr val="lt1"/>
          </a:fontRef>
        </p:style>
        <p:txBody>
          <a:bodyPr wrap="square">
            <a:spAutoFit/>
          </a:bodyPr>
          <a:lstStyle/>
          <a:p>
            <a:pPr algn="just">
              <a:spcBef>
                <a:spcPts val="100"/>
              </a:spcBef>
              <a:spcAft>
                <a:spcPts val="100"/>
              </a:spcAft>
              <a:defRPr/>
            </a:pPr>
            <a:r>
              <a:rPr lang="it-IT" altLang="it-IT" dirty="0">
                <a:solidFill>
                  <a:srgbClr val="111111"/>
                </a:solidFill>
              </a:rPr>
              <a:t>Il D. Lgs 159/2011 e ss.mm.ii., istitutivo del Codice Antimafia,  disciplina all’art. 48 le disposizioni sull’assegnazione degli immobili confiscati alla criminalità organizzata. </a:t>
            </a:r>
          </a:p>
          <a:p>
            <a:pPr algn="just">
              <a:spcBef>
                <a:spcPts val="100"/>
              </a:spcBef>
              <a:spcAft>
                <a:spcPts val="100"/>
              </a:spcAft>
              <a:defRPr/>
            </a:pPr>
            <a:r>
              <a:rPr lang="it-IT" dirty="0">
                <a:solidFill>
                  <a:srgbClr val="111111"/>
                </a:solidFill>
              </a:rPr>
              <a:t>Alla luce del citato Decreto, gli </a:t>
            </a:r>
            <a:r>
              <a:rPr lang="it-IT" sz="1800" dirty="0">
                <a:solidFill>
                  <a:srgbClr val="111111"/>
                </a:solidFill>
              </a:rPr>
              <a:t>i</a:t>
            </a:r>
            <a:r>
              <a:rPr lang="it-IT" dirty="0">
                <a:solidFill>
                  <a:srgbClr val="111111"/>
                </a:solidFill>
              </a:rPr>
              <a:t>mmobili</a:t>
            </a:r>
            <a:r>
              <a:rPr lang="it-IT" b="1" dirty="0">
                <a:solidFill>
                  <a:srgbClr val="111111"/>
                </a:solidFill>
              </a:rPr>
              <a:t> </a:t>
            </a:r>
            <a:r>
              <a:rPr lang="it-IT" dirty="0">
                <a:solidFill>
                  <a:srgbClr val="111111"/>
                </a:solidFill>
              </a:rPr>
              <a:t>confiscati possono essere utilizzati:</a:t>
            </a:r>
          </a:p>
        </p:txBody>
      </p:sp>
      <p:sp>
        <p:nvSpPr>
          <p:cNvPr id="5" name="Rettangolo 4"/>
          <p:cNvSpPr/>
          <p:nvPr/>
        </p:nvSpPr>
        <p:spPr>
          <a:xfrm>
            <a:off x="1424608" y="4514345"/>
            <a:ext cx="2088232" cy="1754326"/>
          </a:xfrm>
          <a:prstGeom prst="rect">
            <a:avLst/>
          </a:prstGeom>
          <a:gradFill>
            <a:gsLst>
              <a:gs pos="0">
                <a:srgbClr val="00B0F0"/>
              </a:gs>
              <a:gs pos="100000">
                <a:srgbClr val="00B0F0"/>
              </a:gs>
            </a:gsLst>
          </a:gradFill>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it-IT" sz="1800" u="sng" dirty="0">
                <a:ln w="0"/>
                <a:solidFill>
                  <a:schemeClr val="tx1"/>
                </a:solidFill>
                <a:effectLst>
                  <a:outerShdw blurRad="38100" dist="19050" dir="2700000" algn="tl" rotWithShape="0">
                    <a:schemeClr val="dk1">
                      <a:alpha val="40000"/>
                    </a:schemeClr>
                  </a:outerShdw>
                </a:effectLst>
              </a:rPr>
              <a:t>DIRETTAMENTE</a:t>
            </a:r>
          </a:p>
          <a:p>
            <a:pPr algn="just">
              <a:defRPr/>
            </a:pPr>
            <a:r>
              <a:rPr lang="it-IT" sz="1800" dirty="0">
                <a:ln w="0"/>
                <a:solidFill>
                  <a:schemeClr val="tx1"/>
                </a:solidFill>
                <a:effectLst>
                  <a:outerShdw blurRad="38100" dist="19050" dir="2700000" algn="tl" rotWithShape="0">
                    <a:schemeClr val="dk1">
                      <a:alpha val="40000"/>
                    </a:schemeClr>
                  </a:outerShdw>
                </a:effectLst>
              </a:rPr>
              <a:t>il Comune può utilizzare i beni direttamente per scopi sociali o istituzionali.</a:t>
            </a:r>
          </a:p>
        </p:txBody>
      </p:sp>
      <p:sp>
        <p:nvSpPr>
          <p:cNvPr id="6" name="Rettangolo 5"/>
          <p:cNvSpPr/>
          <p:nvPr/>
        </p:nvSpPr>
        <p:spPr>
          <a:xfrm>
            <a:off x="3739309" y="4508386"/>
            <a:ext cx="3388680" cy="2031325"/>
          </a:xfrm>
          <a:prstGeom prst="rect">
            <a:avLst/>
          </a:prstGeom>
          <a:gradFill>
            <a:gsLst>
              <a:gs pos="0">
                <a:srgbClr val="00B0F0"/>
              </a:gs>
              <a:gs pos="100000">
                <a:srgbClr val="00B0F0"/>
              </a:gs>
            </a:gsLst>
          </a:gradFill>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it-IT" sz="1800" u="sng" dirty="0">
                <a:ln w="0"/>
                <a:solidFill>
                  <a:schemeClr val="tx1"/>
                </a:solidFill>
                <a:effectLst>
                  <a:outerShdw blurRad="38100" dist="19050" dir="2700000" algn="tl" rotWithShape="0">
                    <a:schemeClr val="dk1">
                      <a:alpha val="40000"/>
                    </a:schemeClr>
                  </a:outerShdw>
                </a:effectLst>
              </a:rPr>
              <a:t>INDIRETTAMENTE</a:t>
            </a:r>
          </a:p>
          <a:p>
            <a:pPr algn="just">
              <a:defRPr/>
            </a:pPr>
            <a:r>
              <a:rPr lang="it-IT" sz="1800" dirty="0">
                <a:ln w="0"/>
                <a:solidFill>
                  <a:schemeClr val="tx1"/>
                </a:solidFill>
                <a:effectLst>
                  <a:outerShdw blurRad="38100" dist="19050" dir="2700000" algn="tl" rotWithShape="0">
                    <a:schemeClr val="dk1">
                      <a:alpha val="40000"/>
                    </a:schemeClr>
                  </a:outerShdw>
                </a:effectLst>
              </a:rPr>
              <a:t>il Comune, attraverso una procedura ad evidenza pubblica, può assegnare i beni in concessione a titolo gratuito a terzi per la realizzazione di scopi sociali. </a:t>
            </a:r>
          </a:p>
        </p:txBody>
      </p:sp>
      <p:sp>
        <p:nvSpPr>
          <p:cNvPr id="8204" name="Freccia a destra 7">
            <a:extLst>
              <a:ext uri="{C183D7F6-B498-43B3-948B-1728B52AA6E4}">
                <adec:decorative xmlns:adec="http://schemas.microsoft.com/office/drawing/2017/decorative" val="1"/>
              </a:ext>
            </a:extLst>
          </p:cNvPr>
          <p:cNvSpPr>
            <a:spLocks noChangeArrowheads="1"/>
          </p:cNvSpPr>
          <p:nvPr/>
        </p:nvSpPr>
        <p:spPr bwMode="auto">
          <a:xfrm rot="7200000">
            <a:off x="3191155" y="3901347"/>
            <a:ext cx="504825" cy="358775"/>
          </a:xfrm>
          <a:prstGeom prst="rightArrow">
            <a:avLst>
              <a:gd name="adj1" fmla="val 50000"/>
              <a:gd name="adj2" fmla="val 50251"/>
            </a:avLst>
          </a:prstGeom>
          <a:solidFill>
            <a:schemeClr val="accent1"/>
          </a:solidFill>
          <a:ln w="9525" algn="ctr">
            <a:solidFill>
              <a:schemeClr val="tx1"/>
            </a:solidFill>
            <a:round/>
            <a:headEnd/>
            <a:tailEnd/>
          </a:ln>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it-IT" altLang="it-IT" sz="2000"/>
          </a:p>
        </p:txBody>
      </p:sp>
      <p:sp>
        <p:nvSpPr>
          <p:cNvPr id="8205" name="Freccia a destra 8">
            <a:extLst>
              <a:ext uri="{C183D7F6-B498-43B3-948B-1728B52AA6E4}">
                <adec:decorative xmlns:adec="http://schemas.microsoft.com/office/drawing/2017/decorative" val="1"/>
              </a:ext>
            </a:extLst>
          </p:cNvPr>
          <p:cNvSpPr>
            <a:spLocks noChangeArrowheads="1"/>
          </p:cNvSpPr>
          <p:nvPr/>
        </p:nvSpPr>
        <p:spPr bwMode="auto">
          <a:xfrm rot="3600000">
            <a:off x="5020141" y="3913938"/>
            <a:ext cx="504825" cy="360362"/>
          </a:xfrm>
          <a:prstGeom prst="rightArrow">
            <a:avLst>
              <a:gd name="adj1" fmla="val 50000"/>
              <a:gd name="adj2" fmla="val 50030"/>
            </a:avLst>
          </a:prstGeom>
          <a:solidFill>
            <a:schemeClr val="accent1"/>
          </a:solidFill>
          <a:ln w="9525" algn="ctr">
            <a:solidFill>
              <a:schemeClr val="tx1"/>
            </a:solidFill>
            <a:round/>
            <a:headEnd/>
            <a:tailEnd/>
          </a:ln>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it-IT" altLang="it-IT" sz="2000"/>
          </a:p>
        </p:txBody>
      </p:sp>
      <p:sp>
        <p:nvSpPr>
          <p:cNvPr id="8206" name="CasellaDiTesto 2">
            <a:extLst>
              <a:ext uri="{C183D7F6-B498-43B3-948B-1728B52AA6E4}">
                <adec:decorative xmlns:adec="http://schemas.microsoft.com/office/drawing/2017/decorative" val="1"/>
              </a:ext>
            </a:extLst>
          </p:cNvPr>
          <p:cNvSpPr txBox="1">
            <a:spLocks noChangeArrowheads="1"/>
          </p:cNvSpPr>
          <p:nvPr/>
        </p:nvSpPr>
        <p:spPr bwMode="auto">
          <a:xfrm>
            <a:off x="1497013" y="672951"/>
            <a:ext cx="26489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FontTx/>
              <a:buNone/>
            </a:pPr>
            <a:r>
              <a:rPr lang="it-IT" altLang="it-IT" sz="1400" b="1" dirty="0">
                <a:solidFill>
                  <a:srgbClr val="C00000"/>
                </a:solidFill>
              </a:rPr>
              <a:t>Direzione Welfare e Salute</a:t>
            </a:r>
          </a:p>
        </p:txBody>
      </p:sp>
      <p:sp>
        <p:nvSpPr>
          <p:cNvPr id="8207" name="CasellaDiTesto 2">
            <a:extLst>
              <a:ext uri="{C183D7F6-B498-43B3-948B-1728B52AA6E4}">
                <adec:decorative xmlns:adec="http://schemas.microsoft.com/office/drawing/2017/decorative" val="1"/>
              </a:ext>
            </a:extLst>
          </p:cNvPr>
          <p:cNvSpPr txBox="1">
            <a:spLocks noGrp="1" noChangeArrowheads="1"/>
          </p:cNvSpPr>
          <p:nvPr>
            <p:ph type="title" idx="4294967295"/>
          </p:nvPr>
        </p:nvSpPr>
        <p:spPr bwMode="auto">
          <a:xfrm>
            <a:off x="5760000" y="612000"/>
            <a:ext cx="3528962" cy="46196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IMMOBILI CONFISCATI</a:t>
            </a:r>
          </a:p>
        </p:txBody>
      </p:sp>
      <p:sp>
        <p:nvSpPr>
          <p:cNvPr id="2" name="Freccia a destra 7">
            <a:extLst>
              <a:ext uri="{FF2B5EF4-FFF2-40B4-BE49-F238E27FC236}">
                <a16:creationId xmlns:a16="http://schemas.microsoft.com/office/drawing/2014/main" id="{87A83093-4925-F20F-12C0-5B53F1DAB074}"/>
              </a:ext>
              <a:ext uri="{C183D7F6-B498-43B3-948B-1728B52AA6E4}">
                <adec:decorative xmlns:adec="http://schemas.microsoft.com/office/drawing/2017/decorative" val="1"/>
              </a:ext>
            </a:extLst>
          </p:cNvPr>
          <p:cNvSpPr>
            <a:spLocks noChangeArrowheads="1"/>
          </p:cNvSpPr>
          <p:nvPr/>
        </p:nvSpPr>
        <p:spPr bwMode="auto">
          <a:xfrm rot="2756123">
            <a:off x="6819808" y="3903505"/>
            <a:ext cx="504825" cy="358775"/>
          </a:xfrm>
          <a:prstGeom prst="rightArrow">
            <a:avLst>
              <a:gd name="adj1" fmla="val 50000"/>
              <a:gd name="adj2" fmla="val 50251"/>
            </a:avLst>
          </a:prstGeom>
          <a:solidFill>
            <a:schemeClr val="accent1"/>
          </a:solidFill>
          <a:ln w="9525" algn="ctr">
            <a:solidFill>
              <a:schemeClr val="tx1"/>
            </a:solidFill>
            <a:round/>
            <a:headEnd/>
            <a:tailEnd/>
          </a:ln>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it-IT" altLang="it-IT" sz="2000"/>
          </a:p>
        </p:txBody>
      </p:sp>
      <p:sp>
        <p:nvSpPr>
          <p:cNvPr id="3" name="Rettangolo 2">
            <a:extLst>
              <a:ext uri="{FF2B5EF4-FFF2-40B4-BE49-F238E27FC236}">
                <a16:creationId xmlns:a16="http://schemas.microsoft.com/office/drawing/2014/main" id="{2181258B-7F80-1B0A-FF93-EDD752BC54B2}"/>
              </a:ext>
            </a:extLst>
          </p:cNvPr>
          <p:cNvSpPr/>
          <p:nvPr/>
        </p:nvSpPr>
        <p:spPr>
          <a:xfrm>
            <a:off x="7376666" y="4293096"/>
            <a:ext cx="2256855" cy="2308324"/>
          </a:xfrm>
          <a:prstGeom prst="rect">
            <a:avLst/>
          </a:prstGeom>
          <a:gradFill>
            <a:gsLst>
              <a:gs pos="0">
                <a:srgbClr val="00B0F0"/>
              </a:gs>
              <a:gs pos="100000">
                <a:srgbClr val="00B0F0"/>
              </a:gs>
            </a:gsLst>
          </a:gradFill>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it-IT" sz="1800" u="sng" dirty="0">
                <a:ln w="0"/>
                <a:solidFill>
                  <a:schemeClr val="tx1"/>
                </a:solidFill>
                <a:effectLst>
                  <a:outerShdw blurRad="38100" dist="19050" dir="2700000" algn="tl" rotWithShape="0">
                    <a:schemeClr val="dk1">
                      <a:alpha val="40000"/>
                    </a:schemeClr>
                  </a:outerShdw>
                </a:effectLst>
              </a:rPr>
              <a:t>INDIRETTAMENTE</a:t>
            </a:r>
          </a:p>
          <a:p>
            <a:pPr algn="just">
              <a:defRPr/>
            </a:pPr>
            <a:r>
              <a:rPr lang="it-IT" sz="1800" dirty="0">
                <a:ln w="0"/>
                <a:solidFill>
                  <a:schemeClr val="tx1"/>
                </a:solidFill>
                <a:effectLst>
                  <a:outerShdw blurRad="38100" dist="19050" dir="2700000" algn="tl" rotWithShape="0">
                    <a:schemeClr val="dk1">
                      <a:alpha val="40000"/>
                    </a:schemeClr>
                  </a:outerShdw>
                </a:effectLst>
              </a:rPr>
              <a:t>il Comune può assegnare i beni a terzi,  dietro corrispettivo e con obbligo di reimpiego dei proventi per finalità sociali.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ppt_x</p:attrName>
                                        </p:attrNameLst>
                                      </p:cBhvr>
                                      <p:tavLst>
                                        <p:tav tm="0">
                                          <p:val>
                                            <p:strVal val="#ppt_x"/>
                                          </p:val>
                                        </p:tav>
                                        <p:tav tm="100000">
                                          <p:val>
                                            <p:strVal val="#ppt_x"/>
                                          </p:val>
                                        </p:tav>
                                      </p:tavLst>
                                    </p:anim>
                                    <p:anim calcmode="lin" valueType="num">
                                      <p:cBhvr>
                                        <p:cTn id="9" dur="2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8204"/>
                                        </p:tgtEl>
                                        <p:attrNameLst>
                                          <p:attrName>style.visibility</p:attrName>
                                        </p:attrNameLst>
                                      </p:cBhvr>
                                      <p:to>
                                        <p:strVal val="visible"/>
                                      </p:to>
                                    </p:set>
                                    <p:animEffect transition="in" filter="fade">
                                      <p:cBhvr>
                                        <p:cTn id="14" dur="1000"/>
                                        <p:tgtEl>
                                          <p:spTgt spid="8204"/>
                                        </p:tgtEl>
                                      </p:cBhvr>
                                    </p:animEffect>
                                    <p:anim calcmode="lin" valueType="num">
                                      <p:cBhvr>
                                        <p:cTn id="15" dur="1000" fill="hold"/>
                                        <p:tgtEl>
                                          <p:spTgt spid="8204"/>
                                        </p:tgtEl>
                                        <p:attrNameLst>
                                          <p:attrName>ppt_w</p:attrName>
                                        </p:attrNameLst>
                                      </p:cBhvr>
                                      <p:tavLst>
                                        <p:tav tm="0" fmla="#ppt_w*sin(2.5*pi*$)">
                                          <p:val>
                                            <p:fltVal val="0"/>
                                          </p:val>
                                        </p:tav>
                                        <p:tav tm="100000">
                                          <p:val>
                                            <p:fltVal val="1"/>
                                          </p:val>
                                        </p:tav>
                                      </p:tavLst>
                                    </p:anim>
                                    <p:anim calcmode="lin" valueType="num">
                                      <p:cBhvr>
                                        <p:cTn id="16" dur="1000" fill="hold"/>
                                        <p:tgtEl>
                                          <p:spTgt spid="8204"/>
                                        </p:tgtEl>
                                        <p:attrNameLst>
                                          <p:attrName>ppt_h</p:attrName>
                                        </p:attrNameLst>
                                      </p:cBhvr>
                                      <p:tavLst>
                                        <p:tav tm="0">
                                          <p:val>
                                            <p:strVal val="#ppt_h"/>
                                          </p:val>
                                        </p:tav>
                                        <p:tav tm="100000">
                                          <p:val>
                                            <p:strVal val="#ppt_h"/>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2000"/>
                                        <p:tgtEl>
                                          <p:spTgt spid="5"/>
                                        </p:tgtEl>
                                      </p:cBhvr>
                                    </p:animEffect>
                                    <p:anim calcmode="lin" valueType="num">
                                      <p:cBhvr>
                                        <p:cTn id="21" dur="2000" fill="hold"/>
                                        <p:tgtEl>
                                          <p:spTgt spid="5"/>
                                        </p:tgtEl>
                                        <p:attrNameLst>
                                          <p:attrName>ppt_x</p:attrName>
                                        </p:attrNameLst>
                                      </p:cBhvr>
                                      <p:tavLst>
                                        <p:tav tm="0">
                                          <p:val>
                                            <p:strVal val="#ppt_x"/>
                                          </p:val>
                                        </p:tav>
                                        <p:tav tm="100000">
                                          <p:val>
                                            <p:strVal val="#ppt_x"/>
                                          </p:val>
                                        </p:tav>
                                      </p:tavLst>
                                    </p:anim>
                                    <p:anim calcmode="lin" valueType="num">
                                      <p:cBhvr>
                                        <p:cTn id="22" dur="2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5" presetClass="entr" presetSubtype="0" fill="hold" grpId="0" nodeType="clickEffect">
                                  <p:stCondLst>
                                    <p:cond delay="0"/>
                                  </p:stCondLst>
                                  <p:childTnLst>
                                    <p:set>
                                      <p:cBhvr>
                                        <p:cTn id="26" dur="1" fill="hold">
                                          <p:stCondLst>
                                            <p:cond delay="0"/>
                                          </p:stCondLst>
                                        </p:cTn>
                                        <p:tgtEl>
                                          <p:spTgt spid="8205"/>
                                        </p:tgtEl>
                                        <p:attrNameLst>
                                          <p:attrName>style.visibility</p:attrName>
                                        </p:attrNameLst>
                                      </p:cBhvr>
                                      <p:to>
                                        <p:strVal val="visible"/>
                                      </p:to>
                                    </p:set>
                                    <p:animEffect transition="in" filter="fade">
                                      <p:cBhvr>
                                        <p:cTn id="27" dur="1000"/>
                                        <p:tgtEl>
                                          <p:spTgt spid="8205"/>
                                        </p:tgtEl>
                                      </p:cBhvr>
                                    </p:animEffect>
                                    <p:anim calcmode="lin" valueType="num">
                                      <p:cBhvr>
                                        <p:cTn id="28" dur="1000" fill="hold"/>
                                        <p:tgtEl>
                                          <p:spTgt spid="8205"/>
                                        </p:tgtEl>
                                        <p:attrNameLst>
                                          <p:attrName>ppt_w</p:attrName>
                                        </p:attrNameLst>
                                      </p:cBhvr>
                                      <p:tavLst>
                                        <p:tav tm="0" fmla="#ppt_w*sin(2.5*pi*$)">
                                          <p:val>
                                            <p:fltVal val="0"/>
                                          </p:val>
                                        </p:tav>
                                        <p:tav tm="100000">
                                          <p:val>
                                            <p:fltVal val="1"/>
                                          </p:val>
                                        </p:tav>
                                      </p:tavLst>
                                    </p:anim>
                                    <p:anim calcmode="lin" valueType="num">
                                      <p:cBhvr>
                                        <p:cTn id="29" dur="1000" fill="hold"/>
                                        <p:tgtEl>
                                          <p:spTgt spid="8205"/>
                                        </p:tgtEl>
                                        <p:attrNameLst>
                                          <p:attrName>ppt_h</p:attrName>
                                        </p:attrNameLst>
                                      </p:cBhvr>
                                      <p:tavLst>
                                        <p:tav tm="0">
                                          <p:val>
                                            <p:strVal val="#ppt_h"/>
                                          </p:val>
                                        </p:tav>
                                        <p:tav tm="100000">
                                          <p:val>
                                            <p:strVal val="#ppt_h"/>
                                          </p:val>
                                        </p:tav>
                                      </p:tavLst>
                                    </p:anim>
                                  </p:childTnLst>
                                </p:cTn>
                              </p:par>
                            </p:childTnLst>
                          </p:cTn>
                        </p:par>
                        <p:par>
                          <p:cTn id="30" fill="hold">
                            <p:stCondLst>
                              <p:cond delay="1000"/>
                            </p:stCondLst>
                            <p:childTnLst>
                              <p:par>
                                <p:cTn id="31" presetID="42" presetClass="entr" presetSubtype="0" fill="hold" grpId="0"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2000"/>
                                        <p:tgtEl>
                                          <p:spTgt spid="6"/>
                                        </p:tgtEl>
                                      </p:cBhvr>
                                    </p:animEffect>
                                    <p:anim calcmode="lin" valueType="num">
                                      <p:cBhvr>
                                        <p:cTn id="34" dur="2000" fill="hold"/>
                                        <p:tgtEl>
                                          <p:spTgt spid="6"/>
                                        </p:tgtEl>
                                        <p:attrNameLst>
                                          <p:attrName>ppt_x</p:attrName>
                                        </p:attrNameLst>
                                      </p:cBhvr>
                                      <p:tavLst>
                                        <p:tav tm="0">
                                          <p:val>
                                            <p:strVal val="#ppt_x"/>
                                          </p:val>
                                        </p:tav>
                                        <p:tav tm="100000">
                                          <p:val>
                                            <p:strVal val="#ppt_x"/>
                                          </p:val>
                                        </p:tav>
                                      </p:tavLst>
                                    </p:anim>
                                    <p:anim calcmode="lin" valueType="num">
                                      <p:cBhvr>
                                        <p:cTn id="35" dur="2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childTnLst>
                                    <p:set>
                                      <p:cBhvr>
                                        <p:cTn id="39" dur="1" fill="hold">
                                          <p:stCondLst>
                                            <p:cond delay="0"/>
                                          </p:stCondLst>
                                        </p:cTn>
                                        <p:tgtEl>
                                          <p:spTgt spid="2"/>
                                        </p:tgtEl>
                                        <p:attrNameLst>
                                          <p:attrName>style.visibility</p:attrName>
                                        </p:attrNameLst>
                                      </p:cBhvr>
                                      <p:to>
                                        <p:strVal val="visible"/>
                                      </p:to>
                                    </p:set>
                                    <p:animEffect transition="in" filter="fade">
                                      <p:cBhvr>
                                        <p:cTn id="40" dur="1000"/>
                                        <p:tgtEl>
                                          <p:spTgt spid="2"/>
                                        </p:tgtEl>
                                      </p:cBhvr>
                                    </p:animEffect>
                                    <p:anim calcmode="lin" valueType="num">
                                      <p:cBhvr>
                                        <p:cTn id="41" dur="1000" fill="hold"/>
                                        <p:tgtEl>
                                          <p:spTgt spid="2"/>
                                        </p:tgtEl>
                                        <p:attrNameLst>
                                          <p:attrName>ppt_w</p:attrName>
                                        </p:attrNameLst>
                                      </p:cBhvr>
                                      <p:tavLst>
                                        <p:tav tm="0" fmla="#ppt_w*sin(2.5*pi*$)">
                                          <p:val>
                                            <p:fltVal val="0"/>
                                          </p:val>
                                        </p:tav>
                                        <p:tav tm="100000">
                                          <p:val>
                                            <p:fltVal val="1"/>
                                          </p:val>
                                        </p:tav>
                                      </p:tavLst>
                                    </p:anim>
                                    <p:anim calcmode="lin" valueType="num">
                                      <p:cBhvr>
                                        <p:cTn id="42" dur="1000" fill="hold"/>
                                        <p:tgtEl>
                                          <p:spTgt spid="2"/>
                                        </p:tgtEl>
                                        <p:attrNameLst>
                                          <p:attrName>ppt_h</p:attrName>
                                        </p:attrNameLst>
                                      </p:cBhvr>
                                      <p:tavLst>
                                        <p:tav tm="0">
                                          <p:val>
                                            <p:strVal val="#ppt_h"/>
                                          </p:val>
                                        </p:tav>
                                        <p:tav tm="100000">
                                          <p:val>
                                            <p:strVal val="#ppt_h"/>
                                          </p:val>
                                        </p:tav>
                                      </p:tavLst>
                                    </p:anim>
                                  </p:childTnLst>
                                </p:cTn>
                              </p:par>
                            </p:childTnLst>
                          </p:cTn>
                        </p:par>
                        <p:par>
                          <p:cTn id="43" fill="hold">
                            <p:stCondLst>
                              <p:cond delay="1000"/>
                            </p:stCondLst>
                            <p:childTnLst>
                              <p:par>
                                <p:cTn id="44" presetID="42" presetClass="entr" presetSubtype="0" fill="hold" grpId="0" nodeType="after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fade">
                                      <p:cBhvr>
                                        <p:cTn id="46" dur="2000"/>
                                        <p:tgtEl>
                                          <p:spTgt spid="3"/>
                                        </p:tgtEl>
                                      </p:cBhvr>
                                    </p:animEffect>
                                    <p:anim calcmode="lin" valueType="num">
                                      <p:cBhvr>
                                        <p:cTn id="47" dur="2000" fill="hold"/>
                                        <p:tgtEl>
                                          <p:spTgt spid="3"/>
                                        </p:tgtEl>
                                        <p:attrNameLst>
                                          <p:attrName>ppt_x</p:attrName>
                                        </p:attrNameLst>
                                      </p:cBhvr>
                                      <p:tavLst>
                                        <p:tav tm="0">
                                          <p:val>
                                            <p:strVal val="#ppt_x"/>
                                          </p:val>
                                        </p:tav>
                                        <p:tav tm="100000">
                                          <p:val>
                                            <p:strVal val="#ppt_x"/>
                                          </p:val>
                                        </p:tav>
                                      </p:tavLst>
                                    </p:anim>
                                    <p:anim calcmode="lin" valueType="num">
                                      <p:cBhvr>
                                        <p:cTn id="48" dur="2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animBg="1"/>
      <p:bldP spid="6" grpId="0" animBg="1"/>
      <p:bldP spid="8204" grpId="0" animBg="1"/>
      <p:bldP spid="8205" grpId="0" animBg="1"/>
      <p:bldP spid="2"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9" name="CasellaDiTesto 2"/>
          <p:cNvSpPr txBox="1">
            <a:spLocks noChangeArrowheads="1"/>
          </p:cNvSpPr>
          <p:nvPr/>
        </p:nvSpPr>
        <p:spPr bwMode="auto">
          <a:xfrm>
            <a:off x="1497013" y="612000"/>
            <a:ext cx="24478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it-IT" altLang="it-IT" sz="1400" b="1" dirty="0">
                <a:solidFill>
                  <a:srgbClr val="C00000"/>
                </a:solidFill>
              </a:rPr>
              <a:t>Direzione Welfare e Salute</a:t>
            </a:r>
          </a:p>
          <a:p>
            <a:pPr algn="just">
              <a:spcBef>
                <a:spcPct val="0"/>
              </a:spcBef>
              <a:buClrTx/>
              <a:buSzTx/>
              <a:buFontTx/>
              <a:buNone/>
            </a:pPr>
            <a:endParaRPr lang="it-IT" altLang="it-IT" sz="1400" b="1" dirty="0">
              <a:solidFill>
                <a:srgbClr val="C00000"/>
              </a:solidFill>
            </a:endParaRPr>
          </a:p>
        </p:txBody>
      </p:sp>
      <p:sp>
        <p:nvSpPr>
          <p:cNvPr id="10250" name="CasellaDiTesto 2"/>
          <p:cNvSpPr txBox="1">
            <a:spLocks noGrp="1" noChangeArrowheads="1"/>
          </p:cNvSpPr>
          <p:nvPr>
            <p:ph type="title" idx="4294967295"/>
          </p:nvPr>
        </p:nvSpPr>
        <p:spPr bwMode="auto">
          <a:xfrm>
            <a:off x="5760000" y="612000"/>
            <a:ext cx="3600970" cy="46196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IMMOBILI CONFISCATI</a:t>
            </a:r>
          </a:p>
        </p:txBody>
      </p:sp>
      <p:graphicFrame>
        <p:nvGraphicFramePr>
          <p:cNvPr id="5" name="Diagramma 4">
            <a:extLs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3830803212"/>
              </p:ext>
            </p:extLst>
          </p:nvPr>
        </p:nvGraphicFramePr>
        <p:xfrm>
          <a:off x="1208584" y="3079248"/>
          <a:ext cx="3168351" cy="15575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asellaDiTesto 1"/>
          <p:cNvSpPr txBox="1"/>
          <p:nvPr/>
        </p:nvSpPr>
        <p:spPr>
          <a:xfrm>
            <a:off x="4520952" y="2348880"/>
            <a:ext cx="5063560" cy="2862322"/>
          </a:xfrm>
          <a:prstGeom prst="rect">
            <a:avLst/>
          </a:prstGeom>
          <a:gradFill>
            <a:gsLst>
              <a:gs pos="0">
                <a:srgbClr val="00B0F0"/>
              </a:gs>
              <a:gs pos="100000">
                <a:srgbClr val="00B0F0"/>
              </a:gs>
            </a:gsLst>
          </a:gradFill>
          <a:ln/>
        </p:spPr>
        <p:style>
          <a:lnRef idx="0">
            <a:schemeClr val="accent1"/>
          </a:lnRef>
          <a:fillRef idx="3">
            <a:schemeClr val="accent1"/>
          </a:fillRef>
          <a:effectRef idx="3">
            <a:schemeClr val="accent1"/>
          </a:effectRef>
          <a:fontRef idx="minor">
            <a:schemeClr val="lt1"/>
          </a:fontRef>
        </p:style>
        <p:txBody>
          <a:bodyPr>
            <a:spAutoFit/>
          </a:bodyPr>
          <a:lstStyle/>
          <a:p>
            <a:pPr marL="457200" indent="-457200" algn="just">
              <a:buFont typeface="+mj-lt"/>
              <a:buAutoNum type="arabicPeriod"/>
              <a:defRPr/>
            </a:pPr>
            <a:r>
              <a:rPr lang="it-IT" b="1" dirty="0">
                <a:solidFill>
                  <a:schemeClr val="bg2"/>
                </a:solidFill>
              </a:rPr>
              <a:t>Fase di Manifestazione di Interesse</a:t>
            </a:r>
          </a:p>
          <a:p>
            <a:pPr marL="457200" indent="-457200" algn="just">
              <a:buFont typeface="+mj-lt"/>
              <a:buAutoNum type="arabicPeriod"/>
              <a:defRPr/>
            </a:pPr>
            <a:r>
              <a:rPr lang="it-IT" b="1" dirty="0">
                <a:solidFill>
                  <a:schemeClr val="bg2"/>
                </a:solidFill>
              </a:rPr>
              <a:t>Fase di Acquisizione</a:t>
            </a:r>
          </a:p>
          <a:p>
            <a:pPr marL="457200" indent="-457200" algn="just">
              <a:buFont typeface="+mj-lt"/>
              <a:buAutoNum type="arabicPeriod"/>
              <a:defRPr/>
            </a:pPr>
            <a:r>
              <a:rPr lang="it-IT" b="1" dirty="0">
                <a:solidFill>
                  <a:schemeClr val="bg2"/>
                </a:solidFill>
              </a:rPr>
              <a:t>Fase di Evidenza Pubblica (avviso, controlli, contratti)</a:t>
            </a:r>
          </a:p>
          <a:p>
            <a:pPr marL="457200" indent="-457200" algn="just">
              <a:buFont typeface="+mj-lt"/>
              <a:buAutoNum type="arabicPeriod"/>
              <a:defRPr/>
            </a:pPr>
            <a:r>
              <a:rPr lang="it-IT" b="1" dirty="0">
                <a:solidFill>
                  <a:schemeClr val="bg2"/>
                </a:solidFill>
              </a:rPr>
              <a:t>Fase di Gestione e Monitoraggio</a:t>
            </a:r>
          </a:p>
          <a:p>
            <a:pPr marL="457200" indent="-457200" algn="just">
              <a:buFont typeface="+mj-lt"/>
              <a:buAutoNum type="arabicPeriod"/>
              <a:defRPr/>
            </a:pPr>
            <a:r>
              <a:rPr lang="it-IT" b="1" dirty="0">
                <a:solidFill>
                  <a:schemeClr val="bg2"/>
                </a:solidFill>
              </a:rPr>
              <a:t>Nuova Fase di Valutazione Interesse Pubblico</a:t>
            </a:r>
          </a:p>
          <a:p>
            <a:pPr marL="457200" indent="-457200" algn="just">
              <a:buFont typeface="+mj-lt"/>
              <a:buAutoNum type="arabicPeriod"/>
              <a:defRPr/>
            </a:pPr>
            <a:r>
              <a:rPr lang="it-IT" b="1" dirty="0">
                <a:solidFill>
                  <a:schemeClr val="bg2"/>
                </a:solidFill>
              </a:rPr>
              <a:t>Nuova Fase di Evidenza Pubblica </a:t>
            </a:r>
          </a:p>
          <a:p>
            <a:pPr marL="342900" indent="-342900" algn="just">
              <a:buFont typeface="Arial" panose="020B0604020202020204" pitchFamily="34" charset="0"/>
              <a:buChar char="•"/>
              <a:defRPr/>
            </a:pPr>
            <a:endParaRPr lang="it-IT" b="1" dirty="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asellaDiTesto 2"/>
          <p:cNvSpPr txBox="1">
            <a:spLocks noChangeArrowheads="1"/>
          </p:cNvSpPr>
          <p:nvPr/>
        </p:nvSpPr>
        <p:spPr bwMode="auto">
          <a:xfrm>
            <a:off x="1187450" y="1628800"/>
            <a:ext cx="86979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r>
              <a:rPr lang="it-IT" altLang="it-IT" sz="2000" b="1" dirty="0"/>
              <a:t>1. </a:t>
            </a:r>
            <a:r>
              <a:rPr lang="it-IT" altLang="it-IT" sz="1800" b="1" dirty="0"/>
              <a:t>FASE DI MANIFESTAZIONE DI INTERESSE DI UN BENE CONFISCATO:</a:t>
            </a:r>
          </a:p>
        </p:txBody>
      </p:sp>
      <p:sp>
        <p:nvSpPr>
          <p:cNvPr id="4" name="CasellaDiTesto 3"/>
          <p:cNvSpPr txBox="1"/>
          <p:nvPr/>
        </p:nvSpPr>
        <p:spPr>
          <a:xfrm>
            <a:off x="1352600" y="2060848"/>
            <a:ext cx="4248472" cy="2709982"/>
          </a:xfrm>
          <a:prstGeom prst="snip1Rect">
            <a:avLst/>
          </a:prstGeom>
          <a:solidFill>
            <a:srgbClr val="FF0000">
              <a:alpha val="56000"/>
            </a:srgbClr>
          </a:solidFill>
          <a:ln/>
        </p:spPr>
        <p:style>
          <a:lnRef idx="0">
            <a:schemeClr val="accent6"/>
          </a:lnRef>
          <a:fillRef idx="3">
            <a:schemeClr val="accent6"/>
          </a:fillRef>
          <a:effectRef idx="3">
            <a:schemeClr val="accent6"/>
          </a:effectRef>
          <a:fontRef idx="minor">
            <a:schemeClr val="lt1"/>
          </a:fontRef>
        </p:style>
        <p:txBody>
          <a:bodyPr wrap="square" lIns="108000" tIns="0" rIns="36000" bIns="0">
            <a:spAutoFit/>
          </a:bodyPr>
          <a:lstStyle/>
          <a:p>
            <a:pPr>
              <a:defRPr/>
            </a:pPr>
            <a:r>
              <a:rPr lang="it-IT" sz="1800" dirty="0">
                <a:solidFill>
                  <a:schemeClr val="tx1"/>
                </a:solidFill>
              </a:rPr>
              <a:t>Richiesta - da parte dell’</a:t>
            </a:r>
            <a:r>
              <a:rPr lang="it-IT" sz="1800" b="1" i="1" dirty="0">
                <a:solidFill>
                  <a:schemeClr val="tx1"/>
                </a:solidFill>
              </a:rPr>
              <a:t>Agenzia Nazionale</a:t>
            </a:r>
            <a:r>
              <a:rPr lang="it-IT" sz="1800" dirty="0">
                <a:solidFill>
                  <a:schemeClr val="tx1"/>
                </a:solidFill>
              </a:rPr>
              <a:t> per l'amministrazione e la destinazione dei beni sequestrati e confiscati alla criminalità organizzata (ANBSC) – dell’ invio della nostra manifestazione di interesse per uno o più beni confiscati, attraverso Conferenze di Servizi o segnalazione sul portale dell’ANBSC.</a:t>
            </a:r>
            <a:r>
              <a:rPr lang="it-IT" sz="1800" b="1" i="1" dirty="0">
                <a:solidFill>
                  <a:schemeClr val="tx1"/>
                </a:solidFill>
              </a:rPr>
              <a:t> </a:t>
            </a:r>
            <a:endParaRPr lang="it-IT" sz="1800" dirty="0">
              <a:solidFill>
                <a:schemeClr val="tx1"/>
              </a:solidFill>
            </a:endParaRPr>
          </a:p>
        </p:txBody>
      </p:sp>
      <p:sp>
        <p:nvSpPr>
          <p:cNvPr id="5" name="CasellaDiTesto 4"/>
          <p:cNvSpPr txBox="1"/>
          <p:nvPr/>
        </p:nvSpPr>
        <p:spPr>
          <a:xfrm>
            <a:off x="6393160" y="2495783"/>
            <a:ext cx="3312368" cy="2509242"/>
          </a:xfrm>
          <a:prstGeom prst="snip1Rect">
            <a:avLst/>
          </a:prstGeom>
          <a:solidFill>
            <a:srgbClr val="FFC000">
              <a:alpha val="56000"/>
            </a:srgbClr>
          </a:solidFill>
          <a:ln/>
        </p:spPr>
        <p:style>
          <a:lnRef idx="0">
            <a:schemeClr val="accent6"/>
          </a:lnRef>
          <a:fillRef idx="3">
            <a:schemeClr val="accent6"/>
          </a:fillRef>
          <a:effectRef idx="3">
            <a:schemeClr val="accent6"/>
          </a:effectRef>
          <a:fontRef idx="minor">
            <a:schemeClr val="lt1"/>
          </a:fontRef>
        </p:style>
        <p:txBody>
          <a:bodyPr>
            <a:spAutoFit/>
          </a:bodyPr>
          <a:lstStyle/>
          <a:p>
            <a:pPr algn="just">
              <a:defRPr/>
            </a:pPr>
            <a:r>
              <a:rPr lang="it-IT" sz="1800" dirty="0">
                <a:solidFill>
                  <a:schemeClr val="tx1"/>
                </a:solidFill>
              </a:rPr>
              <a:t>Avvio istruttoria sul bene, sopralluogo e verifica dell’eventuale situazione di occupazione o dell’esistenza di difformità catastali; verifica dell’interesse della Direzione.</a:t>
            </a:r>
          </a:p>
        </p:txBody>
      </p:sp>
      <p:sp>
        <p:nvSpPr>
          <p:cNvPr id="6" name="CasellaDiTesto 5"/>
          <p:cNvSpPr txBox="1"/>
          <p:nvPr/>
        </p:nvSpPr>
        <p:spPr>
          <a:xfrm>
            <a:off x="2144513" y="5343987"/>
            <a:ext cx="5636995" cy="1304806"/>
          </a:xfrm>
          <a:prstGeom prst="snip1Rect">
            <a:avLst/>
          </a:prstGeom>
          <a:solidFill>
            <a:srgbClr val="3366FF">
              <a:alpha val="56000"/>
            </a:srgbClr>
          </a:solidFill>
          <a:ln/>
        </p:spPr>
        <p:style>
          <a:lnRef idx="0">
            <a:schemeClr val="accent6"/>
          </a:lnRef>
          <a:fillRef idx="3">
            <a:schemeClr val="accent6"/>
          </a:fillRef>
          <a:effectRef idx="3">
            <a:schemeClr val="accent6"/>
          </a:effectRef>
          <a:fontRef idx="minor">
            <a:schemeClr val="lt1"/>
          </a:fontRef>
        </p:style>
        <p:txBody>
          <a:bodyPr wrap="square">
            <a:spAutoFit/>
          </a:bodyPr>
          <a:lstStyle/>
          <a:p>
            <a:pPr algn="just">
              <a:defRPr/>
            </a:pPr>
            <a:r>
              <a:rPr lang="it-IT" sz="1800" dirty="0">
                <a:solidFill>
                  <a:schemeClr val="tx1"/>
                </a:solidFill>
              </a:rPr>
              <a:t>Proposta di Deliberazione di Giunta per manifestare l’interesse all’acquisizione del bene da parte del Comune di Milano, con indicazione della destinazione dell’immobile.</a:t>
            </a:r>
          </a:p>
        </p:txBody>
      </p:sp>
      <p:sp>
        <p:nvSpPr>
          <p:cNvPr id="11277" name="CasellaDiTesto 2"/>
          <p:cNvSpPr txBox="1">
            <a:spLocks noGrp="1" noChangeArrowheads="1"/>
          </p:cNvSpPr>
          <p:nvPr>
            <p:ph type="title" idx="4294967295"/>
          </p:nvPr>
        </p:nvSpPr>
        <p:spPr bwMode="auto">
          <a:xfrm>
            <a:off x="5745600" y="612000"/>
            <a:ext cx="3529428" cy="46196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IMMOBILI CONFISCATI</a:t>
            </a:r>
          </a:p>
        </p:txBody>
      </p:sp>
      <p:sp>
        <p:nvSpPr>
          <p:cNvPr id="2" name="Freccia in su 1">
            <a:extLst>
              <a:ext uri="{C183D7F6-B498-43B3-948B-1728B52AA6E4}">
                <adec:decorative xmlns:adec="http://schemas.microsoft.com/office/drawing/2017/decorative" val="1"/>
              </a:ext>
            </a:extLst>
          </p:cNvPr>
          <p:cNvSpPr>
            <a:spLocks noChangeArrowheads="1"/>
          </p:cNvSpPr>
          <p:nvPr/>
        </p:nvSpPr>
        <p:spPr bwMode="auto">
          <a:xfrm rot="6636013">
            <a:off x="5622804" y="3548791"/>
            <a:ext cx="719137" cy="403225"/>
          </a:xfrm>
          <a:prstGeom prst="upArrow">
            <a:avLst>
              <a:gd name="adj1" fmla="val 50000"/>
              <a:gd name="adj2" fmla="val 50000"/>
            </a:avLst>
          </a:prstGeom>
          <a:solidFill>
            <a:schemeClr val="accent1"/>
          </a:solidFill>
          <a:ln w="9525" algn="ctr">
            <a:solidFill>
              <a:schemeClr val="tx1"/>
            </a:solidFill>
            <a:round/>
            <a:headEnd/>
            <a:tailEnd/>
          </a:ln>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it-IT" altLang="it-IT" sz="2000"/>
          </a:p>
        </p:txBody>
      </p:sp>
      <p:sp>
        <p:nvSpPr>
          <p:cNvPr id="13" name="Freccia in su 12">
            <a:extLst>
              <a:ext uri="{C183D7F6-B498-43B3-948B-1728B52AA6E4}">
                <adec:decorative xmlns:adec="http://schemas.microsoft.com/office/drawing/2017/decorative" val="1"/>
              </a:ext>
            </a:extLst>
          </p:cNvPr>
          <p:cNvSpPr>
            <a:spLocks noChangeArrowheads="1"/>
          </p:cNvSpPr>
          <p:nvPr/>
        </p:nvSpPr>
        <p:spPr bwMode="auto">
          <a:xfrm rot="-7814404">
            <a:off x="7808119" y="5398294"/>
            <a:ext cx="719137" cy="403225"/>
          </a:xfrm>
          <a:prstGeom prst="upArrow">
            <a:avLst>
              <a:gd name="adj1" fmla="val 50000"/>
              <a:gd name="adj2" fmla="val 50000"/>
            </a:avLst>
          </a:prstGeom>
          <a:solidFill>
            <a:schemeClr val="accent1"/>
          </a:solidFill>
          <a:ln w="9525" algn="ctr">
            <a:solidFill>
              <a:schemeClr val="tx1"/>
            </a:solidFill>
            <a:round/>
            <a:headEnd/>
            <a:tailEnd/>
          </a:ln>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it-IT" altLang="it-IT" sz="2000"/>
          </a:p>
        </p:txBody>
      </p:sp>
      <p:sp>
        <p:nvSpPr>
          <p:cNvPr id="8" name="CasellaDiTesto 2">
            <a:extLst>
              <a:ext uri="{FF2B5EF4-FFF2-40B4-BE49-F238E27FC236}">
                <a16:creationId xmlns:a16="http://schemas.microsoft.com/office/drawing/2014/main" id="{C4F0E988-ECE8-0F91-0A94-B0CE810579F2}"/>
              </a:ext>
              <a:ext uri="{C183D7F6-B498-43B3-948B-1728B52AA6E4}">
                <adec:decorative xmlns:adec="http://schemas.microsoft.com/office/drawing/2017/decorative" val="1"/>
              </a:ext>
            </a:extLst>
          </p:cNvPr>
          <p:cNvSpPr txBox="1">
            <a:spLocks noChangeArrowheads="1"/>
          </p:cNvSpPr>
          <p:nvPr/>
        </p:nvSpPr>
        <p:spPr bwMode="auto">
          <a:xfrm>
            <a:off x="1497013" y="612000"/>
            <a:ext cx="26489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FontTx/>
              <a:buNone/>
            </a:pPr>
            <a:r>
              <a:rPr lang="it-IT" altLang="it-IT" sz="1400" b="1" dirty="0">
                <a:solidFill>
                  <a:srgbClr val="C00000"/>
                </a:solidFill>
              </a:rPr>
              <a:t>Direzione Welfare e Salute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ppt_x</p:attrName>
                                        </p:attrNameLst>
                                      </p:cBhvr>
                                      <p:tavLst>
                                        <p:tav tm="0">
                                          <p:val>
                                            <p:strVal val="#ppt_x"/>
                                          </p:val>
                                        </p:tav>
                                        <p:tav tm="100000">
                                          <p:val>
                                            <p:strVal val="#ppt_x"/>
                                          </p:val>
                                        </p:tav>
                                      </p:tavLst>
                                    </p:anim>
                                    <p:anim calcmode="lin" valueType="num">
                                      <p:cBhvr>
                                        <p:cTn id="9" dur="2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par>
                          <p:cTn id="17" fill="hold" nodeType="withGroup">
                            <p:stCondLst>
                              <p:cond delay="1000"/>
                            </p:stCondLst>
                            <p:childTnLst>
                              <p:par>
                                <p:cTn id="18" presetID="42" presetClass="entr" presetSubtype="0"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1000"/>
                                        <p:tgtEl>
                                          <p:spTgt spid="13"/>
                                        </p:tgtEl>
                                      </p:cBhvr>
                                    </p:animEffect>
                                    <p:anim calcmode="lin" valueType="num">
                                      <p:cBhvr>
                                        <p:cTn id="28" dur="1000" fill="hold"/>
                                        <p:tgtEl>
                                          <p:spTgt spid="13"/>
                                        </p:tgtEl>
                                        <p:attrNameLst>
                                          <p:attrName>ppt_x</p:attrName>
                                        </p:attrNameLst>
                                      </p:cBhvr>
                                      <p:tavLst>
                                        <p:tav tm="0">
                                          <p:val>
                                            <p:strVal val="#ppt_x"/>
                                          </p:val>
                                        </p:tav>
                                        <p:tav tm="100000">
                                          <p:val>
                                            <p:strVal val="#ppt_x"/>
                                          </p:val>
                                        </p:tav>
                                      </p:tavLst>
                                    </p:anim>
                                    <p:anim calcmode="lin" valueType="num">
                                      <p:cBhvr>
                                        <p:cTn id="29" dur="1000" fill="hold"/>
                                        <p:tgtEl>
                                          <p:spTgt spid="13"/>
                                        </p:tgtEl>
                                        <p:attrNameLst>
                                          <p:attrName>ppt_y</p:attrName>
                                        </p:attrNameLst>
                                      </p:cBhvr>
                                      <p:tavLst>
                                        <p:tav tm="0">
                                          <p:val>
                                            <p:strVal val="#ppt_y+.1"/>
                                          </p:val>
                                        </p:tav>
                                        <p:tav tm="100000">
                                          <p:val>
                                            <p:strVal val="#ppt_y"/>
                                          </p:val>
                                        </p:tav>
                                      </p:tavLst>
                                    </p:anim>
                                  </p:childTnLst>
                                </p:cTn>
                              </p:par>
                            </p:childTnLst>
                          </p:cTn>
                        </p:par>
                        <p:par>
                          <p:cTn id="30" fill="hold" nodeType="withGroup">
                            <p:stCondLst>
                              <p:cond delay="1000"/>
                            </p:stCondLst>
                            <p:childTnLst>
                              <p:par>
                                <p:cTn id="31" presetID="42" presetClass="entr" presetSubtype="0" fill="hold"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asellaDiTesto 3"/>
          <p:cNvSpPr txBox="1">
            <a:spLocks noChangeArrowheads="1"/>
          </p:cNvSpPr>
          <p:nvPr/>
        </p:nvSpPr>
        <p:spPr bwMode="auto">
          <a:xfrm>
            <a:off x="1317625" y="1700213"/>
            <a:ext cx="83153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r>
              <a:rPr lang="it-IT" altLang="it-IT" sz="2000" b="1" dirty="0"/>
              <a:t>2. FASE DI ACQUISIZIONE DI UN BENE CONFISCATO </a:t>
            </a:r>
          </a:p>
        </p:txBody>
      </p:sp>
      <p:sp>
        <p:nvSpPr>
          <p:cNvPr id="5" name="CasellaDiTesto 4"/>
          <p:cNvSpPr txBox="1"/>
          <p:nvPr/>
        </p:nvSpPr>
        <p:spPr>
          <a:xfrm>
            <a:off x="1568450" y="2276872"/>
            <a:ext cx="5256758" cy="1438632"/>
          </a:xfrm>
          <a:prstGeom prst="snip1Rect">
            <a:avLst/>
          </a:prstGeom>
          <a:solidFill>
            <a:srgbClr val="00B050">
              <a:alpha val="56000"/>
            </a:srgbClr>
          </a:solidFill>
          <a:ln/>
        </p:spPr>
        <p:style>
          <a:lnRef idx="0">
            <a:schemeClr val="accent6"/>
          </a:lnRef>
          <a:fillRef idx="3">
            <a:schemeClr val="accent6"/>
          </a:fillRef>
          <a:effectRef idx="3">
            <a:schemeClr val="accent6"/>
          </a:effectRef>
          <a:fontRef idx="minor">
            <a:schemeClr val="lt1"/>
          </a:fontRef>
        </p:style>
        <p:txBody>
          <a:bodyPr>
            <a:spAutoFit/>
          </a:bodyPr>
          <a:lstStyle/>
          <a:p>
            <a:pPr algn="just">
              <a:defRPr/>
            </a:pPr>
            <a:r>
              <a:rPr lang="it-IT" dirty="0">
                <a:solidFill>
                  <a:schemeClr val="tx1"/>
                </a:solidFill>
              </a:rPr>
              <a:t>Approvata la Deliberazione da parte della Giunta, essa viene trasmessa all’ANBSC per formalizzare l’interesse e procedere con l’eventuale assegnazione.</a:t>
            </a:r>
          </a:p>
        </p:txBody>
      </p:sp>
      <p:sp>
        <p:nvSpPr>
          <p:cNvPr id="6" name="CasellaDiTesto 5"/>
          <p:cNvSpPr txBox="1"/>
          <p:nvPr/>
        </p:nvSpPr>
        <p:spPr>
          <a:xfrm>
            <a:off x="4196829" y="4365104"/>
            <a:ext cx="5256758" cy="1438632"/>
          </a:xfrm>
          <a:prstGeom prst="snip1Rect">
            <a:avLst/>
          </a:prstGeom>
          <a:solidFill>
            <a:srgbClr val="CCCC00">
              <a:alpha val="56000"/>
            </a:srgbClr>
          </a:solidFill>
          <a:ln/>
        </p:spPr>
        <p:style>
          <a:lnRef idx="0">
            <a:schemeClr val="accent6"/>
          </a:lnRef>
          <a:fillRef idx="3">
            <a:schemeClr val="accent6"/>
          </a:fillRef>
          <a:effectRef idx="3">
            <a:schemeClr val="accent6"/>
          </a:effectRef>
          <a:fontRef idx="minor">
            <a:schemeClr val="lt1"/>
          </a:fontRef>
        </p:style>
        <p:txBody>
          <a:bodyPr>
            <a:spAutoFit/>
          </a:bodyPr>
          <a:lstStyle/>
          <a:p>
            <a:pPr algn="just">
              <a:defRPr/>
            </a:pPr>
            <a:r>
              <a:rPr lang="it-IT" dirty="0">
                <a:solidFill>
                  <a:schemeClr val="tx1"/>
                </a:solidFill>
              </a:rPr>
              <a:t>Assegnazione dell’immobile al Comune di Milano per Decreto del Consiglio Direttivo dell’ANBSC e successiva presa in consegna chiavi.</a:t>
            </a:r>
          </a:p>
        </p:txBody>
      </p:sp>
      <p:sp>
        <p:nvSpPr>
          <p:cNvPr id="11274" name="Freccia in su 6">
            <a:extLst>
              <a:ext uri="{C183D7F6-B498-43B3-948B-1728B52AA6E4}">
                <adec:decorative xmlns:adec="http://schemas.microsoft.com/office/drawing/2017/decorative" val="1"/>
              </a:ext>
            </a:extLst>
          </p:cNvPr>
          <p:cNvSpPr>
            <a:spLocks noChangeArrowheads="1"/>
          </p:cNvSpPr>
          <p:nvPr/>
        </p:nvSpPr>
        <p:spPr bwMode="auto">
          <a:xfrm rot="10800000">
            <a:off x="4016374" y="3823610"/>
            <a:ext cx="865188" cy="433387"/>
          </a:xfrm>
          <a:prstGeom prst="upArrow">
            <a:avLst>
              <a:gd name="adj1" fmla="val 50000"/>
              <a:gd name="adj2" fmla="val 50000"/>
            </a:avLst>
          </a:prstGeom>
          <a:solidFill>
            <a:schemeClr val="accent1"/>
          </a:solidFill>
          <a:ln w="9525" algn="ctr">
            <a:solidFill>
              <a:schemeClr val="tx1"/>
            </a:solidFill>
            <a:round/>
            <a:headEnd/>
            <a:tailEnd/>
          </a:ln>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it-IT" altLang="it-IT" sz="2000"/>
          </a:p>
        </p:txBody>
      </p:sp>
      <p:sp>
        <p:nvSpPr>
          <p:cNvPr id="12298" name="CasellaDiTesto 2"/>
          <p:cNvSpPr txBox="1">
            <a:spLocks noChangeArrowheads="1"/>
          </p:cNvSpPr>
          <p:nvPr/>
        </p:nvSpPr>
        <p:spPr bwMode="auto">
          <a:xfrm>
            <a:off x="1497013" y="612000"/>
            <a:ext cx="25193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FontTx/>
              <a:buNone/>
            </a:pPr>
            <a:r>
              <a:rPr lang="it-IT" altLang="it-IT" sz="1400" b="1" dirty="0">
                <a:solidFill>
                  <a:srgbClr val="C00000"/>
                </a:solidFill>
              </a:rPr>
              <a:t>Direzione Welfare e Salute</a:t>
            </a:r>
          </a:p>
        </p:txBody>
      </p:sp>
      <p:sp>
        <p:nvSpPr>
          <p:cNvPr id="12299" name="CasellaDiTesto 2"/>
          <p:cNvSpPr txBox="1">
            <a:spLocks noGrp="1" noChangeArrowheads="1"/>
          </p:cNvSpPr>
          <p:nvPr>
            <p:ph type="title" idx="4294967295"/>
          </p:nvPr>
        </p:nvSpPr>
        <p:spPr bwMode="auto">
          <a:xfrm>
            <a:off x="5760000" y="612000"/>
            <a:ext cx="3600970" cy="46196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IMMOBILI CONFISCATI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ppt_x</p:attrName>
                                        </p:attrNameLst>
                                      </p:cBhvr>
                                      <p:tavLst>
                                        <p:tav tm="0">
                                          <p:val>
                                            <p:strVal val="#ppt_x"/>
                                          </p:val>
                                        </p:tav>
                                        <p:tav tm="100000">
                                          <p:val>
                                            <p:strVal val="#ppt_x"/>
                                          </p:val>
                                        </p:tav>
                                      </p:tavLst>
                                    </p:anim>
                                    <p:anim calcmode="lin" valueType="num">
                                      <p:cBhvr>
                                        <p:cTn id="9" dur="2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74"/>
                                        </p:tgtEl>
                                        <p:attrNameLst>
                                          <p:attrName>style.visibility</p:attrName>
                                        </p:attrNameLst>
                                      </p:cBhvr>
                                      <p:to>
                                        <p:strVal val="visible"/>
                                      </p:to>
                                    </p:set>
                                    <p:animEffect transition="in" filter="fade">
                                      <p:cBhvr>
                                        <p:cTn id="14" dur="1000"/>
                                        <p:tgtEl>
                                          <p:spTgt spid="11274"/>
                                        </p:tgtEl>
                                      </p:cBhvr>
                                    </p:animEffect>
                                    <p:anim calcmode="lin" valueType="num">
                                      <p:cBhvr>
                                        <p:cTn id="15" dur="1000" fill="hold"/>
                                        <p:tgtEl>
                                          <p:spTgt spid="11274"/>
                                        </p:tgtEl>
                                        <p:attrNameLst>
                                          <p:attrName>ppt_x</p:attrName>
                                        </p:attrNameLst>
                                      </p:cBhvr>
                                      <p:tavLst>
                                        <p:tav tm="0">
                                          <p:val>
                                            <p:strVal val="#ppt_x"/>
                                          </p:val>
                                        </p:tav>
                                        <p:tav tm="100000">
                                          <p:val>
                                            <p:strVal val="#ppt_x"/>
                                          </p:val>
                                        </p:tav>
                                      </p:tavLst>
                                    </p:anim>
                                    <p:anim calcmode="lin" valueType="num">
                                      <p:cBhvr>
                                        <p:cTn id="16" dur="1000" fill="hold"/>
                                        <p:tgtEl>
                                          <p:spTgt spid="11274"/>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2000"/>
                                        <p:tgtEl>
                                          <p:spTgt spid="6"/>
                                        </p:tgtEl>
                                      </p:cBhvr>
                                    </p:animEffect>
                                    <p:anim calcmode="lin" valueType="num">
                                      <p:cBhvr>
                                        <p:cTn id="21" dur="2000" fill="hold"/>
                                        <p:tgtEl>
                                          <p:spTgt spid="6"/>
                                        </p:tgtEl>
                                        <p:attrNameLst>
                                          <p:attrName>ppt_x</p:attrName>
                                        </p:attrNameLst>
                                      </p:cBhvr>
                                      <p:tavLst>
                                        <p:tav tm="0">
                                          <p:val>
                                            <p:strVal val="#ppt_x"/>
                                          </p:val>
                                        </p:tav>
                                        <p:tav tm="100000">
                                          <p:val>
                                            <p:strVal val="#ppt_x"/>
                                          </p:val>
                                        </p:tav>
                                      </p:tavLst>
                                    </p:anim>
                                    <p:anim calcmode="lin" valueType="num">
                                      <p:cBhvr>
                                        <p:cTn id="22" dur="2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127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D47C4-7EDD-1696-10C9-99E7FC5BB7AB}"/>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910FF409-17FC-5348-8B63-24FFEF7AE09B}"/>
              </a:ext>
            </a:extLst>
          </p:cNvPr>
          <p:cNvSpPr txBox="1"/>
          <p:nvPr/>
        </p:nvSpPr>
        <p:spPr>
          <a:xfrm>
            <a:off x="1712640" y="2348880"/>
            <a:ext cx="7457156" cy="3693319"/>
          </a:xfrm>
          <a:prstGeom prst="rect">
            <a:avLst/>
          </a:prstGeom>
          <a:solidFill>
            <a:srgbClr val="0099FF">
              <a:alpha val="56000"/>
            </a:srgbClr>
          </a:solidFill>
          <a:ln/>
        </p:spPr>
        <p:style>
          <a:lnRef idx="0">
            <a:schemeClr val="accent2"/>
          </a:lnRef>
          <a:fillRef idx="3">
            <a:schemeClr val="accent2"/>
          </a:fillRef>
          <a:effectRef idx="3">
            <a:schemeClr val="accent2"/>
          </a:effectRef>
          <a:fontRef idx="minor">
            <a:schemeClr val="lt1"/>
          </a:fontRef>
        </p:style>
        <p:txBody>
          <a:bodyPr wrap="square">
            <a:spAutoFit/>
          </a:bodyPr>
          <a:lstStyle/>
          <a:p>
            <a:pPr algn="just">
              <a:defRPr/>
            </a:pPr>
            <a:r>
              <a:rPr lang="it-IT" sz="1800" dirty="0">
                <a:solidFill>
                  <a:schemeClr val="tx1"/>
                </a:solidFill>
              </a:rPr>
              <a:t>Acquisito l’immobile (o liberatosi per scadenza del contratto), si procede secondo le Linee di Indirizzo esplicitate nella Deliberazione di Giunta n. 1740 del 2023, successivamente integrata dalla Deliberazione di Giunta n. 350 del 2025:  </a:t>
            </a:r>
          </a:p>
          <a:p>
            <a:pPr marL="342900" indent="-342900" algn="just">
              <a:buFont typeface="+mj-lt"/>
              <a:buAutoNum type="arabicPeriod"/>
              <a:defRPr/>
            </a:pPr>
            <a:r>
              <a:rPr lang="it-IT" sz="1800" dirty="0">
                <a:solidFill>
                  <a:schemeClr val="tx1"/>
                </a:solidFill>
              </a:rPr>
              <a:t>predisposizione avviso di selezione al fine dell’individuazione degli enti assegnatari, </a:t>
            </a:r>
            <a:r>
              <a:rPr lang="it-IT" sz="1800" u="sng" dirty="0">
                <a:solidFill>
                  <a:schemeClr val="tx1"/>
                </a:solidFill>
              </a:rPr>
              <a:t>previa verifica degli interessi contingenti dell’Amministrazione per la destinazione degli spazi</a:t>
            </a:r>
            <a:r>
              <a:rPr lang="it-IT" sz="1800" dirty="0">
                <a:solidFill>
                  <a:schemeClr val="tx1"/>
                </a:solidFill>
              </a:rPr>
              <a:t>;</a:t>
            </a:r>
          </a:p>
          <a:p>
            <a:pPr marL="342900" indent="-342900" algn="just">
              <a:buFont typeface="+mj-lt"/>
              <a:buAutoNum type="arabicPeriod"/>
              <a:defRPr/>
            </a:pPr>
            <a:r>
              <a:rPr lang="it-IT" sz="1800" dirty="0">
                <a:solidFill>
                  <a:schemeClr val="tx1"/>
                </a:solidFill>
              </a:rPr>
              <a:t>sopralluoghi con Terzi interessati – approfondimenti/quesiti;</a:t>
            </a:r>
          </a:p>
          <a:p>
            <a:pPr marL="342900" indent="-342900" algn="just">
              <a:buFont typeface="+mj-lt"/>
              <a:buAutoNum type="arabicPeriod"/>
              <a:defRPr/>
            </a:pPr>
            <a:r>
              <a:rPr lang="it-IT" sz="1800" dirty="0">
                <a:solidFill>
                  <a:schemeClr val="tx1"/>
                </a:solidFill>
              </a:rPr>
              <a:t>Sedute  Amministrative;</a:t>
            </a:r>
          </a:p>
          <a:p>
            <a:pPr marL="342900" indent="-342900" algn="just">
              <a:buFont typeface="+mj-lt"/>
              <a:buAutoNum type="arabicPeriod"/>
              <a:defRPr/>
            </a:pPr>
            <a:r>
              <a:rPr lang="it-IT" sz="1800" dirty="0">
                <a:solidFill>
                  <a:schemeClr val="tx1"/>
                </a:solidFill>
              </a:rPr>
              <a:t>Sedute Commissione di Valutazione;</a:t>
            </a:r>
          </a:p>
          <a:p>
            <a:pPr marL="342900" indent="-342900" algn="just">
              <a:buFont typeface="+mj-lt"/>
              <a:buAutoNum type="arabicPeriod"/>
              <a:defRPr/>
            </a:pPr>
            <a:r>
              <a:rPr lang="it-IT" sz="1800" dirty="0">
                <a:solidFill>
                  <a:schemeClr val="tx1"/>
                </a:solidFill>
              </a:rPr>
              <a:t>Determinazione dirigenziale di approvazione verbali + graduatoria; </a:t>
            </a:r>
          </a:p>
          <a:p>
            <a:pPr marL="342900" indent="-342900" algn="just">
              <a:buFont typeface="+mj-lt"/>
              <a:buAutoNum type="arabicPeriod"/>
              <a:defRPr/>
            </a:pPr>
            <a:r>
              <a:rPr lang="it-IT" sz="1800" dirty="0">
                <a:solidFill>
                  <a:schemeClr val="tx1"/>
                </a:solidFill>
              </a:rPr>
              <a:t>Controlli;</a:t>
            </a:r>
          </a:p>
          <a:p>
            <a:pPr marL="342900" indent="-342900" algn="just">
              <a:buFont typeface="+mj-lt"/>
              <a:buAutoNum type="arabicPeriod"/>
              <a:defRPr/>
            </a:pPr>
            <a:r>
              <a:rPr lang="it-IT" sz="1800" dirty="0">
                <a:solidFill>
                  <a:schemeClr val="tx1"/>
                </a:solidFill>
              </a:rPr>
              <a:t>Sottoscrizione Contratti e consegna spazi.  </a:t>
            </a:r>
          </a:p>
        </p:txBody>
      </p:sp>
      <p:sp>
        <p:nvSpPr>
          <p:cNvPr id="13325" name="CasellaDiTesto 2">
            <a:extLst>
              <a:ext uri="{FF2B5EF4-FFF2-40B4-BE49-F238E27FC236}">
                <a16:creationId xmlns:a16="http://schemas.microsoft.com/office/drawing/2014/main" id="{2F071D20-9723-994A-4AEA-8BC186C9469F}"/>
              </a:ext>
            </a:extLst>
          </p:cNvPr>
          <p:cNvSpPr txBox="1">
            <a:spLocks noChangeArrowheads="1"/>
          </p:cNvSpPr>
          <p:nvPr/>
        </p:nvSpPr>
        <p:spPr bwMode="auto">
          <a:xfrm>
            <a:off x="1497013" y="612000"/>
            <a:ext cx="24478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it-IT" altLang="it-IT" sz="1400" b="1" dirty="0">
                <a:solidFill>
                  <a:srgbClr val="C00000"/>
                </a:solidFill>
              </a:rPr>
              <a:t>Direzione Welfare e Salute</a:t>
            </a:r>
          </a:p>
          <a:p>
            <a:pPr algn="just">
              <a:spcBef>
                <a:spcPct val="0"/>
              </a:spcBef>
              <a:buClrTx/>
              <a:buSzTx/>
              <a:buFontTx/>
              <a:buNone/>
            </a:pPr>
            <a:endParaRPr lang="it-IT" altLang="it-IT" sz="1400" b="1" dirty="0">
              <a:solidFill>
                <a:srgbClr val="C00000"/>
              </a:solidFill>
            </a:endParaRPr>
          </a:p>
        </p:txBody>
      </p:sp>
      <p:sp>
        <p:nvSpPr>
          <p:cNvPr id="13326" name="CasellaDiTesto 2">
            <a:extLst>
              <a:ext uri="{FF2B5EF4-FFF2-40B4-BE49-F238E27FC236}">
                <a16:creationId xmlns:a16="http://schemas.microsoft.com/office/drawing/2014/main" id="{124AB69B-EF18-D3EE-0428-9EE39D819E80}"/>
              </a:ext>
            </a:extLst>
          </p:cNvPr>
          <p:cNvSpPr txBox="1">
            <a:spLocks noGrp="1" noChangeArrowheads="1"/>
          </p:cNvSpPr>
          <p:nvPr>
            <p:ph type="title" idx="4294967295"/>
          </p:nvPr>
        </p:nvSpPr>
        <p:spPr bwMode="auto">
          <a:xfrm>
            <a:off x="6376988" y="612775"/>
            <a:ext cx="3529012" cy="46196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IMMOBILI CONFISCATI</a:t>
            </a:r>
          </a:p>
        </p:txBody>
      </p:sp>
      <p:sp>
        <p:nvSpPr>
          <p:cNvPr id="6" name="CasellaDiTesto 5">
            <a:extLst>
              <a:ext uri="{FF2B5EF4-FFF2-40B4-BE49-F238E27FC236}">
                <a16:creationId xmlns:a16="http://schemas.microsoft.com/office/drawing/2014/main" id="{1FBAB1DA-F6EA-578D-24ED-8493C2A92FA5}"/>
              </a:ext>
            </a:extLst>
          </p:cNvPr>
          <p:cNvSpPr txBox="1"/>
          <p:nvPr/>
        </p:nvSpPr>
        <p:spPr>
          <a:xfrm>
            <a:off x="2391449" y="1519319"/>
            <a:ext cx="5873919"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it-IT"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3. FASE DI EVIDENZA PUBBLICA </a:t>
            </a:r>
          </a:p>
        </p:txBody>
      </p:sp>
    </p:spTree>
    <p:extLst>
      <p:ext uri="{BB962C8B-B14F-4D97-AF65-F5344CB8AC3E}">
        <p14:creationId xmlns:p14="http://schemas.microsoft.com/office/powerpoint/2010/main" val="2838783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ppt_x</p:attrName>
                                        </p:attrNameLst>
                                      </p:cBhvr>
                                      <p:tavLst>
                                        <p:tav tm="0">
                                          <p:val>
                                            <p:strVal val="#ppt_x"/>
                                          </p:val>
                                        </p:tav>
                                        <p:tav tm="100000">
                                          <p:val>
                                            <p:strVal val="#ppt_x"/>
                                          </p:val>
                                        </p:tav>
                                      </p:tavLst>
                                    </p:anim>
                                    <p:anim calcmode="lin" valueType="num">
                                      <p:cBhvr>
                                        <p:cTn id="9" dur="2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2E8EF-E0FB-88D5-282E-483D6E161090}"/>
            </a:ext>
          </a:extLst>
        </p:cNvPr>
        <p:cNvGrpSpPr/>
        <p:nvPr/>
      </p:nvGrpSpPr>
      <p:grpSpPr>
        <a:xfrm>
          <a:off x="0" y="0"/>
          <a:ext cx="0" cy="0"/>
          <a:chOff x="0" y="0"/>
          <a:chExt cx="0" cy="0"/>
        </a:xfrm>
      </p:grpSpPr>
      <p:sp>
        <p:nvSpPr>
          <p:cNvPr id="11266" name="CasellaDiTesto 2">
            <a:extLst>
              <a:ext uri="{FF2B5EF4-FFF2-40B4-BE49-F238E27FC236}">
                <a16:creationId xmlns:a16="http://schemas.microsoft.com/office/drawing/2014/main" id="{0462792C-0559-E68A-9897-6F4825969E3B}"/>
              </a:ext>
            </a:extLst>
          </p:cNvPr>
          <p:cNvSpPr txBox="1">
            <a:spLocks noChangeArrowheads="1"/>
          </p:cNvSpPr>
          <p:nvPr/>
        </p:nvSpPr>
        <p:spPr bwMode="auto">
          <a:xfrm>
            <a:off x="1187451" y="1628800"/>
            <a:ext cx="511015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None/>
            </a:pPr>
            <a:endParaRPr kumimoji="0" lang="it-IT" altLang="it-IT"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a:spcBef>
                <a:spcPct val="0"/>
              </a:spcBef>
              <a:buClrTx/>
              <a:buSzTx/>
              <a:buFontTx/>
              <a:buNone/>
            </a:pPr>
            <a:endParaRPr lang="it-IT" altLang="it-IT" sz="1800" b="1" dirty="0"/>
          </a:p>
        </p:txBody>
      </p:sp>
      <p:sp>
        <p:nvSpPr>
          <p:cNvPr id="4" name="CasellaDiTesto 3">
            <a:extLst>
              <a:ext uri="{FF2B5EF4-FFF2-40B4-BE49-F238E27FC236}">
                <a16:creationId xmlns:a16="http://schemas.microsoft.com/office/drawing/2014/main" id="{ED7BD0B7-9F65-FA93-C136-8DEF8FF4634C}"/>
              </a:ext>
            </a:extLst>
          </p:cNvPr>
          <p:cNvSpPr txBox="1"/>
          <p:nvPr/>
        </p:nvSpPr>
        <p:spPr>
          <a:xfrm>
            <a:off x="1418666" y="2138453"/>
            <a:ext cx="4326933" cy="1840111"/>
          </a:xfrm>
          <a:prstGeom prst="snip1Rect">
            <a:avLst/>
          </a:prstGeom>
          <a:solidFill>
            <a:srgbClr val="00B0F0">
              <a:alpha val="56000"/>
            </a:srgbClr>
          </a:solidFill>
          <a:ln/>
        </p:spPr>
        <p:style>
          <a:lnRef idx="0">
            <a:schemeClr val="accent6"/>
          </a:lnRef>
          <a:fillRef idx="3">
            <a:schemeClr val="accent6"/>
          </a:fillRef>
          <a:effectRef idx="3">
            <a:schemeClr val="accent6"/>
          </a:effectRef>
          <a:fontRef idx="minor">
            <a:schemeClr val="lt1"/>
          </a:fontRef>
        </p:style>
        <p:txBody>
          <a:bodyPr wrap="square" lIns="108000" tIns="0" rIns="36000" bIns="0">
            <a:spAutoFit/>
          </a:bodyPr>
          <a:lstStyle/>
          <a:p>
            <a:pPr>
              <a:defRPr/>
            </a:pPr>
            <a:r>
              <a:rPr lang="it-IT" sz="1400" b="1" dirty="0">
                <a:solidFill>
                  <a:schemeClr val="tx1"/>
                </a:solidFill>
              </a:rPr>
              <a:t>4. FASE DI GESTIONE E  MONITORAGGIO </a:t>
            </a:r>
          </a:p>
          <a:p>
            <a:pPr>
              <a:defRPr/>
            </a:pPr>
            <a:r>
              <a:rPr lang="it-IT" sz="1600" dirty="0">
                <a:solidFill>
                  <a:schemeClr val="tx1"/>
                </a:solidFill>
              </a:rPr>
              <a:t>Controllo dei rapporti convenzionali con gli enti assegnatari, anche attraverso monitoraggi periodici, sulla regolarità della manutenzione e del pagamento degli oneri condominiali, ma soprattutto sull’utilizzo corretto e conforme al progetto individuato.</a:t>
            </a:r>
          </a:p>
        </p:txBody>
      </p:sp>
      <p:sp>
        <p:nvSpPr>
          <p:cNvPr id="5" name="CasellaDiTesto 4">
            <a:extLst>
              <a:ext uri="{FF2B5EF4-FFF2-40B4-BE49-F238E27FC236}">
                <a16:creationId xmlns:a16="http://schemas.microsoft.com/office/drawing/2014/main" id="{42165A46-46AD-8AB1-9CE3-D0D656C33CFF}"/>
              </a:ext>
            </a:extLst>
          </p:cNvPr>
          <p:cNvSpPr txBox="1"/>
          <p:nvPr/>
        </p:nvSpPr>
        <p:spPr>
          <a:xfrm>
            <a:off x="6393160" y="2366353"/>
            <a:ext cx="3312368" cy="2174677"/>
          </a:xfrm>
          <a:prstGeom prst="snip1Rect">
            <a:avLst/>
          </a:prstGeom>
          <a:solidFill>
            <a:srgbClr val="00B050">
              <a:alpha val="56000"/>
            </a:srgbClr>
          </a:solidFill>
          <a:ln/>
        </p:spPr>
        <p:style>
          <a:lnRef idx="0">
            <a:schemeClr val="accent6"/>
          </a:lnRef>
          <a:fillRef idx="3">
            <a:schemeClr val="accent6"/>
          </a:fillRef>
          <a:effectRef idx="3">
            <a:schemeClr val="accent6"/>
          </a:effectRef>
          <a:fontRef idx="minor">
            <a:schemeClr val="lt1"/>
          </a:fontRef>
        </p:style>
        <p:txBody>
          <a:bodyPr>
            <a:spAutoFit/>
          </a:bodyPr>
          <a:lstStyle/>
          <a:p>
            <a:pPr algn="just">
              <a:defRPr/>
            </a:pPr>
            <a:r>
              <a:rPr lang="it-IT" sz="1400" b="1" dirty="0">
                <a:solidFill>
                  <a:schemeClr val="tx1"/>
                </a:solidFill>
              </a:rPr>
              <a:t>5. NUOVA FASE DI VALUTAZIONE DELL’INTERESSE PUBBLICO </a:t>
            </a:r>
            <a:r>
              <a:rPr lang="it-IT" sz="1600" dirty="0">
                <a:solidFill>
                  <a:schemeClr val="tx1"/>
                </a:solidFill>
              </a:rPr>
              <a:t>Verifica sull’esistenza di nuovi bisogni della città rilevati dall’Amministrazione e ai quali destinare gli spazi confiscati di nuova acquisizione o in  scadenza di contratto.</a:t>
            </a:r>
            <a:endParaRPr lang="it-IT" sz="1800" dirty="0">
              <a:solidFill>
                <a:schemeClr val="tx1"/>
              </a:solidFill>
            </a:endParaRPr>
          </a:p>
        </p:txBody>
      </p:sp>
      <p:sp>
        <p:nvSpPr>
          <p:cNvPr id="6" name="CasellaDiTesto 5">
            <a:extLst>
              <a:ext uri="{FF2B5EF4-FFF2-40B4-BE49-F238E27FC236}">
                <a16:creationId xmlns:a16="http://schemas.microsoft.com/office/drawing/2014/main" id="{81108AD9-D50C-6268-3F10-D5E7CF72A6CE}"/>
              </a:ext>
            </a:extLst>
          </p:cNvPr>
          <p:cNvSpPr txBox="1"/>
          <p:nvPr/>
        </p:nvSpPr>
        <p:spPr>
          <a:xfrm>
            <a:off x="2144513" y="5404427"/>
            <a:ext cx="6264871" cy="602218"/>
          </a:xfrm>
          <a:prstGeom prst="snip1Rect">
            <a:avLst/>
          </a:prstGeom>
          <a:solidFill>
            <a:srgbClr val="FF3399">
              <a:alpha val="55686"/>
            </a:srgbClr>
          </a:solidFill>
          <a:ln/>
        </p:spPr>
        <p:style>
          <a:lnRef idx="0">
            <a:schemeClr val="accent6"/>
          </a:lnRef>
          <a:fillRef idx="3">
            <a:schemeClr val="accent6"/>
          </a:fillRef>
          <a:effectRef idx="3">
            <a:schemeClr val="accent6"/>
          </a:effectRef>
          <a:fontRef idx="minor">
            <a:schemeClr val="lt1"/>
          </a:fontRef>
        </p:style>
        <p:txBody>
          <a:bodyPr wrap="square">
            <a:spAutoFit/>
          </a:bodyPr>
          <a:lstStyle/>
          <a:p>
            <a:pPr algn="just">
              <a:defRPr/>
            </a:pPr>
            <a:r>
              <a:rPr lang="it-IT" sz="1400" b="1" dirty="0">
                <a:solidFill>
                  <a:schemeClr val="tx1"/>
                </a:solidFill>
              </a:rPr>
              <a:t>6. NUOVA PROCEDURA DI EVIDENZA PUBBLICA </a:t>
            </a:r>
          </a:p>
          <a:p>
            <a:pPr algn="just">
              <a:defRPr/>
            </a:pPr>
            <a:r>
              <a:rPr lang="it-IT" sz="1600" dirty="0">
                <a:solidFill>
                  <a:schemeClr val="tx1"/>
                </a:solidFill>
              </a:rPr>
              <a:t>Predisposizione di nuovo bando per l’assegnazione degli spazi.</a:t>
            </a:r>
          </a:p>
        </p:txBody>
      </p:sp>
      <p:sp>
        <p:nvSpPr>
          <p:cNvPr id="11277" name="CasellaDiTesto 2">
            <a:extLst>
              <a:ext uri="{FF2B5EF4-FFF2-40B4-BE49-F238E27FC236}">
                <a16:creationId xmlns:a16="http://schemas.microsoft.com/office/drawing/2014/main" id="{14618629-1006-8F0A-7AE1-C8E8F3594683}"/>
              </a:ext>
            </a:extLst>
          </p:cNvPr>
          <p:cNvSpPr txBox="1">
            <a:spLocks noGrp="1" noChangeArrowheads="1"/>
          </p:cNvSpPr>
          <p:nvPr>
            <p:ph type="title" idx="4294967295"/>
          </p:nvPr>
        </p:nvSpPr>
        <p:spPr bwMode="auto">
          <a:xfrm>
            <a:off x="5745600" y="612000"/>
            <a:ext cx="3529428" cy="46196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IMMOBILI CONFISCATI</a:t>
            </a:r>
          </a:p>
        </p:txBody>
      </p:sp>
      <p:sp>
        <p:nvSpPr>
          <p:cNvPr id="2" name="Freccia in su 1">
            <a:extLst>
              <a:ext uri="{FF2B5EF4-FFF2-40B4-BE49-F238E27FC236}">
                <a16:creationId xmlns:a16="http://schemas.microsoft.com/office/drawing/2014/main" id="{E010DAFD-E9DC-3A4F-8CE0-96DB36374FC6}"/>
              </a:ext>
              <a:ext uri="{C183D7F6-B498-43B3-948B-1728B52AA6E4}">
                <adec:decorative xmlns:adec="http://schemas.microsoft.com/office/drawing/2017/decorative" val="1"/>
              </a:ext>
            </a:extLst>
          </p:cNvPr>
          <p:cNvSpPr>
            <a:spLocks noChangeArrowheads="1"/>
          </p:cNvSpPr>
          <p:nvPr/>
        </p:nvSpPr>
        <p:spPr bwMode="auto">
          <a:xfrm rot="6636013">
            <a:off x="5713315" y="3032377"/>
            <a:ext cx="719137" cy="414000"/>
          </a:xfrm>
          <a:prstGeom prst="upArrow">
            <a:avLst>
              <a:gd name="adj1" fmla="val 50000"/>
              <a:gd name="adj2" fmla="val 50000"/>
            </a:avLst>
          </a:prstGeom>
          <a:solidFill>
            <a:schemeClr val="accent1"/>
          </a:solidFill>
          <a:ln w="9525" algn="ctr">
            <a:solidFill>
              <a:schemeClr val="tx1"/>
            </a:solidFill>
            <a:round/>
            <a:headEnd/>
            <a:tailEnd/>
          </a:ln>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it-IT" altLang="it-IT" sz="2000"/>
          </a:p>
        </p:txBody>
      </p:sp>
      <p:sp>
        <p:nvSpPr>
          <p:cNvPr id="13" name="Freccia in su 12">
            <a:extLst>
              <a:ext uri="{FF2B5EF4-FFF2-40B4-BE49-F238E27FC236}">
                <a16:creationId xmlns:a16="http://schemas.microsoft.com/office/drawing/2014/main" id="{34713ECA-EA87-87C2-3B52-CBB46BDC8EC6}"/>
              </a:ext>
              <a:ext uri="{C183D7F6-B498-43B3-948B-1728B52AA6E4}">
                <adec:decorative xmlns:adec="http://schemas.microsoft.com/office/drawing/2017/decorative" val="1"/>
              </a:ext>
            </a:extLst>
          </p:cNvPr>
          <p:cNvSpPr>
            <a:spLocks noChangeArrowheads="1"/>
          </p:cNvSpPr>
          <p:nvPr/>
        </p:nvSpPr>
        <p:spPr bwMode="auto">
          <a:xfrm rot="-7814404">
            <a:off x="6795564" y="4740896"/>
            <a:ext cx="719137" cy="403225"/>
          </a:xfrm>
          <a:prstGeom prst="upArrow">
            <a:avLst>
              <a:gd name="adj1" fmla="val 50000"/>
              <a:gd name="adj2" fmla="val 50000"/>
            </a:avLst>
          </a:prstGeom>
          <a:solidFill>
            <a:schemeClr val="accent1"/>
          </a:solidFill>
          <a:ln w="9525" algn="ctr">
            <a:solidFill>
              <a:schemeClr val="tx1"/>
            </a:solidFill>
            <a:round/>
            <a:headEnd/>
            <a:tailEnd/>
          </a:ln>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endParaRPr lang="it-IT" altLang="it-IT" sz="2000"/>
          </a:p>
        </p:txBody>
      </p:sp>
      <p:sp>
        <p:nvSpPr>
          <p:cNvPr id="8" name="CasellaDiTesto 2">
            <a:extLst>
              <a:ext uri="{FF2B5EF4-FFF2-40B4-BE49-F238E27FC236}">
                <a16:creationId xmlns:a16="http://schemas.microsoft.com/office/drawing/2014/main" id="{B8C1D2F2-1466-EBFC-05BE-FE900F3696BA}"/>
              </a:ext>
              <a:ext uri="{C183D7F6-B498-43B3-948B-1728B52AA6E4}">
                <adec:decorative xmlns:adec="http://schemas.microsoft.com/office/drawing/2017/decorative" val="1"/>
              </a:ext>
            </a:extLst>
          </p:cNvPr>
          <p:cNvSpPr txBox="1">
            <a:spLocks noChangeArrowheads="1"/>
          </p:cNvSpPr>
          <p:nvPr/>
        </p:nvSpPr>
        <p:spPr bwMode="auto">
          <a:xfrm>
            <a:off x="1497013" y="612000"/>
            <a:ext cx="26489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FontTx/>
              <a:buNone/>
            </a:pPr>
            <a:r>
              <a:rPr lang="it-IT" altLang="it-IT" sz="1400" b="1" dirty="0">
                <a:solidFill>
                  <a:srgbClr val="C00000"/>
                </a:solidFill>
              </a:rPr>
              <a:t>Direzione Welfare e Salute</a:t>
            </a:r>
          </a:p>
        </p:txBody>
      </p:sp>
    </p:spTree>
    <p:extLst>
      <p:ext uri="{BB962C8B-B14F-4D97-AF65-F5344CB8AC3E}">
        <p14:creationId xmlns:p14="http://schemas.microsoft.com/office/powerpoint/2010/main" val="66509421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ppt_x</p:attrName>
                                        </p:attrNameLst>
                                      </p:cBhvr>
                                      <p:tavLst>
                                        <p:tav tm="0">
                                          <p:val>
                                            <p:strVal val="#ppt_x"/>
                                          </p:val>
                                        </p:tav>
                                        <p:tav tm="100000">
                                          <p:val>
                                            <p:strVal val="#ppt_x"/>
                                          </p:val>
                                        </p:tav>
                                      </p:tavLst>
                                    </p:anim>
                                    <p:anim calcmode="lin" valueType="num">
                                      <p:cBhvr>
                                        <p:cTn id="9" dur="2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par>
                          <p:cTn id="17" fill="hold" nodeType="withGroup">
                            <p:stCondLst>
                              <p:cond delay="1000"/>
                            </p:stCondLst>
                            <p:childTnLst>
                              <p:par>
                                <p:cTn id="18" presetID="42" presetClass="entr" presetSubtype="0"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1000"/>
                                        <p:tgtEl>
                                          <p:spTgt spid="13"/>
                                        </p:tgtEl>
                                      </p:cBhvr>
                                    </p:animEffect>
                                    <p:anim calcmode="lin" valueType="num">
                                      <p:cBhvr>
                                        <p:cTn id="28" dur="1000" fill="hold"/>
                                        <p:tgtEl>
                                          <p:spTgt spid="13"/>
                                        </p:tgtEl>
                                        <p:attrNameLst>
                                          <p:attrName>ppt_x</p:attrName>
                                        </p:attrNameLst>
                                      </p:cBhvr>
                                      <p:tavLst>
                                        <p:tav tm="0">
                                          <p:val>
                                            <p:strVal val="#ppt_x"/>
                                          </p:val>
                                        </p:tav>
                                        <p:tav tm="100000">
                                          <p:val>
                                            <p:strVal val="#ppt_x"/>
                                          </p:val>
                                        </p:tav>
                                      </p:tavLst>
                                    </p:anim>
                                    <p:anim calcmode="lin" valueType="num">
                                      <p:cBhvr>
                                        <p:cTn id="29" dur="1000" fill="hold"/>
                                        <p:tgtEl>
                                          <p:spTgt spid="13"/>
                                        </p:tgtEl>
                                        <p:attrNameLst>
                                          <p:attrName>ppt_y</p:attrName>
                                        </p:attrNameLst>
                                      </p:cBhvr>
                                      <p:tavLst>
                                        <p:tav tm="0">
                                          <p:val>
                                            <p:strVal val="#ppt_y+.1"/>
                                          </p:val>
                                        </p:tav>
                                        <p:tav tm="100000">
                                          <p:val>
                                            <p:strVal val="#ppt_y"/>
                                          </p:val>
                                        </p:tav>
                                      </p:tavLst>
                                    </p:anim>
                                  </p:childTnLst>
                                </p:cTn>
                              </p:par>
                            </p:childTnLst>
                          </p:cTn>
                        </p:par>
                        <p:par>
                          <p:cTn id="30" fill="hold" nodeType="withGroup">
                            <p:stCondLst>
                              <p:cond delay="1000"/>
                            </p:stCondLst>
                            <p:childTnLst>
                              <p:par>
                                <p:cTn id="31" presetID="42" presetClass="entr" presetSubtype="0" fill="hold"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33" name="CasellaDiTesto 2"/>
          <p:cNvSpPr txBox="1">
            <a:spLocks noGrp="1" noChangeArrowheads="1"/>
          </p:cNvSpPr>
          <p:nvPr>
            <p:ph type="title" idx="4294967295"/>
          </p:nvPr>
        </p:nvSpPr>
        <p:spPr bwMode="auto">
          <a:xfrm>
            <a:off x="5401099" y="1062285"/>
            <a:ext cx="3887862" cy="46166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Gestione degli Immobili</a:t>
            </a:r>
          </a:p>
        </p:txBody>
      </p:sp>
      <p:sp>
        <p:nvSpPr>
          <p:cNvPr id="17434" name="CasellaDiTesto 1"/>
          <p:cNvSpPr txBox="1">
            <a:spLocks noChangeArrowheads="1"/>
          </p:cNvSpPr>
          <p:nvPr/>
        </p:nvSpPr>
        <p:spPr bwMode="auto">
          <a:xfrm>
            <a:off x="1352600" y="1484784"/>
            <a:ext cx="8136904"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a:r>
              <a:rPr lang="it-IT" altLang="it-IT" sz="1900" b="1" dirty="0">
                <a:solidFill>
                  <a:srgbClr val="C00000"/>
                </a:solidFill>
              </a:rPr>
              <a:t>N. 25 Unità immobiliari libere oggetto di Avviso 2025 </a:t>
            </a:r>
          </a:p>
        </p:txBody>
      </p:sp>
      <p:sp>
        <p:nvSpPr>
          <p:cNvPr id="6" name="CasellaDiTesto 2"/>
          <p:cNvSpPr txBox="1">
            <a:spLocks noChangeArrowheads="1"/>
          </p:cNvSpPr>
          <p:nvPr/>
        </p:nvSpPr>
        <p:spPr bwMode="auto">
          <a:xfrm>
            <a:off x="1497013" y="612000"/>
            <a:ext cx="24478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it-IT" altLang="it-IT" sz="1400" b="1" dirty="0">
                <a:solidFill>
                  <a:srgbClr val="C00000"/>
                </a:solidFill>
              </a:rPr>
              <a:t>Direzione Welfare e Salute</a:t>
            </a:r>
          </a:p>
          <a:p>
            <a:pPr algn="just">
              <a:spcBef>
                <a:spcPct val="0"/>
              </a:spcBef>
              <a:buClrTx/>
              <a:buSzTx/>
              <a:buFontTx/>
              <a:buNone/>
            </a:pPr>
            <a:endParaRPr lang="it-IT" altLang="it-IT" sz="1400" b="1" dirty="0">
              <a:solidFill>
                <a:srgbClr val="C00000"/>
              </a:solidFill>
            </a:endParaRPr>
          </a:p>
        </p:txBody>
      </p:sp>
      <p:sp>
        <p:nvSpPr>
          <p:cNvPr id="7" name="CasellaDiTesto 2"/>
          <p:cNvSpPr txBox="1">
            <a:spLocks noChangeArrowheads="1"/>
          </p:cNvSpPr>
          <p:nvPr/>
        </p:nvSpPr>
        <p:spPr bwMode="auto">
          <a:xfrm>
            <a:off x="5760000" y="612000"/>
            <a:ext cx="3528961"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FontTx/>
              <a:buNone/>
            </a:pPr>
            <a:r>
              <a:rPr lang="it-IT" altLang="it-IT" sz="2400" b="1" dirty="0">
                <a:solidFill>
                  <a:srgbClr val="C00000"/>
                </a:solidFill>
              </a:rPr>
              <a:t>IMMOBILI CONFISCATI</a:t>
            </a:r>
          </a:p>
        </p:txBody>
      </p:sp>
      <p:sp>
        <p:nvSpPr>
          <p:cNvPr id="2" name="CasellaDiTesto 1">
            <a:extLst>
              <a:ext uri="{FF2B5EF4-FFF2-40B4-BE49-F238E27FC236}">
                <a16:creationId xmlns:a16="http://schemas.microsoft.com/office/drawing/2014/main" id="{B9E5C452-212A-FEE8-2582-D8782757D68F}"/>
              </a:ext>
            </a:extLst>
          </p:cNvPr>
          <p:cNvSpPr txBox="1"/>
          <p:nvPr/>
        </p:nvSpPr>
        <p:spPr>
          <a:xfrm>
            <a:off x="1352600" y="1845072"/>
            <a:ext cx="8208912" cy="2292935"/>
          </a:xfrm>
          <a:prstGeom prst="rect">
            <a:avLst/>
          </a:prstGeom>
          <a:noFill/>
          <a:ln>
            <a:solidFill>
              <a:schemeClr val="tx1"/>
            </a:solidFill>
          </a:ln>
        </p:spPr>
        <p:txBody>
          <a:bodyPr wrap="square" rtlCol="0">
            <a:spAutoFit/>
          </a:bodyPr>
          <a:lstStyle/>
          <a:p>
            <a:pPr algn="just" eaLnBrk="1" hangingPunct="1"/>
            <a:r>
              <a:rPr lang="it-IT" sz="1100" b="1" dirty="0"/>
              <a:t>n. 1	Viale Campania 29</a:t>
            </a:r>
          </a:p>
          <a:p>
            <a:pPr algn="just" eaLnBrk="1" hangingPunct="1"/>
            <a:r>
              <a:rPr lang="it-IT" sz="1100" b="1" dirty="0"/>
              <a:t>n. 1	via Palmanova 91</a:t>
            </a:r>
          </a:p>
          <a:p>
            <a:pPr algn="just" eaLnBrk="1" hangingPunct="1"/>
            <a:r>
              <a:rPr lang="it-IT" sz="1100" b="1" dirty="0"/>
              <a:t>n. 1	</a:t>
            </a:r>
            <a:r>
              <a:rPr lang="it-IT" sz="1100" b="1" dirty="0">
                <a:highlight>
                  <a:srgbClr val="00FF00"/>
                </a:highlight>
              </a:rPr>
              <a:t>Via Millelire 18</a:t>
            </a:r>
          </a:p>
          <a:p>
            <a:pPr algn="just" eaLnBrk="1" hangingPunct="1"/>
            <a:r>
              <a:rPr lang="it-IT" sz="1100" b="1" dirty="0"/>
              <a:t>n. 1	via Mercantini Luigi 2</a:t>
            </a:r>
          </a:p>
          <a:p>
            <a:pPr algn="just" eaLnBrk="1" hangingPunct="1"/>
            <a:r>
              <a:rPr lang="it-IT" sz="1100" b="1" dirty="0"/>
              <a:t>n. 1	Via Massara De Capitani 3</a:t>
            </a:r>
          </a:p>
          <a:p>
            <a:pPr algn="just" eaLnBrk="1" hangingPunct="1"/>
            <a:r>
              <a:rPr lang="it-IT" sz="1100" b="1" dirty="0"/>
              <a:t>n. 3	Via Gassman Vittorio 15/17</a:t>
            </a:r>
          </a:p>
          <a:p>
            <a:pPr algn="just" eaLnBrk="1" hangingPunct="1"/>
            <a:r>
              <a:rPr lang="it-IT" sz="1100" b="1" dirty="0"/>
              <a:t>n. 1	via degli  Imbriani 48</a:t>
            </a:r>
          </a:p>
          <a:p>
            <a:pPr algn="just" eaLnBrk="1" hangingPunct="1"/>
            <a:r>
              <a:rPr lang="it-IT" sz="1100" b="1" dirty="0"/>
              <a:t>n. 1	Via Catone Marco Porzio 17</a:t>
            </a:r>
          </a:p>
          <a:p>
            <a:pPr algn="just" eaLnBrk="1" hangingPunct="1"/>
            <a:r>
              <a:rPr lang="it-IT" sz="1100" b="1" dirty="0"/>
              <a:t>n. 1	Via Boezio 4	</a:t>
            </a:r>
          </a:p>
          <a:p>
            <a:pPr algn="just" eaLnBrk="1" hangingPunct="1"/>
            <a:r>
              <a:rPr lang="it-IT" sz="1100" b="1" dirty="0"/>
              <a:t>n. 9	via  Vallazze 26</a:t>
            </a:r>
          </a:p>
          <a:p>
            <a:pPr algn="just" eaLnBrk="1" hangingPunct="1"/>
            <a:r>
              <a:rPr lang="it-IT" sz="1100" b="1" dirty="0"/>
              <a:t>n. 1	via Maffucci Angiolo 18</a:t>
            </a:r>
          </a:p>
          <a:p>
            <a:pPr eaLnBrk="1" hangingPunct="1"/>
            <a:r>
              <a:rPr lang="it-IT" sz="1100" b="1" dirty="0"/>
              <a:t>n. 2	via Maffucci Angiolo 14</a:t>
            </a:r>
            <a:br>
              <a:rPr lang="it-IT" sz="1100" b="1" dirty="0"/>
            </a:br>
            <a:r>
              <a:rPr lang="it-IT" sz="1100" b="1" dirty="0"/>
              <a:t>n. 2	</a:t>
            </a:r>
            <a:r>
              <a:rPr lang="it-IT" sz="1100" b="1" dirty="0">
                <a:highlight>
                  <a:srgbClr val="00FF00"/>
                </a:highlight>
              </a:rPr>
              <a:t>via del Mare 267</a:t>
            </a:r>
          </a:p>
        </p:txBody>
      </p:sp>
      <p:sp>
        <p:nvSpPr>
          <p:cNvPr id="3" name="CasellaDiTesto 1">
            <a:extLst>
              <a:ext uri="{FF2B5EF4-FFF2-40B4-BE49-F238E27FC236}">
                <a16:creationId xmlns:a16="http://schemas.microsoft.com/office/drawing/2014/main" id="{96C1DD37-C54B-BE43-CAAE-CFAA40748E20}"/>
              </a:ext>
            </a:extLst>
          </p:cNvPr>
          <p:cNvSpPr txBox="1">
            <a:spLocks noChangeArrowheads="1"/>
          </p:cNvSpPr>
          <p:nvPr/>
        </p:nvSpPr>
        <p:spPr bwMode="auto">
          <a:xfrm>
            <a:off x="1126598" y="4077072"/>
            <a:ext cx="864095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a:r>
              <a:rPr lang="it-IT" altLang="it-IT" sz="1900" b="1" dirty="0">
                <a:solidFill>
                  <a:srgbClr val="C00000"/>
                </a:solidFill>
              </a:rPr>
              <a:t>N. 23 Unità immobiliari in scadenza oggetto di Avviso 2025</a:t>
            </a:r>
          </a:p>
        </p:txBody>
      </p:sp>
      <p:sp>
        <p:nvSpPr>
          <p:cNvPr id="4" name="CasellaDiTesto 3">
            <a:extLst>
              <a:ext uri="{FF2B5EF4-FFF2-40B4-BE49-F238E27FC236}">
                <a16:creationId xmlns:a16="http://schemas.microsoft.com/office/drawing/2014/main" id="{B9884988-0351-459D-E32F-144AD1937F1F}"/>
              </a:ext>
            </a:extLst>
          </p:cNvPr>
          <p:cNvSpPr txBox="1"/>
          <p:nvPr/>
        </p:nvSpPr>
        <p:spPr>
          <a:xfrm>
            <a:off x="1306619" y="4437384"/>
            <a:ext cx="8228865" cy="2292935"/>
          </a:xfrm>
          <a:prstGeom prst="rect">
            <a:avLst/>
          </a:prstGeom>
          <a:noFill/>
          <a:ln>
            <a:solidFill>
              <a:srgbClr val="111111"/>
            </a:solidFill>
          </a:ln>
        </p:spPr>
        <p:txBody>
          <a:bodyPr wrap="square" rtlCol="0">
            <a:spAutoFit/>
          </a:bodyPr>
          <a:lstStyle/>
          <a:p>
            <a:pPr algn="just" eaLnBrk="1" hangingPunct="1">
              <a:spcAft>
                <a:spcPts val="0"/>
              </a:spcAft>
            </a:pPr>
            <a:r>
              <a:rPr lang="it-IT" sz="1100" b="1" dirty="0"/>
              <a:t>3 (Appartamento) Via Bassano del Grappa 1 - (Appartamento) Via Arquà 13 - (Magazzino) Via Dolomiti 34</a:t>
            </a:r>
          </a:p>
          <a:p>
            <a:pPr algn="just" eaLnBrk="1" hangingPunct="1"/>
            <a:r>
              <a:rPr lang="it-IT" sz="1100" b="1" dirty="0"/>
              <a:t>1 (Appartamento) Concilio Vaticano II 3 </a:t>
            </a:r>
          </a:p>
          <a:p>
            <a:pPr algn="just" eaLnBrk="1" hangingPunct="1"/>
            <a:r>
              <a:rPr lang="it-IT" sz="1100" b="1" dirty="0"/>
              <a:t>1 (Appartamento) </a:t>
            </a:r>
            <a:r>
              <a:rPr lang="it-IT" sz="1100" b="1" dirty="0">
                <a:highlight>
                  <a:srgbClr val="00FF00"/>
                </a:highlight>
              </a:rPr>
              <a:t>Via Valle </a:t>
            </a:r>
            <a:r>
              <a:rPr lang="it-IT" sz="1100" b="1" dirty="0" err="1">
                <a:highlight>
                  <a:srgbClr val="00FF00"/>
                </a:highlight>
              </a:rPr>
              <a:t>Isorno</a:t>
            </a:r>
            <a:r>
              <a:rPr lang="it-IT" sz="1100" b="1" dirty="0">
                <a:highlight>
                  <a:srgbClr val="00FF00"/>
                </a:highlight>
              </a:rPr>
              <a:t> 3</a:t>
            </a:r>
          </a:p>
          <a:p>
            <a:pPr algn="just" eaLnBrk="1" hangingPunct="1"/>
            <a:r>
              <a:rPr lang="it-IT" sz="1100" b="1" dirty="0"/>
              <a:t>1 (Appartamento) Via Melzi D'</a:t>
            </a:r>
            <a:r>
              <a:rPr lang="it-IT" sz="1100" b="1" dirty="0" err="1"/>
              <a:t>Eril</a:t>
            </a:r>
            <a:r>
              <a:rPr lang="it-IT" sz="1100" b="1" dirty="0"/>
              <a:t> 44</a:t>
            </a:r>
          </a:p>
          <a:p>
            <a:pPr algn="just" eaLnBrk="1" hangingPunct="1"/>
            <a:r>
              <a:rPr lang="it-IT" sz="1100" b="1" dirty="0"/>
              <a:t>1 (Locale Comm.) Via Momigliano 3</a:t>
            </a:r>
          </a:p>
          <a:p>
            <a:pPr algn="just" eaLnBrk="1" hangingPunct="1"/>
            <a:r>
              <a:rPr lang="it-IT" sz="1100" b="1" dirty="0"/>
              <a:t>2 (Appartamento) Via Pianell 21; (Appartamento) Via Lanfranco della Pila 57/B</a:t>
            </a:r>
          </a:p>
          <a:p>
            <a:pPr algn="just" eaLnBrk="1" hangingPunct="1"/>
            <a:r>
              <a:rPr lang="it-IT" sz="1100" b="1" dirty="0"/>
              <a:t>2 (Appartamenti) Via Napo Torriani 22</a:t>
            </a:r>
          </a:p>
          <a:p>
            <a:pPr algn="just" eaLnBrk="1" hangingPunct="1"/>
            <a:r>
              <a:rPr lang="it-IT" sz="1100" b="1" dirty="0"/>
              <a:t>4 (2 Appartamenti e 2 Box) Corso Lodi 59/83</a:t>
            </a:r>
          </a:p>
          <a:p>
            <a:pPr algn="just" eaLnBrk="1" hangingPunct="1"/>
            <a:r>
              <a:rPr lang="it-IT" sz="1100" b="1" dirty="0"/>
              <a:t>2 (Appartamento) Via Serio 2; (Appartamento) Via Clusone 6</a:t>
            </a:r>
          </a:p>
          <a:p>
            <a:pPr algn="just" eaLnBrk="1" hangingPunct="1"/>
            <a:r>
              <a:rPr lang="it-IT" sz="1100" b="1" dirty="0"/>
              <a:t>2 (Villetta + box) Via del Mare 185</a:t>
            </a:r>
          </a:p>
          <a:p>
            <a:pPr algn="just" eaLnBrk="1" hangingPunct="1"/>
            <a:r>
              <a:rPr lang="it-IT" sz="1100" b="1" dirty="0"/>
              <a:t>1 (Appartamento) Via Serra Renato 14</a:t>
            </a:r>
          </a:p>
          <a:p>
            <a:pPr eaLnBrk="1" hangingPunct="1"/>
            <a:r>
              <a:rPr lang="it-IT" sz="1100" b="1" dirty="0"/>
              <a:t>1 (Appartamento) Viale Monte Santo 10</a:t>
            </a:r>
            <a:br>
              <a:rPr lang="it-IT" sz="1100" b="1" dirty="0"/>
            </a:br>
            <a:r>
              <a:rPr lang="it-IT" sz="1100" b="1" dirty="0"/>
              <a:t>2 (appartamento + Solaio) Via Vallazze 26</a:t>
            </a:r>
          </a:p>
        </p:txBody>
      </p:sp>
    </p:spTree>
    <p:extLst>
      <p:ext uri="{BB962C8B-B14F-4D97-AF65-F5344CB8AC3E}">
        <p14:creationId xmlns:p14="http://schemas.microsoft.com/office/powerpoint/2010/main" val="731841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33" name="CasellaDiTesto 2"/>
          <p:cNvSpPr txBox="1">
            <a:spLocks noGrp="1" noChangeArrowheads="1"/>
          </p:cNvSpPr>
          <p:nvPr>
            <p:ph type="title" idx="4294967295"/>
          </p:nvPr>
        </p:nvSpPr>
        <p:spPr bwMode="auto">
          <a:xfrm>
            <a:off x="5401099" y="1062285"/>
            <a:ext cx="3887862" cy="46166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it-IT" sz="2400" b="1" i="0" u="none" strike="noStrike" kern="1200" cap="none" spc="0" normalizeH="0" baseline="0" noProof="0" dirty="0">
                <a:ln>
                  <a:noFill/>
                </a:ln>
                <a:solidFill>
                  <a:srgbClr val="C00000"/>
                </a:solidFill>
                <a:effectLst/>
                <a:uLnTx/>
                <a:uFillTx/>
                <a:latin typeface="Arial" panose="020B0604020202020204" pitchFamily="34" charset="0"/>
                <a:ea typeface="+mn-ea"/>
                <a:cs typeface="+mn-cs"/>
              </a:rPr>
              <a:t>Gestione degli Immobili</a:t>
            </a:r>
          </a:p>
        </p:txBody>
      </p:sp>
      <p:sp>
        <p:nvSpPr>
          <p:cNvPr id="17434" name="CasellaDiTesto 1"/>
          <p:cNvSpPr txBox="1">
            <a:spLocks noChangeArrowheads="1"/>
          </p:cNvSpPr>
          <p:nvPr/>
        </p:nvSpPr>
        <p:spPr bwMode="auto">
          <a:xfrm>
            <a:off x="1352600" y="1496978"/>
            <a:ext cx="77768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a:r>
              <a:rPr lang="it-IT" altLang="it-IT" b="1" dirty="0">
                <a:solidFill>
                  <a:srgbClr val="C00000"/>
                </a:solidFill>
              </a:rPr>
              <a:t>N. 16 Unità immobiliari attualmente libere da mettere a Bando </a:t>
            </a:r>
          </a:p>
        </p:txBody>
      </p:sp>
      <p:sp>
        <p:nvSpPr>
          <p:cNvPr id="6" name="CasellaDiTesto 2"/>
          <p:cNvSpPr txBox="1">
            <a:spLocks noChangeArrowheads="1"/>
          </p:cNvSpPr>
          <p:nvPr/>
        </p:nvSpPr>
        <p:spPr bwMode="auto">
          <a:xfrm>
            <a:off x="1497013" y="612000"/>
            <a:ext cx="251988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None/>
            </a:pPr>
            <a:r>
              <a:rPr lang="it-IT" altLang="it-IT" sz="1400" b="1" dirty="0">
                <a:solidFill>
                  <a:srgbClr val="C00000"/>
                </a:solidFill>
              </a:rPr>
              <a:t>Direzione Welfare e Salute</a:t>
            </a:r>
          </a:p>
          <a:p>
            <a:pPr algn="just">
              <a:spcBef>
                <a:spcPct val="0"/>
              </a:spcBef>
              <a:buClrTx/>
              <a:buSzTx/>
              <a:buFontTx/>
              <a:buNone/>
            </a:pPr>
            <a:endParaRPr lang="it-IT" altLang="it-IT" sz="1400" b="1" dirty="0">
              <a:solidFill>
                <a:srgbClr val="C00000"/>
              </a:solidFill>
            </a:endParaRPr>
          </a:p>
        </p:txBody>
      </p:sp>
      <p:sp>
        <p:nvSpPr>
          <p:cNvPr id="7" name="CasellaDiTesto 2"/>
          <p:cNvSpPr txBox="1">
            <a:spLocks noChangeArrowheads="1"/>
          </p:cNvSpPr>
          <p:nvPr/>
        </p:nvSpPr>
        <p:spPr bwMode="auto">
          <a:xfrm>
            <a:off x="5760000" y="612000"/>
            <a:ext cx="3528961"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just">
              <a:spcBef>
                <a:spcPct val="0"/>
              </a:spcBef>
              <a:buClrTx/>
              <a:buSzTx/>
              <a:buFontTx/>
              <a:buNone/>
            </a:pPr>
            <a:r>
              <a:rPr lang="it-IT" altLang="it-IT" sz="2400" b="1" dirty="0">
                <a:solidFill>
                  <a:srgbClr val="C00000"/>
                </a:solidFill>
              </a:rPr>
              <a:t>IMMOBILI CONFISCATI</a:t>
            </a:r>
          </a:p>
        </p:txBody>
      </p:sp>
      <p:sp>
        <p:nvSpPr>
          <p:cNvPr id="2" name="CasellaDiTesto 1">
            <a:extLst>
              <a:ext uri="{FF2B5EF4-FFF2-40B4-BE49-F238E27FC236}">
                <a16:creationId xmlns:a16="http://schemas.microsoft.com/office/drawing/2014/main" id="{B9E5C452-212A-FEE8-2582-D8782757D68F}"/>
              </a:ext>
            </a:extLst>
          </p:cNvPr>
          <p:cNvSpPr txBox="1"/>
          <p:nvPr/>
        </p:nvSpPr>
        <p:spPr>
          <a:xfrm>
            <a:off x="1352600" y="1913925"/>
            <a:ext cx="7848872" cy="2492990"/>
          </a:xfrm>
          <a:prstGeom prst="rect">
            <a:avLst/>
          </a:prstGeom>
          <a:noFill/>
          <a:ln>
            <a:solidFill>
              <a:schemeClr val="tx1"/>
            </a:solidFill>
          </a:ln>
        </p:spPr>
        <p:txBody>
          <a:bodyPr wrap="square" rtlCol="0">
            <a:spAutoFit/>
          </a:bodyPr>
          <a:lstStyle/>
          <a:p>
            <a:pPr algn="just" eaLnBrk="1" hangingPunct="1"/>
            <a:r>
              <a:rPr lang="it-IT" sz="1200" b="1" dirty="0"/>
              <a:t>2 Via Ripamonti 580 – Villa con Terreno;</a:t>
            </a:r>
          </a:p>
          <a:p>
            <a:pPr algn="just" eaLnBrk="1" hangingPunct="1">
              <a:spcAft>
                <a:spcPts val="0"/>
              </a:spcAft>
            </a:pPr>
            <a:r>
              <a:rPr lang="it-IT" sz="1200" b="1" dirty="0"/>
              <a:t>2 Via Lamarmora 1 – Appartamento + Box;</a:t>
            </a:r>
          </a:p>
          <a:p>
            <a:pPr algn="just" eaLnBrk="1" hangingPunct="1">
              <a:spcAft>
                <a:spcPts val="0"/>
              </a:spcAft>
            </a:pPr>
            <a:r>
              <a:rPr lang="it-IT" sz="1200" b="1" dirty="0"/>
              <a:t>1 Via Canonica 6 – Appartamento;</a:t>
            </a:r>
          </a:p>
          <a:p>
            <a:pPr algn="just" eaLnBrk="1" hangingPunct="1">
              <a:spcAft>
                <a:spcPts val="0"/>
              </a:spcAft>
            </a:pPr>
            <a:r>
              <a:rPr lang="it-IT" sz="1200" b="1" dirty="0"/>
              <a:t>2 Via Castelli Giorgio 9 – Uffici;</a:t>
            </a:r>
          </a:p>
          <a:p>
            <a:pPr algn="just" eaLnBrk="1" hangingPunct="1">
              <a:spcAft>
                <a:spcPts val="0"/>
              </a:spcAft>
            </a:pPr>
            <a:r>
              <a:rPr lang="it-IT" sz="1200" b="1" dirty="0"/>
              <a:t>1 Via Valle Antrona 10 – Appartamento;</a:t>
            </a:r>
          </a:p>
          <a:p>
            <a:pPr algn="just" eaLnBrk="1" hangingPunct="1">
              <a:spcAft>
                <a:spcPts val="0"/>
              </a:spcAft>
            </a:pPr>
            <a:r>
              <a:rPr lang="it-IT" sz="1200" b="1" dirty="0"/>
              <a:t>1 Via Bembo – Box;</a:t>
            </a:r>
          </a:p>
          <a:p>
            <a:pPr algn="just" eaLnBrk="1" hangingPunct="1">
              <a:spcAft>
                <a:spcPts val="0"/>
              </a:spcAft>
            </a:pPr>
            <a:r>
              <a:rPr lang="it-IT" sz="1200" b="1" dirty="0"/>
              <a:t>1 Viale Brianza 19 – Locale Commerciale;</a:t>
            </a:r>
          </a:p>
          <a:p>
            <a:pPr algn="just" eaLnBrk="1" hangingPunct="1">
              <a:spcAft>
                <a:spcPts val="0"/>
              </a:spcAft>
            </a:pPr>
            <a:r>
              <a:rPr lang="it-IT" sz="1200" b="1" dirty="0"/>
              <a:t>1 Via Orsini 70 –Appartamento;</a:t>
            </a:r>
          </a:p>
          <a:p>
            <a:pPr algn="just" eaLnBrk="1" hangingPunct="1">
              <a:spcAft>
                <a:spcPts val="0"/>
              </a:spcAft>
            </a:pPr>
            <a:r>
              <a:rPr lang="it-IT" sz="1200" b="1" dirty="0"/>
              <a:t>1 Via Mambretti 24 – Locale Commerciale;</a:t>
            </a:r>
          </a:p>
          <a:p>
            <a:pPr algn="just" eaLnBrk="1" hangingPunct="1">
              <a:spcAft>
                <a:spcPts val="0"/>
              </a:spcAft>
            </a:pPr>
            <a:r>
              <a:rPr lang="it-IT" sz="1200" b="1" dirty="0"/>
              <a:t>1 Via Bessarione 29 – Appartamento;</a:t>
            </a:r>
          </a:p>
          <a:p>
            <a:pPr algn="just" eaLnBrk="1" hangingPunct="1">
              <a:spcAft>
                <a:spcPts val="0"/>
              </a:spcAft>
            </a:pPr>
            <a:r>
              <a:rPr lang="it-IT" sz="1200" b="1" dirty="0"/>
              <a:t>1 Via </a:t>
            </a:r>
            <a:r>
              <a:rPr lang="it-IT" sz="1200" b="1" dirty="0" err="1"/>
              <a:t>Oxilia</a:t>
            </a:r>
            <a:r>
              <a:rPr lang="it-IT" sz="1200" b="1" dirty="0"/>
              <a:t> 13- Appartamento</a:t>
            </a:r>
          </a:p>
          <a:p>
            <a:pPr algn="just" eaLnBrk="1" hangingPunct="1">
              <a:spcAft>
                <a:spcPts val="0"/>
              </a:spcAft>
            </a:pPr>
            <a:r>
              <a:rPr lang="it-IT" sz="1200" b="1" dirty="0"/>
              <a:t>1 Via Niccolini 21 – Appartamento</a:t>
            </a:r>
          </a:p>
          <a:p>
            <a:pPr algn="just" eaLnBrk="1" hangingPunct="1">
              <a:spcAft>
                <a:spcPts val="0"/>
              </a:spcAft>
            </a:pPr>
            <a:r>
              <a:rPr lang="it-IT" sz="1200" b="1" dirty="0"/>
              <a:t>1 Via Ortica 8 – Locale Commerciale</a:t>
            </a:r>
          </a:p>
        </p:txBody>
      </p:sp>
    </p:spTree>
    <p:extLst>
      <p:ext uri="{BB962C8B-B14F-4D97-AF65-F5344CB8AC3E}">
        <p14:creationId xmlns:p14="http://schemas.microsoft.com/office/powerpoint/2010/main" val="3267652320"/>
      </p:ext>
    </p:extLst>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0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1690</Words>
  <Application>Microsoft Office PowerPoint</Application>
  <PresentationFormat>A4 (21x29,7 cm)</PresentationFormat>
  <Paragraphs>241</Paragraphs>
  <Slides>13</Slides>
  <Notes>3</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13</vt:i4>
      </vt:variant>
    </vt:vector>
  </HeadingPairs>
  <TitlesOfParts>
    <vt:vector size="20" baseType="lpstr">
      <vt:lpstr>Arial</vt:lpstr>
      <vt:lpstr>Arial Black</vt:lpstr>
      <vt:lpstr>Calibri</vt:lpstr>
      <vt:lpstr>Tahoma</vt:lpstr>
      <vt:lpstr>Times New Roman</vt:lpstr>
      <vt:lpstr>Wingdings</vt:lpstr>
      <vt:lpstr>Pixel</vt:lpstr>
      <vt:lpstr>DIREZIONE WELFARE E SALUTE </vt:lpstr>
      <vt:lpstr>IMMOBILI CONFISCATI</vt:lpstr>
      <vt:lpstr>IMMOBILI CONFISCATI</vt:lpstr>
      <vt:lpstr>IMMOBILI CONFISCATI</vt:lpstr>
      <vt:lpstr>IMMOBILI CONFISCATI</vt:lpstr>
      <vt:lpstr>IMMOBILI CONFISCATI</vt:lpstr>
      <vt:lpstr>IMMOBILI CONFISCATI</vt:lpstr>
      <vt:lpstr>Gestione degli Immobili</vt:lpstr>
      <vt:lpstr>Gestione degli Immobili</vt:lpstr>
      <vt:lpstr>Gestione degli Immobili</vt:lpstr>
      <vt:lpstr>Gestione degli Immobili</vt:lpstr>
      <vt:lpstr>Presentazione standard di PowerPoint</vt:lpstr>
      <vt:lpstr>Presentazione standard di PowerPoint</vt:lpstr>
    </vt:vector>
  </TitlesOfParts>
  <Company>Comune di Milano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Immobili Confiscati e Spazi Sociali</dc:title>
  <dc:subject>Immobili Confiscati e Spazi Sociali</dc:subject>
  <dc:creator>Corrado Formenti</dc:creator>
  <cp:keywords>Immobili Confiscati</cp:keywords>
  <cp:lastModifiedBy>Mauro Valenti</cp:lastModifiedBy>
  <cp:revision>553</cp:revision>
  <cp:lastPrinted>2025-10-24T10:53:10Z</cp:lastPrinted>
  <dcterms:created xsi:type="dcterms:W3CDTF">2012-01-16T10:24:56Z</dcterms:created>
  <dcterms:modified xsi:type="dcterms:W3CDTF">2025-10-28T07:33:46Z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tore">
    <vt:lpwstr>Corrado Formenti</vt:lpwstr>
  </property>
</Properties>
</file>