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73" r:id="rId6"/>
    <p:sldId id="274" r:id="rId7"/>
    <p:sldId id="278" r:id="rId8"/>
    <p:sldId id="275" r:id="rId9"/>
    <p:sldId id="348" r:id="rId10"/>
    <p:sldId id="349" r:id="rId11"/>
    <p:sldId id="338" r:id="rId12"/>
    <p:sldId id="339" r:id="rId13"/>
    <p:sldId id="341" r:id="rId14"/>
    <p:sldId id="350" r:id="rId15"/>
    <p:sldId id="342" r:id="rId16"/>
    <p:sldId id="343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67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1A7310-34A8-AFE9-5D25-CE004DFDA8AD}" name="C.Centimeri consulente AMAT" initials="" userId="S::carlotta.centimeri@amat-mi.it::cc963293-39a1-4508-9d7d-8470f800ab2e" providerId="AD"/>
  <p188:author id="{4DD50D9E-6F81-1582-DEFB-46A93218EFA8}" name="Chiara De Grandi" initials="CDG" userId="Chiara De Grandi" providerId="None"/>
  <p188:author id="{3A2D1DBB-ADCD-F447-89EA-62C0A3168D85}" name="carlotta.centimeri_consulente@amat-mi.it" initials="ca" userId="S::urn:spo:guest#carlotta.centimeri_consulente@amat-mi.it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300"/>
    <a:srgbClr val="FFFFFF"/>
    <a:srgbClr val="A3C3F7"/>
    <a:srgbClr val="DF5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FCD716-9FAD-CB12-2CB3-EA18F6552523}" v="2629" dt="2026-02-11T13:32:56.6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44" y="72"/>
      </p:cViewPr>
      <p:guideLst>
        <p:guide orient="horz" pos="96"/>
        <p:guide pos="67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BF3BA-A44B-FF4A-A69E-23DDA32E6C52}" type="datetimeFigureOut">
              <a:rPr lang="it-IT" smtClean="0"/>
              <a:t>12/02/2026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2FB2C-FBA8-F148-A021-557C4F80E7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865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2FB2C-FBA8-F148-A021-557C4F80E72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44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EC70627C-F474-3785-F9FC-F8770D969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B27CE6-6AE2-8F29-66C0-9C08A2D37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3463-9792-2743-8103-84FF402CD715}" type="datetimeFigureOut">
              <a:rPr lang="it-IT" smtClean="0"/>
              <a:t>12/02/2026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73DBFE-CCD3-1761-CD64-012C278F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C31805-6BD8-C16E-C797-1885B78D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441-015E-7942-B0C2-B31C380B9053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AE6F733-1F74-C4A7-A7DF-E357AD49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30866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713919-72D3-F1E2-5B1F-B2E51518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704E46-5AB7-2584-974B-8D58780F1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7071AD-7AA7-682B-2BA8-B4F6DDC2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3463-9792-2743-8103-84FF402CD715}" type="datetimeFigureOut">
              <a:rPr lang="it-IT" smtClean="0"/>
              <a:t>12/02/2026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C3419F-A290-01B9-0F94-055C1E69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0645B0-F128-DC84-6318-86EE4714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441-015E-7942-B0C2-B31C380B90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590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4341769-E023-3700-97C4-AD81DF6AE2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31E19E1-5316-538D-67BC-B3999ACCB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6FA579-DF0E-0AC0-90ED-B28F5BD0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3463-9792-2743-8103-84FF402CD715}" type="datetimeFigureOut">
              <a:rPr lang="it-IT" smtClean="0"/>
              <a:t>12/02/2026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046CAB-75D0-AF24-5718-914C5042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0ECFE3-76C1-79B8-E31D-3C31583D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441-015E-7942-B0C2-B31C380B90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060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5A857B-47F2-5CBF-05A7-7D3FCC6C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066DD6-109A-6F39-07CD-F3B617A9E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A41C10-5666-3591-7829-8C954FB5E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3463-9792-2743-8103-84FF402CD715}" type="datetimeFigureOut">
              <a:rPr lang="it-IT" smtClean="0"/>
              <a:t>12/02/2026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CF46C6-EBEB-07D9-F71A-86E3389F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66F31F-E957-21C9-CAC1-38803579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441-015E-7942-B0C2-B31C380B90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007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3F6F89-8857-763B-8BEE-36C5A1BD5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BB1901-41BA-7C95-E5ED-3DAF969A4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D25A93-AC5C-3C78-FE2C-611078AA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3463-9792-2743-8103-84FF402CD715}" type="datetimeFigureOut">
              <a:rPr lang="it-IT" smtClean="0"/>
              <a:t>12/02/2026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BB66C6-C8B3-F6DD-B72E-4F4C35C37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A7DA7C-0624-6149-61D0-12964266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441-015E-7942-B0C2-B31C380B90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43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BCE80A-E3EF-BE02-5CF0-9FA597F6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33416B-5076-6AF0-6747-1653B4C99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D71A154-12DF-E582-ACF7-71CD4D3A7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CF5017-9634-3C62-624C-A2D49A380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3463-9792-2743-8103-84FF402CD715}" type="datetimeFigureOut">
              <a:rPr lang="it-IT" smtClean="0"/>
              <a:t>12/02/2026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28F312-6F87-4650-D35C-EA2CF252B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0DE8B8-0ECC-9F4E-A5E4-6D7905E4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441-015E-7942-B0C2-B31C380B90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08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9713D2-9DFA-07A4-40BC-C5A53F18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4E2F7A-82D9-0FB1-0777-32587F9C1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395555-1463-B572-4B41-A4AA733EA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CC63BC-C3C1-D0A1-204B-2B7D3E8416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FE3D702-72B4-336A-593A-165291AA4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8371C1C-BDA9-2065-993E-F2376F38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3463-9792-2743-8103-84FF402CD715}" type="datetimeFigureOut">
              <a:rPr lang="it-IT" smtClean="0"/>
              <a:t>12/02/2026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786F7A-9458-AD4B-4E22-B7DD124E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A793C34-567A-1461-E09B-787B58143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441-015E-7942-B0C2-B31C380B90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18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801813-AB45-23ED-B81F-ACBDAAE5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B1E8CA-FD53-C4E5-59B2-524151374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3463-9792-2743-8103-84FF402CD715}" type="datetimeFigureOut">
              <a:rPr lang="it-IT" smtClean="0"/>
              <a:t>12/02/2026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FB300C-0ACF-CA3E-E1DA-C64FF6922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E40F664-296F-D4AE-F48C-6A1522A6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441-015E-7942-B0C2-B31C380B90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36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8237866-6679-6752-AC84-BA13B1B30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3463-9792-2743-8103-84FF402CD715}" type="datetimeFigureOut">
              <a:rPr lang="it-IT" smtClean="0"/>
              <a:t>12/02/2026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E5353C6-44DF-4737-6F93-DB27A05C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AE0ADC-5FF7-3494-5D8F-812E953C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441-015E-7942-B0C2-B31C380B90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94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7C365-61E7-D155-29FA-2D5A4140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8FD904-D500-CEEB-83D1-E61379BA0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1234C7A-B913-EA7F-1DBE-59AAD4597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4765D8-8194-7B40-D64A-DEBC4F9AB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3463-9792-2743-8103-84FF402CD715}" type="datetimeFigureOut">
              <a:rPr lang="it-IT" smtClean="0"/>
              <a:t>12/02/2026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0D993C-C095-2D67-6796-249EED8B7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46BB3E-1E31-85DB-07DA-F4500CA0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441-015E-7942-B0C2-B31C380B90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57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77DF4B-B170-4D1D-1AF6-BC34D2FD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877AA71-4270-2DD1-00FB-75C695AD5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1404B9A-71E7-DEAC-47AE-E009E5C78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F82D38-5527-9CD0-D732-EAEB864C7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3463-9792-2743-8103-84FF402CD715}" type="datetimeFigureOut">
              <a:rPr lang="it-IT" smtClean="0"/>
              <a:t>12/02/2026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AC0565-F8D1-5258-E008-DA36E29F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DD6621-9E66-05F8-355B-A09E4C8F3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1441-015E-7942-B0C2-B31C380B90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30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036F60-DAFD-0A6E-A6C8-7C480B93D4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AE3463-9792-2743-8103-84FF402CD715}" type="datetimeFigureOut">
              <a:rPr lang="it-IT" smtClean="0"/>
              <a:t>12/02/2026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42FA45-9BAE-3E39-90E7-8325E5798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841582-EEA1-1D1A-E2AC-AE0347D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A61441-015E-7942-B0C2-B31C380B90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41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AE528B6-7326-0071-F9D2-81BDF910B633}"/>
              </a:ext>
            </a:extLst>
          </p:cNvPr>
          <p:cNvSpPr/>
          <p:nvPr/>
        </p:nvSpPr>
        <p:spPr>
          <a:xfrm>
            <a:off x="-101601" y="-159657"/>
            <a:ext cx="12438743" cy="7170057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6E787E1-BBB1-F158-72F8-B46E15800C46}"/>
              </a:ext>
            </a:extLst>
          </p:cNvPr>
          <p:cNvSpPr/>
          <p:nvPr/>
        </p:nvSpPr>
        <p:spPr>
          <a:xfrm>
            <a:off x="308640" y="222905"/>
            <a:ext cx="11618260" cy="6443839"/>
          </a:xfrm>
          <a:prstGeom prst="rect">
            <a:avLst/>
          </a:prstGeom>
          <a:solidFill>
            <a:schemeClr val="bg1"/>
          </a:solidFill>
          <a:ln w="254000" cap="sq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1754EF2-1888-D7B6-9C71-DA86F632A7B6}"/>
              </a:ext>
            </a:extLst>
          </p:cNvPr>
          <p:cNvSpPr/>
          <p:nvPr/>
        </p:nvSpPr>
        <p:spPr>
          <a:xfrm>
            <a:off x="5849934" y="3329937"/>
            <a:ext cx="5588000" cy="399498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472968-9AC8-3111-6341-F56E4116CD62}"/>
              </a:ext>
            </a:extLst>
          </p:cNvPr>
          <p:cNvSpPr txBox="1"/>
          <p:nvPr/>
        </p:nvSpPr>
        <p:spPr>
          <a:xfrm>
            <a:off x="5681281" y="1403977"/>
            <a:ext cx="5929366" cy="30931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6500" b="1" dirty="0">
                <a:latin typeface="Adelle Sans ExtraBold"/>
              </a:rPr>
              <a:t>Politiche Partecipative</a:t>
            </a:r>
            <a:endParaRPr lang="it-IT" dirty="0"/>
          </a:p>
          <a:p>
            <a:endParaRPr lang="it-IT" sz="6500" b="1">
              <a:latin typeface="Adelle Sans ExtraBold" panose="02000503000000020004" pitchFamily="2" charset="77"/>
            </a:endParaRPr>
          </a:p>
        </p:txBody>
      </p:sp>
      <p:pic>
        <p:nvPicPr>
          <p:cNvPr id="18" name="Immagine 17" descr="Immagine che contiene simbolo, Elementi grafici, logo, design&#10;&#10;Descrizione generata automaticamente">
            <a:extLst>
              <a:ext uri="{FF2B5EF4-FFF2-40B4-BE49-F238E27FC236}">
                <a16:creationId xmlns:a16="http://schemas.microsoft.com/office/drawing/2014/main" id="{DD3D4B26-7319-A380-16B1-210B93338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857" y="-836184"/>
            <a:ext cx="2254913" cy="3196358"/>
          </a:xfrm>
          <a:prstGeom prst="rect">
            <a:avLst/>
          </a:prstGeom>
        </p:spPr>
      </p:pic>
      <p:pic>
        <p:nvPicPr>
          <p:cNvPr id="22" name="Immagine 21" descr="Immagine che contiene vestiti, edificio, calzature, uomo&#10;&#10;Descrizione generata automaticamente">
            <a:extLst>
              <a:ext uri="{FF2B5EF4-FFF2-40B4-BE49-F238E27FC236}">
                <a16:creationId xmlns:a16="http://schemas.microsoft.com/office/drawing/2014/main" id="{DA4A1B7B-F56C-96D8-C9D5-9A71FC6EA1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9"/>
          <a:stretch/>
        </p:blipFill>
        <p:spPr>
          <a:xfrm>
            <a:off x="-1340504" y="-234162"/>
            <a:ext cx="6614158" cy="735797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131CB20-3DE0-EC17-EE97-C6FC0AE577F7}"/>
              </a:ext>
            </a:extLst>
          </p:cNvPr>
          <p:cNvSpPr txBox="1"/>
          <p:nvPr/>
        </p:nvSpPr>
        <p:spPr>
          <a:xfrm>
            <a:off x="5849934" y="4019667"/>
            <a:ext cx="5452614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it-IT" sz="2000" b="1">
              <a:latin typeface="Adelle Sans Light" panose="02000503000000020004" pitchFamily="2" charset="77"/>
            </a:endParaRPr>
          </a:p>
          <a:p>
            <a:endParaRPr lang="it-IT" sz="2000" b="1">
              <a:latin typeface="Adelle Sans Light" panose="02000503000000020004" pitchFamily="2" charset="77"/>
            </a:endParaRPr>
          </a:p>
          <a:p>
            <a:r>
              <a:rPr lang="it-IT" sz="2000" b="1" dirty="0">
                <a:latin typeface="Adelle Sans Light"/>
              </a:rPr>
              <a:t>Commissione Consiliare</a:t>
            </a:r>
          </a:p>
          <a:p>
            <a:r>
              <a:rPr lang="it-IT" sz="1600" b="1" i="1" dirty="0">
                <a:latin typeface="Adelle Sans Light"/>
              </a:rPr>
              <a:t>11/02/2026</a:t>
            </a:r>
            <a:endParaRPr lang="it-IT" sz="1600" b="1" i="1" dirty="0">
              <a:latin typeface="Adelle Sans Light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8740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1EAE7-1A29-ADA4-02AF-987828FD5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8737098-0D95-A6E3-72C3-203A6CFB6B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1601" y="-159657"/>
            <a:ext cx="12438743" cy="7170057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30C91A9-CDB4-10A8-70D4-0E7B614AA5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87383"/>
            <a:ext cx="11618260" cy="6270172"/>
          </a:xfrm>
          <a:prstGeom prst="rect">
            <a:avLst/>
          </a:prstGeom>
          <a:solidFill>
            <a:schemeClr val="bg1"/>
          </a:solidFill>
          <a:ln w="254000" cap="sq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51AD806-4A99-D7BE-8497-E4F2681157F1}"/>
              </a:ext>
            </a:extLst>
          </p:cNvPr>
          <p:cNvSpPr txBox="1"/>
          <p:nvPr/>
        </p:nvSpPr>
        <p:spPr>
          <a:xfrm>
            <a:off x="267399" y="1775859"/>
            <a:ext cx="5964800" cy="67095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PIDS (Piccole Iniziative Diffuse):</a:t>
            </a:r>
            <a:r>
              <a:rPr lang="it-IT" sz="2000" dirty="0">
                <a:ea typeface="+mn-lt"/>
                <a:cs typeface="+mn-lt"/>
              </a:rPr>
              <a:t> strumento che facilita iniziative leggere e di prossimità (eventi, attività sociali e culturali nei quartieri), valorizzando l’attivazione spontanea della cittadinanza e la vita di comunità.</a:t>
            </a:r>
            <a:endParaRPr lang="it-IT" sz="2000" dirty="0"/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Milano Attiva:</a:t>
            </a:r>
            <a:r>
              <a:rPr lang="it-IT" sz="2000" dirty="0">
                <a:ea typeface="+mn-lt"/>
                <a:cs typeface="+mn-lt"/>
              </a:rPr>
              <a:t> avviso pubblico e percorso strutturato per raccogliere e accompagnare proposte di cittadinanza attiva e rigenerazione urbana, con l’obiettivo di semplificare l’accesso e rafforzare il coordinamento interno tra Direzioni comunali.</a:t>
            </a:r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r>
              <a:rPr lang="it-IT" sz="2000" dirty="0">
                <a:ea typeface="+mn-lt"/>
                <a:cs typeface="+mn-lt"/>
              </a:rPr>
              <a:t>Due strumenti diversi ma complementari, che puntano a rendere la partecipazione più concreta, accessibile e radicata nei quartieri.</a:t>
            </a:r>
            <a:endParaRPr lang="it-IT" dirty="0"/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>
              <a:latin typeface="AdelleSans" panose="02000503000000020004" pitchFamily="2" charset="77"/>
            </a:endParaRPr>
          </a:p>
          <a:p>
            <a:endParaRPr lang="it-IT" sz="2500">
              <a:highlight>
                <a:srgbClr val="FFFF00"/>
              </a:highlight>
              <a:latin typeface="AdelleSans" panose="02000503000000020004" pitchFamily="2" charset="77"/>
            </a:endParaRPr>
          </a:p>
          <a:p>
            <a:endParaRPr lang="it-IT" sz="2500">
              <a:solidFill>
                <a:schemeClr val="bg1">
                  <a:lumMod val="75000"/>
                </a:schemeClr>
              </a:solidFill>
              <a:latin typeface="AdelleSans" panose="02000503000000020004" pitchFamily="2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1923BB-E061-81A2-B61B-7E7BFD0DE199}"/>
              </a:ext>
            </a:extLst>
          </p:cNvPr>
          <p:cNvSpPr txBox="1"/>
          <p:nvPr/>
        </p:nvSpPr>
        <p:spPr>
          <a:xfrm>
            <a:off x="9526314" y="5532383"/>
            <a:ext cx="11535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6000">
                <a:latin typeface="Adelle Sans Semibold"/>
              </a:rPr>
              <a:t>​</a:t>
            </a:r>
            <a:endParaRPr lang="it-IT" sz="600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417710D7-E543-859E-36C6-6B4C039D9B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0250" y="286669"/>
            <a:ext cx="5593492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200" dirty="0">
                <a:solidFill>
                  <a:srgbClr val="FF7300"/>
                </a:solidFill>
                <a:ea typeface="+mj-lt"/>
                <a:cs typeface="+mj-lt"/>
              </a:rPr>
              <a:t>PIDS e Milano Attiva: partecipazione e cura della città</a:t>
            </a:r>
            <a:endParaRPr lang="it-IT" dirty="0"/>
          </a:p>
        </p:txBody>
      </p:sp>
      <p:pic>
        <p:nvPicPr>
          <p:cNvPr id="5" name="Immagine 4" descr="Immagine che contiene scena, edificio, aria aperta, vestiti&#10;&#10;Il contenuto generato dall&amp;#39;IA potrebbe non essere corretto.">
            <a:extLst>
              <a:ext uri="{FF2B5EF4-FFF2-40B4-BE49-F238E27FC236}">
                <a16:creationId xmlns:a16="http://schemas.microsoft.com/office/drawing/2014/main" id="{7D0270EE-AFF3-96A8-9CFA-73E326610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555" y="-164757"/>
            <a:ext cx="10843053" cy="71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42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F0880-710A-825B-8ECA-C389A7039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6987789-C998-4444-23B5-8D7D609875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1601" y="-159657"/>
            <a:ext cx="12438743" cy="7170057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A621C8A-C10C-383F-F62F-C4494A301C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87383"/>
            <a:ext cx="11618260" cy="6270172"/>
          </a:xfrm>
          <a:prstGeom prst="rect">
            <a:avLst/>
          </a:prstGeom>
          <a:solidFill>
            <a:schemeClr val="bg1"/>
          </a:solidFill>
          <a:ln w="254000" cap="sq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C57D085-2736-0AF3-4AE4-B67274AB9736}"/>
              </a:ext>
            </a:extLst>
          </p:cNvPr>
          <p:cNvSpPr txBox="1"/>
          <p:nvPr/>
        </p:nvSpPr>
        <p:spPr>
          <a:xfrm>
            <a:off x="267399" y="1405156"/>
            <a:ext cx="5964800" cy="6093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Milano Attiva</a:t>
            </a:r>
            <a:r>
              <a:rPr lang="it-IT" sz="2000" dirty="0">
                <a:ea typeface="+mn-lt"/>
                <a:cs typeface="+mn-lt"/>
              </a:rPr>
              <a:t> nasce per rafforzare e semplificare il sistema.</a:t>
            </a:r>
          </a:p>
          <a:p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ea typeface="+mn-lt"/>
                <a:cs typeface="+mn-lt"/>
              </a:rPr>
              <a:t>raccoglie proposte in un unico canale</a:t>
            </a:r>
            <a:endParaRPr lang="it-IT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ea typeface="+mn-lt"/>
                <a:cs typeface="+mn-lt"/>
              </a:rPr>
              <a:t>rende più chiaro l’accesso per i cittadini</a:t>
            </a:r>
            <a:endParaRPr lang="it-IT"/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ea typeface="+mn-lt"/>
                <a:cs typeface="+mn-lt"/>
              </a:rPr>
              <a:t>accelera valutazione e accompagnamento</a:t>
            </a:r>
            <a:endParaRPr lang="it-IT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it-IT" sz="2000" dirty="0"/>
          </a:p>
          <a:p>
            <a:pPr marL="285750" indent="-285750">
              <a:buFont typeface="Arial"/>
              <a:buChar char="•"/>
            </a:pPr>
            <a:r>
              <a:rPr lang="it-IT" sz="2000" dirty="0">
                <a:ea typeface="+mn-lt"/>
                <a:cs typeface="+mn-lt"/>
              </a:rPr>
              <a:t>permette di leggere i progetti in modo trasversale</a:t>
            </a:r>
            <a:endParaRPr lang="it-IT" dirty="0"/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r>
              <a:rPr lang="it-IT" sz="2000" dirty="0">
                <a:ea typeface="+mn-lt"/>
                <a:cs typeface="+mn-lt"/>
              </a:rPr>
              <a:t>Milano Attiva è un primo tentativo concreto di “fare sistema” sulla partecipazione</a:t>
            </a:r>
            <a:endParaRPr lang="it-IT"/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>
              <a:latin typeface="AdelleSans" panose="02000503000000020004" pitchFamily="2" charset="77"/>
            </a:endParaRPr>
          </a:p>
          <a:p>
            <a:endParaRPr lang="it-IT" sz="2500">
              <a:highlight>
                <a:srgbClr val="FFFF00"/>
              </a:highlight>
              <a:latin typeface="AdelleSans" panose="02000503000000020004" pitchFamily="2" charset="77"/>
            </a:endParaRPr>
          </a:p>
          <a:p>
            <a:endParaRPr lang="it-IT" sz="2500">
              <a:solidFill>
                <a:schemeClr val="bg1">
                  <a:lumMod val="75000"/>
                </a:schemeClr>
              </a:solidFill>
              <a:latin typeface="AdelleSans" panose="02000503000000020004" pitchFamily="2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BE880E-6C2A-F9A3-6E47-6FEEAB6AABA3}"/>
              </a:ext>
            </a:extLst>
          </p:cNvPr>
          <p:cNvSpPr txBox="1"/>
          <p:nvPr/>
        </p:nvSpPr>
        <p:spPr>
          <a:xfrm>
            <a:off x="9526314" y="5532383"/>
            <a:ext cx="11535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6000">
                <a:latin typeface="Adelle Sans Semibold"/>
              </a:rPr>
              <a:t>​</a:t>
            </a:r>
            <a:endParaRPr lang="it-IT" sz="600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8838C89D-14CF-6841-86D0-F42B77AA24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1142" y="574993"/>
            <a:ext cx="5593492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200" b="1" dirty="0">
                <a:solidFill>
                  <a:srgbClr val="FF7300"/>
                </a:solidFill>
                <a:latin typeface="Adelle Sans"/>
              </a:rPr>
              <a:t>Cosa cambia con Milano Attiva</a:t>
            </a:r>
            <a:endParaRPr lang="it-IT" dirty="0"/>
          </a:p>
        </p:txBody>
      </p:sp>
      <p:pic>
        <p:nvPicPr>
          <p:cNvPr id="3" name="Immagine 2" descr="Immagine che contiene calzature, aria aperta, vestiti, testo&#10;&#10;Il contenuto generato dall&amp;#39;IA potrebbe non essere corretto.">
            <a:extLst>
              <a:ext uri="{FF2B5EF4-FFF2-40B4-BE49-F238E27FC236}">
                <a16:creationId xmlns:a16="http://schemas.microsoft.com/office/drawing/2014/main" id="{B04A2479-F25D-88EA-D8F9-E111D6008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716" y="-164757"/>
            <a:ext cx="10832756" cy="71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23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9C2BC-3D22-ECBC-B28F-DA37357BA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F76881F-9764-2437-A79F-32980DA987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1601" y="-159657"/>
            <a:ext cx="12438743" cy="7170057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C582B4E-C9FF-F7ED-5A91-EC3F19B9A8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87383"/>
            <a:ext cx="11618260" cy="6270172"/>
          </a:xfrm>
          <a:prstGeom prst="rect">
            <a:avLst/>
          </a:prstGeom>
          <a:solidFill>
            <a:schemeClr val="bg1"/>
          </a:solidFill>
          <a:ln w="254000" cap="sq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BBCAC9-0B6A-135F-C4D2-578B53879981}"/>
              </a:ext>
            </a:extLst>
          </p:cNvPr>
          <p:cNvSpPr txBox="1"/>
          <p:nvPr/>
        </p:nvSpPr>
        <p:spPr>
          <a:xfrm>
            <a:off x="267399" y="1230102"/>
            <a:ext cx="5964800" cy="64017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  <a:ea typeface="+mn-lt"/>
                <a:cs typeface="+mn-lt"/>
              </a:rPr>
              <a:t>Per rendere la partecipazione davvero efficace servono tre parole chiave:</a:t>
            </a:r>
            <a:endParaRPr lang="it-IT" dirty="0">
              <a:ea typeface="+mn-lt"/>
              <a:cs typeface="+mn-lt"/>
            </a:endParaRPr>
          </a:p>
          <a:p>
            <a:endParaRPr lang="it-IT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continuità</a:t>
            </a:r>
            <a:r>
              <a:rPr lang="it-IT" sz="2000" dirty="0">
                <a:solidFill>
                  <a:srgbClr val="000000"/>
                </a:solidFill>
                <a:ea typeface="+mn-lt"/>
                <a:cs typeface="+mn-lt"/>
              </a:rPr>
              <a:t> (la fiducia si costruisce nel tempo)</a:t>
            </a:r>
            <a:endParaRPr lang="it-IT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sostenibilità</a:t>
            </a:r>
            <a:r>
              <a:rPr lang="it-IT" sz="2000" dirty="0">
                <a:solidFill>
                  <a:srgbClr val="000000"/>
                </a:solidFill>
                <a:ea typeface="+mn-lt"/>
                <a:cs typeface="+mn-lt"/>
              </a:rPr>
              <a:t> (anche economica, anche piccola)</a:t>
            </a:r>
            <a:endParaRPr lang="it-IT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semplificazione</a:t>
            </a:r>
            <a:r>
              <a:rPr lang="it-IT" sz="2000" dirty="0">
                <a:solidFill>
                  <a:srgbClr val="000000"/>
                </a:solidFill>
                <a:ea typeface="+mn-lt"/>
                <a:cs typeface="+mn-lt"/>
              </a:rPr>
              <a:t> (meno burocrazia, più accompagnamento)</a:t>
            </a:r>
            <a:endParaRPr lang="it-IT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it-IT" sz="2000" dirty="0">
                <a:solidFill>
                  <a:srgbClr val="000000"/>
                </a:solidFill>
                <a:ea typeface="+mn-lt"/>
                <a:cs typeface="+mn-lt"/>
              </a:rPr>
              <a:t>Il rischio è che la partecipazione venga percepita come “complessa” e quindi accessibile solo a chi ha già strumenti e tempo.</a:t>
            </a:r>
            <a:endParaRPr lang="it-IT" dirty="0">
              <a:ea typeface="+mn-lt"/>
              <a:cs typeface="+mn-lt"/>
            </a:endParaRPr>
          </a:p>
          <a:p>
            <a:endParaRPr lang="it-IT" sz="2000" dirty="0">
              <a:solidFill>
                <a:srgbClr val="000000"/>
              </a:solidFill>
            </a:endParaRPr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>
              <a:latin typeface="Aptos" panose="02110004020202020204"/>
            </a:endParaRPr>
          </a:p>
          <a:p>
            <a:endParaRPr lang="it-IT" sz="2000" dirty="0">
              <a:latin typeface="AdelleSans" panose="02000503000000020004" pitchFamily="2" charset="77"/>
            </a:endParaRPr>
          </a:p>
          <a:p>
            <a:endParaRPr lang="it-IT" sz="2500">
              <a:solidFill>
                <a:srgbClr val="000000"/>
              </a:solidFill>
              <a:highlight>
                <a:srgbClr val="FFFF00"/>
              </a:highlight>
              <a:latin typeface="AdelleSans" panose="02000503000000020004" pitchFamily="2" charset="77"/>
            </a:endParaRPr>
          </a:p>
          <a:p>
            <a:endParaRPr lang="it-IT" sz="2500">
              <a:solidFill>
                <a:schemeClr val="bg1">
                  <a:lumMod val="75000"/>
                </a:schemeClr>
              </a:solidFill>
              <a:latin typeface="AdelleSans" panose="02000503000000020004" pitchFamily="2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C1F4E3-3DBF-EC05-65DB-3C512DF4350D}"/>
              </a:ext>
            </a:extLst>
          </p:cNvPr>
          <p:cNvSpPr txBox="1"/>
          <p:nvPr/>
        </p:nvSpPr>
        <p:spPr>
          <a:xfrm>
            <a:off x="9526314" y="5532383"/>
            <a:ext cx="11535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6000">
                <a:latin typeface="Adelle Sans Semibold"/>
              </a:rPr>
              <a:t>​</a:t>
            </a:r>
            <a:endParaRPr lang="it-IT" sz="600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C5F97F50-138A-E4AB-C6CC-439C284B9C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7574" y="523506"/>
            <a:ext cx="5593492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200" b="1" dirty="0">
                <a:solidFill>
                  <a:srgbClr val="FF7300"/>
                </a:solidFill>
                <a:ea typeface="+mj-lt"/>
                <a:cs typeface="+mj-lt"/>
              </a:rPr>
              <a:t>cosa manca </a:t>
            </a:r>
            <a:endParaRPr lang="it-IT" sz="3200" b="1" dirty="0">
              <a:solidFill>
                <a:srgbClr val="FF7300"/>
              </a:solidFill>
            </a:endParaRPr>
          </a:p>
        </p:txBody>
      </p:sp>
      <p:pic>
        <p:nvPicPr>
          <p:cNvPr id="7" name="Immagine 6" descr="Immagine che contiene aria aperta, edificio, cielo, Veicolo terrestre&#10;&#10;Il contenuto generato dall&amp;#39;IA potrebbe non essere corretto.">
            <a:extLst>
              <a:ext uri="{FF2B5EF4-FFF2-40B4-BE49-F238E27FC236}">
                <a16:creationId xmlns:a16="http://schemas.microsoft.com/office/drawing/2014/main" id="{FC1E427A-7DEF-583B-1AF7-509195F0B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017" y="-164757"/>
            <a:ext cx="10940886" cy="729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0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B2BBD-1ED4-D9A4-D74B-ED8BE46C2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36F8388-294D-9F2D-ECD4-164BF7E3BF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1601" y="-159657"/>
            <a:ext cx="12438743" cy="7170057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DB49080-214C-4EDC-0CAF-DF4DC840BF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87383"/>
            <a:ext cx="11618260" cy="6270172"/>
          </a:xfrm>
          <a:prstGeom prst="rect">
            <a:avLst/>
          </a:prstGeom>
          <a:solidFill>
            <a:schemeClr val="bg1"/>
          </a:solidFill>
          <a:ln w="254000" cap="sq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FD40E4-EC80-10D4-E373-7C3BB315EA7D}"/>
              </a:ext>
            </a:extLst>
          </p:cNvPr>
          <p:cNvSpPr txBox="1"/>
          <p:nvPr/>
        </p:nvSpPr>
        <p:spPr>
          <a:xfrm>
            <a:off x="267399" y="1405156"/>
            <a:ext cx="5964800" cy="76328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000" dirty="0">
                <a:ea typeface="+mn-lt"/>
                <a:cs typeface="+mn-lt"/>
              </a:rPr>
              <a:t>Possibili miglioramenti concreti:</a:t>
            </a:r>
            <a:endParaRPr lang="it-IT" dirty="0">
              <a:ea typeface="+mn-lt"/>
              <a:cs typeface="+mn-lt"/>
            </a:endParaRPr>
          </a:p>
          <a:p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ea typeface="+mn-lt"/>
                <a:cs typeface="+mn-lt"/>
              </a:rPr>
              <a:t>rinnovo più semplice per i Patti che funzionano</a:t>
            </a:r>
            <a:endParaRPr lang="it-IT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ea typeface="+mn-lt"/>
                <a:cs typeface="+mn-lt"/>
              </a:rPr>
              <a:t>durata più lunga o più flessibile</a:t>
            </a:r>
            <a:endParaRPr lang="it-IT" dirty="0"/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ea typeface="+mn-lt"/>
                <a:cs typeface="+mn-lt"/>
              </a:rPr>
              <a:t>strumenti di micro-finanziamento o sostegno materiale</a:t>
            </a:r>
            <a:endParaRPr lang="it-IT" dirty="0"/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ea typeface="+mn-lt"/>
                <a:cs typeface="+mn-lt"/>
              </a:rPr>
              <a:t>rafforzamento stabile della cabina di regia </a:t>
            </a:r>
            <a:endParaRPr lang="it-IT" sz="2000" dirty="0"/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ea typeface="+mn-lt"/>
                <a:cs typeface="+mn-lt"/>
              </a:rPr>
              <a:t>più accompagnamento tecnico-amministrativo ai cittadini attivi</a:t>
            </a:r>
            <a:endParaRPr lang="it-IT" dirty="0"/>
          </a:p>
          <a:p>
            <a:endParaRPr lang="it-IT" sz="2000" dirty="0">
              <a:ea typeface="+mn-lt"/>
              <a:cs typeface="+mn-lt"/>
            </a:endParaRPr>
          </a:p>
          <a:p>
            <a:r>
              <a:rPr lang="it-IT" sz="2000" dirty="0"/>
              <a:t>La partecipazione non è solo ascolto: serve capacità interna del Comune</a:t>
            </a:r>
            <a:endParaRPr lang="it-IT" dirty="0"/>
          </a:p>
          <a:p>
            <a:endParaRPr lang="it-IT" sz="2000" dirty="0">
              <a:solidFill>
                <a:srgbClr val="000000"/>
              </a:solidFill>
            </a:endParaRPr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>
              <a:latin typeface="Aptos" panose="02110004020202020204"/>
            </a:endParaRPr>
          </a:p>
          <a:p>
            <a:endParaRPr lang="it-IT" sz="2000" dirty="0">
              <a:latin typeface="Aptos" panose="02110004020202020204"/>
            </a:endParaRPr>
          </a:p>
          <a:p>
            <a:endParaRPr lang="it-IT" sz="2000" dirty="0">
              <a:solidFill>
                <a:srgbClr val="000000"/>
              </a:solidFill>
              <a:latin typeface="AdelleSans" panose="02000503000000020004" pitchFamily="2" charset="77"/>
            </a:endParaRPr>
          </a:p>
          <a:p>
            <a:endParaRPr lang="it-IT" sz="2500">
              <a:solidFill>
                <a:srgbClr val="000000"/>
              </a:solidFill>
              <a:highlight>
                <a:srgbClr val="FFFF00"/>
              </a:highlight>
              <a:latin typeface="AdelleSans" panose="02000503000000020004" pitchFamily="2" charset="77"/>
            </a:endParaRPr>
          </a:p>
          <a:p>
            <a:endParaRPr lang="it-IT" sz="2500">
              <a:solidFill>
                <a:schemeClr val="bg1">
                  <a:lumMod val="75000"/>
                </a:schemeClr>
              </a:solidFill>
              <a:latin typeface="AdelleSans" panose="02000503000000020004" pitchFamily="2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8AD08A-CF04-3F95-608F-36D1C1426B0C}"/>
              </a:ext>
            </a:extLst>
          </p:cNvPr>
          <p:cNvSpPr txBox="1"/>
          <p:nvPr/>
        </p:nvSpPr>
        <p:spPr>
          <a:xfrm>
            <a:off x="9526314" y="5532383"/>
            <a:ext cx="11535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6000">
                <a:latin typeface="Adelle Sans Semibold"/>
              </a:rPr>
              <a:t>​</a:t>
            </a:r>
            <a:endParaRPr lang="it-IT" sz="600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731A983E-CFFC-37D3-33F2-FD67436798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7574" y="286668"/>
            <a:ext cx="5593492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200" b="1" dirty="0">
                <a:solidFill>
                  <a:srgbClr val="FF7300"/>
                </a:solidFill>
                <a:ea typeface="+mj-lt"/>
                <a:cs typeface="+mj-lt"/>
              </a:rPr>
              <a:t>cosa manca e proposte potenziamento</a:t>
            </a:r>
            <a:endParaRPr lang="it-IT" b="1" dirty="0"/>
          </a:p>
        </p:txBody>
      </p:sp>
      <p:pic>
        <p:nvPicPr>
          <p:cNvPr id="5" name="Immagine 4" descr="Immagine che contiene aria aperta, cielo, calzature, vestiti&#10;&#10;Il contenuto generato dall&amp;#39;IA potrebbe non essere corretto.">
            <a:extLst>
              <a:ext uri="{FF2B5EF4-FFF2-40B4-BE49-F238E27FC236}">
                <a16:creationId xmlns:a16="http://schemas.microsoft.com/office/drawing/2014/main" id="{0F02ECD2-36E4-3840-5611-717DEDBA6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439" y="-473676"/>
            <a:ext cx="6255607" cy="83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4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tangolo 41">
            <a:extLst>
              <a:ext uri="{FF2B5EF4-FFF2-40B4-BE49-F238E27FC236}">
                <a16:creationId xmlns:a16="http://schemas.microsoft.com/office/drawing/2014/main" id="{9AADEF60-CC1C-4FDD-4792-BDD49D7F7C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1601" y="-159657"/>
            <a:ext cx="12438743" cy="7170057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ED6706CD-5D6B-7686-EC71-5F84E5C739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87383"/>
            <a:ext cx="11618260" cy="6270172"/>
          </a:xfrm>
          <a:prstGeom prst="rect">
            <a:avLst/>
          </a:prstGeom>
          <a:solidFill>
            <a:schemeClr val="bg1"/>
          </a:solidFill>
          <a:ln w="254000" cap="sq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7300" y="433951"/>
            <a:ext cx="11143749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200" b="1" dirty="0">
                <a:solidFill>
                  <a:srgbClr val="FF7300"/>
                </a:solidFill>
                <a:latin typeface="Adelle Sans"/>
              </a:rPr>
              <a:t>Partecipazione a Milano: dove siamo oggi</a:t>
            </a:r>
            <a:endParaRPr lang="it-IT" dirty="0"/>
          </a:p>
        </p:txBody>
      </p:sp>
      <p:sp>
        <p:nvSpPr>
          <p:cNvPr id="32" name="object 32"/>
          <p:cNvSpPr txBox="1"/>
          <p:nvPr/>
        </p:nvSpPr>
        <p:spPr>
          <a:xfrm>
            <a:off x="746141" y="1476380"/>
            <a:ext cx="6489065" cy="421653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just"/>
            <a:r>
              <a:rPr lang="en-US" sz="2000" spc="-10" dirty="0">
                <a:ea typeface="+mn-lt"/>
                <a:cs typeface="+mn-lt"/>
              </a:rPr>
              <a:t>Milano ha </a:t>
            </a:r>
            <a:r>
              <a:rPr lang="en-US" sz="2000" spc="-10" err="1">
                <a:ea typeface="+mn-lt"/>
                <a:cs typeface="+mn-lt"/>
              </a:rPr>
              <a:t>investito</a:t>
            </a:r>
            <a:r>
              <a:rPr lang="en-US" sz="2000" spc="-10" dirty="0">
                <a:ea typeface="+mn-lt"/>
                <a:cs typeface="+mn-lt"/>
              </a:rPr>
              <a:t> molto </a:t>
            </a:r>
            <a:r>
              <a:rPr lang="en-US" sz="2000" spc="-10" err="1">
                <a:ea typeface="+mn-lt"/>
                <a:cs typeface="+mn-lt"/>
              </a:rPr>
              <a:t>negli</a:t>
            </a:r>
            <a:r>
              <a:rPr lang="en-US" sz="2000" spc="-10" dirty="0">
                <a:ea typeface="+mn-lt"/>
                <a:cs typeface="+mn-lt"/>
              </a:rPr>
              <a:t> </a:t>
            </a:r>
            <a:r>
              <a:rPr lang="en-US" sz="2000" spc="-10" err="1">
                <a:ea typeface="+mn-lt"/>
                <a:cs typeface="+mn-lt"/>
              </a:rPr>
              <a:t>strumenti</a:t>
            </a:r>
            <a:r>
              <a:rPr lang="en-US" sz="2000" spc="-10" dirty="0">
                <a:ea typeface="+mn-lt"/>
                <a:cs typeface="+mn-lt"/>
              </a:rPr>
              <a:t> di </a:t>
            </a:r>
            <a:r>
              <a:rPr lang="en-US" sz="2000" spc="-10" err="1">
                <a:ea typeface="+mn-lt"/>
                <a:cs typeface="+mn-lt"/>
              </a:rPr>
              <a:t>partecipazione</a:t>
            </a:r>
            <a:r>
              <a:rPr lang="en-US" sz="2000" spc="-10" dirty="0">
                <a:ea typeface="+mn-lt"/>
                <a:cs typeface="+mn-lt"/>
              </a:rPr>
              <a:t>.</a:t>
            </a:r>
            <a:endParaRPr lang="en-US" sz="2000" spc="-10"/>
          </a:p>
          <a:p>
            <a:pPr algn="just"/>
            <a:endParaRPr lang="en-US" sz="2000" spc="-10" dirty="0">
              <a:ea typeface="+mn-lt"/>
              <a:cs typeface="+mn-lt"/>
            </a:endParaRPr>
          </a:p>
          <a:p>
            <a:pPr algn="just"/>
            <a:r>
              <a:rPr lang="en-US" sz="2000" spc="-10" dirty="0">
                <a:ea typeface="+mn-lt"/>
                <a:cs typeface="+mn-lt"/>
              </a:rPr>
              <a:t>Oggi </a:t>
            </a:r>
            <a:r>
              <a:rPr lang="en-US" sz="2000" spc="-10" err="1">
                <a:ea typeface="+mn-lt"/>
                <a:cs typeface="+mn-lt"/>
              </a:rPr>
              <a:t>esistono</a:t>
            </a:r>
            <a:r>
              <a:rPr lang="en-US" sz="2000" spc="-10" dirty="0">
                <a:ea typeface="+mn-lt"/>
                <a:cs typeface="+mn-lt"/>
              </a:rPr>
              <a:t> </a:t>
            </a:r>
            <a:r>
              <a:rPr lang="en-US" sz="2000" spc="-10" err="1">
                <a:ea typeface="+mn-lt"/>
                <a:cs typeface="+mn-lt"/>
              </a:rPr>
              <a:t>tre</a:t>
            </a:r>
            <a:r>
              <a:rPr lang="en-US" sz="2000" spc="-10" dirty="0">
                <a:ea typeface="+mn-lt"/>
                <a:cs typeface="+mn-lt"/>
              </a:rPr>
              <a:t> </a:t>
            </a:r>
            <a:r>
              <a:rPr lang="en-US" sz="2000" spc="-10" err="1">
                <a:ea typeface="+mn-lt"/>
                <a:cs typeface="+mn-lt"/>
              </a:rPr>
              <a:t>pilastri</a:t>
            </a:r>
            <a:r>
              <a:rPr lang="en-US" sz="2000" spc="-10" dirty="0">
                <a:ea typeface="+mn-lt"/>
                <a:cs typeface="+mn-lt"/>
              </a:rPr>
              <a:t> </a:t>
            </a:r>
            <a:r>
              <a:rPr lang="en-US" sz="2000" spc="-10" err="1">
                <a:ea typeface="+mn-lt"/>
                <a:cs typeface="+mn-lt"/>
              </a:rPr>
              <a:t>principali</a:t>
            </a:r>
            <a:r>
              <a:rPr lang="en-US" sz="2000" spc="-10" dirty="0">
                <a:ea typeface="+mn-lt"/>
                <a:cs typeface="+mn-lt"/>
              </a:rPr>
              <a:t>:</a:t>
            </a:r>
          </a:p>
          <a:p>
            <a:pPr algn="just"/>
            <a:endParaRPr lang="en-US" sz="2000" spc="-10" dirty="0">
              <a:latin typeface="Aptos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000" b="1" spc="-10" err="1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Regolamento</a:t>
            </a:r>
            <a:r>
              <a:rPr lang="en-US" sz="2000" b="1" spc="-10" dirty="0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 </a:t>
            </a:r>
            <a:r>
              <a:rPr lang="en-US" sz="2000" b="1" spc="-10" err="1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partecipazione</a:t>
            </a:r>
            <a:r>
              <a:rPr lang="en-US" sz="2000" b="1" spc="-10" dirty="0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 </a:t>
            </a:r>
            <a:r>
              <a:rPr lang="en-US" sz="2000" b="1" spc="-10" err="1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popolare</a:t>
            </a:r>
            <a:endParaRPr lang="it-IT" sz="2000" b="1">
              <a:solidFill>
                <a:srgbClr val="FF7300"/>
              </a:solidFill>
              <a:latin typeface="adelle sans extrabold"/>
            </a:endParaRPr>
          </a:p>
          <a:p>
            <a:pPr marL="285750" indent="-285750" algn="just">
              <a:buFont typeface="Arial"/>
              <a:buChar char="•"/>
            </a:pPr>
            <a:endParaRPr lang="en-US" sz="2000" b="1" spc="-10" dirty="0">
              <a:solidFill>
                <a:srgbClr val="FF7300"/>
              </a:solidFill>
              <a:latin typeface="adelle sans extrabold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000" b="1" spc="-10" err="1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Regolamento</a:t>
            </a:r>
            <a:r>
              <a:rPr lang="en-US" sz="2000" b="1" spc="-10" dirty="0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 </a:t>
            </a:r>
            <a:r>
              <a:rPr lang="en-US" sz="2000" b="1" spc="-10" err="1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beni</a:t>
            </a:r>
            <a:r>
              <a:rPr lang="en-US" sz="2000" b="1" spc="-10" dirty="0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 </a:t>
            </a:r>
            <a:r>
              <a:rPr lang="en-US" sz="2000" b="1" spc="-10" err="1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comuni</a:t>
            </a:r>
            <a:r>
              <a:rPr lang="en-US" sz="2000" b="1" spc="-10" dirty="0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 (</a:t>
            </a:r>
            <a:r>
              <a:rPr lang="en-US" sz="2000" b="1" spc="-10" err="1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patti</a:t>
            </a:r>
            <a:r>
              <a:rPr lang="en-US" sz="2000" b="1" spc="-10" dirty="0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 di </a:t>
            </a:r>
            <a:r>
              <a:rPr lang="en-US" sz="2000" b="1" spc="-10" err="1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collaborazione</a:t>
            </a:r>
            <a:r>
              <a:rPr lang="en-US" sz="2000" b="1" spc="-10" dirty="0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)</a:t>
            </a:r>
            <a:endParaRPr lang="it-IT" sz="2000" b="1">
              <a:solidFill>
                <a:srgbClr val="FF7300"/>
              </a:solidFill>
              <a:latin typeface="adelle sans extrabold"/>
            </a:endParaRPr>
          </a:p>
          <a:p>
            <a:pPr marL="285750" indent="-285750" algn="just">
              <a:buFont typeface="Arial"/>
              <a:buChar char="•"/>
            </a:pPr>
            <a:endParaRPr lang="en-US" sz="2000" b="1" spc="-10" dirty="0">
              <a:solidFill>
                <a:srgbClr val="FF7300"/>
              </a:solidFill>
              <a:latin typeface="adelle sans extrabold"/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000" b="1" spc="-10" dirty="0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Milano </a:t>
            </a:r>
            <a:r>
              <a:rPr lang="en-US" sz="2000" b="1" spc="-10" err="1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Attiva</a:t>
            </a:r>
            <a:r>
              <a:rPr lang="en-US" sz="2000" b="1" spc="-10" dirty="0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 (nuovo </a:t>
            </a:r>
            <a:r>
              <a:rPr lang="en-US" sz="2000" b="1" spc="-10" err="1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strumento</a:t>
            </a:r>
            <a:r>
              <a:rPr lang="en-US" sz="2000" b="1" spc="-10" dirty="0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 </a:t>
            </a:r>
            <a:r>
              <a:rPr lang="en-US" sz="2000" b="1" spc="-10" err="1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operativo</a:t>
            </a:r>
            <a:r>
              <a:rPr lang="en-US" sz="2000" b="1" spc="-10" dirty="0">
                <a:solidFill>
                  <a:srgbClr val="FF7300"/>
                </a:solidFill>
                <a:latin typeface="adelle sans extrabold"/>
                <a:ea typeface="+mn-lt"/>
                <a:cs typeface="+mn-lt"/>
              </a:rPr>
              <a:t>)</a:t>
            </a:r>
            <a:endParaRPr lang="it-IT" b="1">
              <a:solidFill>
                <a:srgbClr val="FF7300"/>
              </a:solidFill>
              <a:latin typeface="adelle sans extrabold"/>
            </a:endParaRPr>
          </a:p>
          <a:p>
            <a:pPr marL="81280" marR="123825" algn="just">
              <a:lnSpc>
                <a:spcPct val="100000"/>
              </a:lnSpc>
              <a:spcBef>
                <a:spcPts val="100"/>
              </a:spcBef>
            </a:pPr>
            <a:endParaRPr sz="1500" spc="-10" dirty="0">
              <a:latin typeface="Adelle Sans" pitchFamily="2" charset="77"/>
              <a:cs typeface="Calibri" panose="020F0502020204030204" pitchFamily="34" charset="0"/>
            </a:endParaRPr>
          </a:p>
          <a:p>
            <a:pPr marL="81280" marR="123825" algn="just">
              <a:spcBef>
                <a:spcPts val="100"/>
              </a:spcBef>
            </a:pPr>
            <a:r>
              <a:rPr lang="en-US" sz="2000" spc="-10" dirty="0" err="1">
                <a:ea typeface="+mn-lt"/>
                <a:cs typeface="+mn-lt"/>
              </a:rPr>
              <a:t>Negli</a:t>
            </a:r>
            <a:r>
              <a:rPr lang="en-US" sz="2000" spc="-10" dirty="0">
                <a:ea typeface="+mn-lt"/>
                <a:cs typeface="+mn-lt"/>
              </a:rPr>
              <a:t> </a:t>
            </a:r>
            <a:r>
              <a:rPr lang="en-US" sz="2000" spc="-10" dirty="0" err="1">
                <a:ea typeface="+mn-lt"/>
                <a:cs typeface="+mn-lt"/>
              </a:rPr>
              <a:t>ultimi</a:t>
            </a:r>
            <a:r>
              <a:rPr lang="en-US" sz="2000" spc="-10" dirty="0">
                <a:ea typeface="+mn-lt"/>
                <a:cs typeface="+mn-lt"/>
              </a:rPr>
              <a:t> anni </a:t>
            </a:r>
            <a:r>
              <a:rPr lang="en-US" sz="2000" spc="-10" dirty="0" err="1">
                <a:ea typeface="+mn-lt"/>
                <a:cs typeface="+mn-lt"/>
              </a:rPr>
              <a:t>sono</a:t>
            </a:r>
            <a:r>
              <a:rPr lang="en-US" sz="2000" spc="-10" dirty="0">
                <a:ea typeface="+mn-lt"/>
                <a:cs typeface="+mn-lt"/>
              </a:rPr>
              <a:t> </a:t>
            </a:r>
            <a:r>
              <a:rPr lang="en-US" sz="2000" spc="-10" dirty="0" err="1">
                <a:ea typeface="+mn-lt"/>
                <a:cs typeface="+mn-lt"/>
              </a:rPr>
              <a:t>nate</a:t>
            </a:r>
            <a:r>
              <a:rPr lang="en-US" sz="2000" spc="-10" dirty="0">
                <a:ea typeface="+mn-lt"/>
                <a:cs typeface="+mn-lt"/>
              </a:rPr>
              <a:t> </a:t>
            </a:r>
            <a:r>
              <a:rPr lang="en-US" sz="2000" spc="-10" dirty="0" err="1">
                <a:ea typeface="+mn-lt"/>
                <a:cs typeface="+mn-lt"/>
              </a:rPr>
              <a:t>molte</a:t>
            </a:r>
            <a:r>
              <a:rPr lang="en-US" sz="2000" spc="-10" dirty="0">
                <a:ea typeface="+mn-lt"/>
                <a:cs typeface="+mn-lt"/>
              </a:rPr>
              <a:t> </a:t>
            </a:r>
            <a:r>
              <a:rPr lang="en-US" sz="2000" spc="-10" dirty="0" err="1">
                <a:ea typeface="+mn-lt"/>
                <a:cs typeface="+mn-lt"/>
              </a:rPr>
              <a:t>esperienze</a:t>
            </a:r>
            <a:r>
              <a:rPr lang="en-US" sz="2000" spc="-10" dirty="0">
                <a:ea typeface="+mn-lt"/>
                <a:cs typeface="+mn-lt"/>
              </a:rPr>
              <a:t> positive, ma </a:t>
            </a:r>
            <a:r>
              <a:rPr lang="en-US" sz="2000" spc="-10" dirty="0" err="1">
                <a:ea typeface="+mn-lt"/>
                <a:cs typeface="+mn-lt"/>
              </a:rPr>
              <a:t>resta</a:t>
            </a:r>
            <a:r>
              <a:rPr lang="en-US" sz="2000" spc="-10" dirty="0">
                <a:ea typeface="+mn-lt"/>
                <a:cs typeface="+mn-lt"/>
              </a:rPr>
              <a:t> </a:t>
            </a:r>
            <a:r>
              <a:rPr lang="en-US" sz="2000" spc="-10" dirty="0" err="1">
                <a:ea typeface="+mn-lt"/>
                <a:cs typeface="+mn-lt"/>
              </a:rPr>
              <a:t>una</a:t>
            </a:r>
            <a:r>
              <a:rPr lang="en-US" sz="2000" spc="-10" dirty="0">
                <a:ea typeface="+mn-lt"/>
                <a:cs typeface="+mn-lt"/>
              </a:rPr>
              <a:t> </a:t>
            </a:r>
            <a:r>
              <a:rPr lang="en-US" sz="2000" spc="-10" dirty="0" err="1">
                <a:ea typeface="+mn-lt"/>
                <a:cs typeface="+mn-lt"/>
              </a:rPr>
              <a:t>sfida</a:t>
            </a:r>
            <a:r>
              <a:rPr lang="en-US" sz="2000" spc="-10" dirty="0">
                <a:ea typeface="+mn-lt"/>
                <a:cs typeface="+mn-lt"/>
              </a:rPr>
              <a:t> di </a:t>
            </a:r>
            <a:r>
              <a:rPr lang="en-US" sz="2000" spc="-10" dirty="0" err="1">
                <a:ea typeface="+mn-lt"/>
                <a:cs typeface="+mn-lt"/>
              </a:rPr>
              <a:t>sistema</a:t>
            </a:r>
            <a:r>
              <a:rPr lang="en-US" sz="2000" spc="-10" dirty="0">
                <a:ea typeface="+mn-lt"/>
                <a:cs typeface="+mn-lt"/>
              </a:rPr>
              <a:t>: </a:t>
            </a:r>
            <a:r>
              <a:rPr lang="en-US" sz="2000" spc="-10" dirty="0" err="1">
                <a:ea typeface="+mn-lt"/>
                <a:cs typeface="+mn-lt"/>
              </a:rPr>
              <a:t>rendere</a:t>
            </a:r>
            <a:r>
              <a:rPr lang="en-US" sz="2000" spc="-10" dirty="0">
                <a:ea typeface="+mn-lt"/>
                <a:cs typeface="+mn-lt"/>
              </a:rPr>
              <a:t> la </a:t>
            </a:r>
            <a:r>
              <a:rPr lang="en-US" sz="2000" spc="-10" dirty="0" err="1">
                <a:ea typeface="+mn-lt"/>
                <a:cs typeface="+mn-lt"/>
              </a:rPr>
              <a:t>partecipazione</a:t>
            </a:r>
            <a:r>
              <a:rPr lang="en-US" sz="2000" spc="-10" dirty="0">
                <a:ea typeface="+mn-lt"/>
                <a:cs typeface="+mn-lt"/>
              </a:rPr>
              <a:t> stabile, </a:t>
            </a:r>
            <a:r>
              <a:rPr lang="en-US" sz="2000" spc="-10" dirty="0" err="1">
                <a:ea typeface="+mn-lt"/>
                <a:cs typeface="+mn-lt"/>
              </a:rPr>
              <a:t>riconoscibile</a:t>
            </a:r>
            <a:r>
              <a:rPr lang="en-US" sz="2000" spc="-10" dirty="0">
                <a:ea typeface="+mn-lt"/>
                <a:cs typeface="+mn-lt"/>
              </a:rPr>
              <a:t> e </a:t>
            </a:r>
            <a:r>
              <a:rPr lang="en-US" sz="2000" spc="-10" dirty="0" err="1">
                <a:ea typeface="+mn-lt"/>
                <a:cs typeface="+mn-lt"/>
              </a:rPr>
              <a:t>capace</a:t>
            </a:r>
            <a:r>
              <a:rPr lang="en-US" sz="2000" spc="-10" dirty="0">
                <a:ea typeface="+mn-lt"/>
                <a:cs typeface="+mn-lt"/>
              </a:rPr>
              <a:t> di </a:t>
            </a:r>
            <a:r>
              <a:rPr lang="en-US" sz="2000" spc="-10" dirty="0" err="1">
                <a:ea typeface="+mn-lt"/>
                <a:cs typeface="+mn-lt"/>
              </a:rPr>
              <a:t>generare</a:t>
            </a:r>
            <a:r>
              <a:rPr lang="en-US" sz="2000" spc="-10" dirty="0">
                <a:ea typeface="+mn-lt"/>
                <a:cs typeface="+mn-lt"/>
              </a:rPr>
              <a:t> fiducia.</a:t>
            </a:r>
            <a:endParaRPr dirty="0">
              <a:ea typeface="+mn-lt"/>
              <a:cs typeface="+mn-lt"/>
            </a:endParaRPr>
          </a:p>
          <a:p>
            <a:pPr>
              <a:spcBef>
                <a:spcPts val="345"/>
              </a:spcBef>
            </a:pPr>
            <a:endParaRPr lang="it-IT" sz="1400" dirty="0">
              <a:latin typeface="Adelle Sans"/>
              <a:cs typeface="Calibri"/>
            </a:endParaRPr>
          </a:p>
        </p:txBody>
      </p:sp>
      <p:pic>
        <p:nvPicPr>
          <p:cNvPr id="41" name="Immagine 40" descr="Immagine che contiene vestiti, erba, pianta, aria aperta&#10;&#10;Descrizione generata automaticamente">
            <a:extLst>
              <a:ext uri="{FF2B5EF4-FFF2-40B4-BE49-F238E27FC236}">
                <a16:creationId xmlns:a16="http://schemas.microsoft.com/office/drawing/2014/main" id="{86409DC1-E5B3-62AD-2361-790BC4854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026" y="-159657"/>
            <a:ext cx="9757468" cy="73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48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9FB8251E-3336-B0C0-D5F1-13DA0B9A91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1601" y="-159657"/>
            <a:ext cx="12438743" cy="7170057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6844EC62-2A81-33C5-8D05-46B8BCA415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87383"/>
            <a:ext cx="11618260" cy="6270172"/>
          </a:xfrm>
          <a:prstGeom prst="rect">
            <a:avLst/>
          </a:prstGeom>
          <a:solidFill>
            <a:schemeClr val="bg1"/>
          </a:solidFill>
          <a:ln w="254000" cap="sq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77907" y="427728"/>
            <a:ext cx="5740707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200" b="1" spc="120" dirty="0">
                <a:solidFill>
                  <a:srgbClr val="FF7300"/>
                </a:solidFill>
                <a:latin typeface="adelle sans extrabold"/>
                <a:ea typeface="+mj-lt"/>
                <a:cs typeface="+mj-lt"/>
              </a:rPr>
              <a:t>Regolamento partecipazione popolare</a:t>
            </a:r>
            <a:endParaRPr lang="it-IT" b="1">
              <a:latin typeface="adelle sans extra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82219" y="1818403"/>
            <a:ext cx="6548686" cy="35958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r>
              <a:rPr lang="it-IT" sz="2000" spc="-10" dirty="0">
                <a:ea typeface="+mn-lt"/>
                <a:cs typeface="+mn-lt"/>
              </a:rPr>
              <a:t>Definisce i diritti dei cittadini di partecipare alle decisioni pubbliche.</a:t>
            </a:r>
            <a:endParaRPr lang="it-IT" sz="2000" dirty="0">
              <a:ea typeface="+mn-lt"/>
              <a:cs typeface="+mn-lt"/>
            </a:endParaRPr>
          </a:p>
          <a:p>
            <a:endParaRPr lang="it-IT" sz="2000" spc="-10" dirty="0">
              <a:ea typeface="+mn-lt"/>
              <a:cs typeface="+mn-lt"/>
            </a:endParaRPr>
          </a:p>
          <a:p>
            <a:r>
              <a:rPr lang="it-IT" sz="2000" spc="-10" dirty="0">
                <a:ea typeface="+mn-lt"/>
                <a:cs typeface="+mn-lt"/>
              </a:rPr>
              <a:t>Introduce:</a:t>
            </a:r>
            <a:endParaRPr lang="it-IT" sz="2000">
              <a:ea typeface="+mn-lt"/>
              <a:cs typeface="+mn-lt"/>
            </a:endParaRPr>
          </a:p>
          <a:p>
            <a:endParaRPr lang="it-IT" sz="2000" spc="-1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spc="-10" dirty="0">
                <a:solidFill>
                  <a:srgbClr val="FF7300"/>
                </a:solidFill>
                <a:ea typeface="+mn-lt"/>
                <a:cs typeface="+mn-lt"/>
              </a:rPr>
              <a:t>processi partecipativi con regole e tempi</a:t>
            </a:r>
            <a:br>
              <a:rPr lang="it-IT" sz="2000" spc="-10" dirty="0">
                <a:solidFill>
                  <a:srgbClr val="FF7300"/>
                </a:solidFill>
                <a:ea typeface="+mn-lt"/>
                <a:cs typeface="+mn-lt"/>
              </a:rPr>
            </a:br>
            <a:endParaRPr lang="it-IT" sz="2000">
              <a:solidFill>
                <a:srgbClr val="FF73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spc="-10" dirty="0">
                <a:solidFill>
                  <a:srgbClr val="FF7300"/>
                </a:solidFill>
                <a:ea typeface="+mn-lt"/>
                <a:cs typeface="+mn-lt"/>
              </a:rPr>
              <a:t>strumenti digitali</a:t>
            </a:r>
            <a:br>
              <a:rPr lang="it-IT" sz="2000" spc="-10" dirty="0">
                <a:solidFill>
                  <a:srgbClr val="FF7300"/>
                </a:solidFill>
                <a:ea typeface="+mn-lt"/>
                <a:cs typeface="+mn-lt"/>
              </a:rPr>
            </a:br>
            <a:endParaRPr lang="it-IT" sz="2000">
              <a:solidFill>
                <a:srgbClr val="FF73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spc="-10" dirty="0">
                <a:solidFill>
                  <a:srgbClr val="FF7300"/>
                </a:solidFill>
                <a:ea typeface="+mn-lt"/>
                <a:cs typeface="+mn-lt"/>
              </a:rPr>
              <a:t>trasparenza e rendicontazione</a:t>
            </a:r>
            <a:endParaRPr lang="it-IT" sz="2000">
              <a:solidFill>
                <a:srgbClr val="FF7300"/>
              </a:solidFill>
              <a:ea typeface="+mn-lt"/>
              <a:cs typeface="+mn-lt"/>
            </a:endParaRPr>
          </a:p>
          <a:p>
            <a:endParaRPr lang="it-IT" sz="2000" spc="-10" dirty="0">
              <a:ea typeface="+mn-lt"/>
              <a:cs typeface="+mn-lt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it-IT" sz="1200" spc="-10" dirty="0">
              <a:latin typeface="AdelleSans"/>
              <a:cs typeface="Trebuchet MS"/>
            </a:endParaRPr>
          </a:p>
        </p:txBody>
      </p:sp>
      <p:pic>
        <p:nvPicPr>
          <p:cNvPr id="2" name="Immagine 1" descr="Immagine che contiene aria aperta, parco giochi, albero, vestiti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5B54BBDC-CB64-CBEC-D7BC-7BDB3F387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5600" y="-160789"/>
            <a:ext cx="9332666" cy="737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35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4B6BF3B-F0C3-F6C6-3653-4085BFC2A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F422C1A-E6BF-4C2A-02F5-D0232CF5FB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1601" y="-159657"/>
            <a:ext cx="12438743" cy="7170057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48F60D1-6BD3-644E-7BD8-ACF032AF77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87383"/>
            <a:ext cx="11618260" cy="6270172"/>
          </a:xfrm>
          <a:prstGeom prst="rect">
            <a:avLst/>
          </a:prstGeom>
          <a:solidFill>
            <a:schemeClr val="bg1"/>
          </a:solidFill>
          <a:ln w="254000" cap="sq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514D429-9531-5924-0B20-859796322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8574" y="441128"/>
            <a:ext cx="10515600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200" b="1" dirty="0">
                <a:solidFill>
                  <a:srgbClr val="FF7300"/>
                </a:solidFill>
                <a:latin typeface="Adelle Sans"/>
              </a:rPr>
              <a:t>Gli strumenti che prevede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8743B78B-29A2-2A06-2D90-3294D38378B7}"/>
              </a:ext>
            </a:extLst>
          </p:cNvPr>
          <p:cNvSpPr txBox="1"/>
          <p:nvPr/>
        </p:nvSpPr>
        <p:spPr>
          <a:xfrm>
            <a:off x="786898" y="1260084"/>
            <a:ext cx="5852305" cy="765530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r>
              <a:rPr lang="it-IT" sz="2000" dirty="0">
                <a:ea typeface="+mn-lt"/>
                <a:cs typeface="+mn-lt"/>
              </a:rPr>
              <a:t>Alcuni esempi concreti:</a:t>
            </a:r>
            <a:endParaRPr lang="it-IT" sz="2000" dirty="0"/>
          </a:p>
          <a:p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dibattiti pubblici su opere e trasformazioni urbane</a:t>
            </a:r>
            <a:endParaRPr lang="it-IT" sz="2000">
              <a:solidFill>
                <a:srgbClr val="FF73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FF73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consulte cittadine</a:t>
            </a:r>
            <a:endParaRPr lang="it-IT" sz="2000">
              <a:solidFill>
                <a:srgbClr val="FF73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FF73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petizioni e istanze</a:t>
            </a:r>
            <a:endParaRPr lang="it-IT" sz="2000">
              <a:solidFill>
                <a:srgbClr val="FF73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FF73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delibere di iniziativa popolare</a:t>
            </a:r>
            <a:endParaRPr lang="it-IT" sz="2000">
              <a:solidFill>
                <a:srgbClr val="FF73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FF73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referendum comunali</a:t>
            </a:r>
            <a:endParaRPr lang="it-IT" sz="2000" dirty="0">
              <a:solidFill>
                <a:srgbClr val="FF73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r>
              <a:rPr lang="it-IT" sz="2000" dirty="0">
                <a:ea typeface="+mn-lt"/>
                <a:cs typeface="+mn-lt"/>
              </a:rPr>
              <a:t>C’è anche un organismo di tutela: </a:t>
            </a: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il Collegio dei Garanti. </a:t>
            </a:r>
            <a:endParaRPr lang="it-IT" sz="2000">
              <a:solidFill>
                <a:srgbClr val="FF7300"/>
              </a:solidFill>
            </a:endParaRPr>
          </a:p>
          <a:p>
            <a:pPr marL="12700"/>
            <a:endParaRPr lang="it-IT" dirty="0">
              <a:latin typeface="Adelle Sans" pitchFamily="2" charset="77"/>
            </a:endParaRPr>
          </a:p>
          <a:p>
            <a:pPr marL="12700" marR="5080">
              <a:spcBef>
                <a:spcPts val="95"/>
              </a:spcBef>
            </a:pPr>
            <a:endParaRPr lang="it-IT" b="1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 b="1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 b="1">
              <a:solidFill>
                <a:schemeClr val="accent1">
                  <a:lumMod val="75000"/>
                </a:schemeClr>
              </a:solidFill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r>
              <a:rPr lang="it-IT" sz="950" dirty="0">
                <a:latin typeface="Adelle Sans"/>
                <a:cs typeface="Trebuchet MS"/>
              </a:rPr>
              <a:t>• </a:t>
            </a:r>
            <a:endParaRPr sz="950">
              <a:latin typeface="Adelle Sans" pitchFamily="2" charset="77"/>
              <a:cs typeface="Trebuchet MS"/>
            </a:endParaRPr>
          </a:p>
        </p:txBody>
      </p:sp>
      <p:pic>
        <p:nvPicPr>
          <p:cNvPr id="2" name="Immagine 1" descr="Immagine che contiene albero, vestiti, aria aperta, cielo&#10;&#10;Il contenuto generato dall&amp;#39;IA potrebbe non essere corretto.">
            <a:extLst>
              <a:ext uri="{FF2B5EF4-FFF2-40B4-BE49-F238E27FC236}">
                <a16:creationId xmlns:a16="http://schemas.microsoft.com/office/drawing/2014/main" id="{2DF7A078-664C-49AF-D223-D709A69D1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757" y="-164756"/>
            <a:ext cx="9875108" cy="73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34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66206B30-B226-99A4-D1A5-B3E4C6AABB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1601" y="-159657"/>
            <a:ext cx="12438743" cy="7170057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977837F-B2AD-E3CD-15C8-6A7444F48C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87383"/>
            <a:ext cx="11618260" cy="6270172"/>
          </a:xfrm>
          <a:prstGeom prst="rect">
            <a:avLst/>
          </a:prstGeom>
          <a:solidFill>
            <a:schemeClr val="bg1"/>
          </a:solidFill>
          <a:ln w="254000" cap="sq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41493" y="424302"/>
            <a:ext cx="5562601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200" b="1" spc="120" dirty="0">
                <a:solidFill>
                  <a:srgbClr val="FF7300"/>
                </a:solidFill>
                <a:ea typeface="+mj-lt"/>
                <a:cs typeface="+mj-lt"/>
              </a:rPr>
              <a:t>Milano Partecipa</a:t>
            </a:r>
            <a:endParaRPr lang="it-IT" dirty="0"/>
          </a:p>
        </p:txBody>
      </p:sp>
      <p:sp>
        <p:nvSpPr>
          <p:cNvPr id="22" name="object 22"/>
          <p:cNvSpPr txBox="1"/>
          <p:nvPr/>
        </p:nvSpPr>
        <p:spPr>
          <a:xfrm>
            <a:off x="6553385" y="1141665"/>
            <a:ext cx="5331448" cy="5722079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Milano Partecipa è la piattaforma digitale di partecipazione civica del Comune di Milano </a:t>
            </a:r>
            <a:r>
              <a:rPr lang="it-IT" sz="2000" dirty="0">
                <a:solidFill>
                  <a:srgbClr val="000000"/>
                </a:solidFill>
                <a:ea typeface="+mn-lt"/>
                <a:cs typeface="+mn-lt"/>
              </a:rPr>
              <a:t>per coinvolgere i cittadini nella vita della città.</a:t>
            </a:r>
            <a:endParaRPr lang="it-IT" sz="2000"/>
          </a:p>
          <a:p>
            <a:endParaRPr lang="it-IT" sz="2000" dirty="0">
              <a:ea typeface="+mn-lt"/>
              <a:cs typeface="+mn-lt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r>
              <a:rPr lang="it-IT" sz="2000" dirty="0">
                <a:ea typeface="+mn-lt"/>
                <a:cs typeface="+mn-lt"/>
              </a:rPr>
              <a:t>Attraverso la piattaforma si possono consultare e partecipare ai processi partecipativi avviati dall’amministrazione (assemblee, consultazioni, raccolta osservazioni e proposte).</a:t>
            </a:r>
            <a:endParaRPr lang="it-IT" sz="2000"/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 sz="2000" dirty="0">
              <a:ea typeface="+mn-lt"/>
              <a:cs typeface="+mn-lt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r>
              <a:rPr lang="it-IT" sz="2000" dirty="0">
                <a:ea typeface="+mn-lt"/>
                <a:cs typeface="+mn-lt"/>
              </a:rPr>
              <a:t>Permette di avviare o firmare Petizioni, Referendum e altri istituti di partecipazione previsti dallo Statuto e dal Regolamento. </a:t>
            </a: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r>
              <a:rPr lang="it-IT" sz="950" dirty="0">
                <a:latin typeface="Adelle Sans"/>
                <a:cs typeface="Trebuchet MS"/>
              </a:rPr>
              <a:t>• </a:t>
            </a:r>
            <a:endParaRPr sz="950">
              <a:latin typeface="Adelle Sans" pitchFamily="2" charset="77"/>
              <a:cs typeface="Trebuchet MS"/>
            </a:endParaRPr>
          </a:p>
        </p:txBody>
      </p:sp>
      <p:pic>
        <p:nvPicPr>
          <p:cNvPr id="11" name="Immagine 10" descr="Immagine che contiene Biglietto Post-it, Cartoncino, Prodotto di carta, carta&#10;&#10;Il contenuto generato dall&amp;#39;IA potrebbe non essere corretto.">
            <a:extLst>
              <a:ext uri="{FF2B5EF4-FFF2-40B4-BE49-F238E27FC236}">
                <a16:creationId xmlns:a16="http://schemas.microsoft.com/office/drawing/2014/main" id="{C265335E-2C97-3573-E039-786EF2716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165100"/>
            <a:ext cx="6223000" cy="942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44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08D1F0-B4F3-1E39-95C7-C0DDE4D65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2D68739-0F57-1A60-0326-952C762ADD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1601" y="-159657"/>
            <a:ext cx="12438743" cy="7170057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32FAB41-2CE7-5BE6-52FC-615DD6B6EF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87383"/>
            <a:ext cx="11618260" cy="6270172"/>
          </a:xfrm>
          <a:prstGeom prst="rect">
            <a:avLst/>
          </a:prstGeom>
          <a:solidFill>
            <a:schemeClr val="bg1"/>
          </a:solidFill>
          <a:ln w="254000" cap="sq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165648A-B866-93AF-BA94-A4E2D70DA5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8574" y="441128"/>
            <a:ext cx="10515600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200" b="1" dirty="0">
                <a:solidFill>
                  <a:srgbClr val="FF7300"/>
                </a:solidFill>
                <a:latin typeface="Adelle Sans"/>
              </a:rPr>
              <a:t>Alcuni processi partecipativi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C5FA77D3-76F5-545E-EEF3-DE5766285B56}"/>
              </a:ext>
            </a:extLst>
          </p:cNvPr>
          <p:cNvSpPr txBox="1"/>
          <p:nvPr/>
        </p:nvSpPr>
        <p:spPr>
          <a:xfrm>
            <a:off x="272033" y="1198300"/>
            <a:ext cx="5852305" cy="8886407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r>
              <a:rPr lang="it-IT" sz="2000" dirty="0" err="1">
                <a:solidFill>
                  <a:srgbClr val="FF7300"/>
                </a:solidFill>
                <a:ea typeface="+mn-lt"/>
                <a:cs typeface="+mn-lt"/>
              </a:rPr>
              <a:t>Möves</a:t>
            </a:r>
            <a:r>
              <a:rPr lang="it-IT" sz="2000" dirty="0">
                <a:ea typeface="+mn-lt"/>
                <a:cs typeface="+mn-lt"/>
              </a:rPr>
              <a:t>: percorso partecipativo sulla mobilità attiva  nato su impulso della</a:t>
            </a: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 Consulta cittadina per la mobilità attiva e l’accessibilità</a:t>
            </a:r>
            <a:r>
              <a:rPr lang="it-IT" sz="2000" dirty="0">
                <a:ea typeface="+mn-lt"/>
                <a:cs typeface="+mn-lt"/>
              </a:rPr>
              <a:t>, che ha portato alla definizione di linee guida e priorità per una città più sicura, sostenibile e accessibile, tutto attraverso un percorso partecipativo.</a:t>
            </a:r>
            <a:endParaRPr lang="it-IT" dirty="0">
              <a:ea typeface="+mn-lt"/>
              <a:cs typeface="+mn-lt"/>
            </a:endParaRPr>
          </a:p>
          <a:p>
            <a:endParaRPr lang="it-IT" sz="2000" dirty="0">
              <a:latin typeface="Aptos"/>
            </a:endParaRPr>
          </a:p>
          <a:p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Per Strada Più Libere</a:t>
            </a:r>
            <a:r>
              <a:rPr lang="it-IT" sz="2000" dirty="0">
                <a:ea typeface="+mn-lt"/>
                <a:cs typeface="+mn-lt"/>
              </a:rPr>
              <a:t>: percorso di ascolto e partecipazione che ha coinvolto donne e soggettività queer per raccogliere esperienze e percezioni sulla sicurezza nello spazio pubblico (soprattutto la sera e la notte), individuando luoghi critici e bisogni concreti. Il percorso ha prodotto raccomandazioni operative per interventi urbani (illuminazione, arredo, presidio e attivazione sociale dei luoghi) con l’obiettivo di rendere la città più vivibile e sicura per tutte e tutti.</a:t>
            </a:r>
            <a:endParaRPr lang="it-IT"/>
          </a:p>
          <a:p>
            <a:pPr marL="12700"/>
            <a:endParaRPr lang="it-IT" dirty="0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 b="1">
              <a:solidFill>
                <a:srgbClr val="000000"/>
              </a:solidFill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 b="1">
              <a:solidFill>
                <a:srgbClr val="000000"/>
              </a:solidFill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 b="1">
              <a:solidFill>
                <a:srgbClr val="104862"/>
              </a:solidFill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spcBef>
                <a:spcPts val="95"/>
              </a:spcBef>
            </a:pPr>
            <a:r>
              <a:rPr lang="it-IT" sz="950" dirty="0">
                <a:latin typeface="Adelle Sans"/>
                <a:cs typeface="Trebuchet MS"/>
              </a:rPr>
              <a:t>• </a:t>
            </a:r>
            <a:endParaRPr sz="950">
              <a:latin typeface="Adelle Sans" pitchFamily="2" charset="77"/>
              <a:cs typeface="Trebuchet MS"/>
            </a:endParaRPr>
          </a:p>
        </p:txBody>
      </p:sp>
      <p:pic>
        <p:nvPicPr>
          <p:cNvPr id="3" name="Immagine 2" descr="Immagine che contiene persona, dito, unghia/chiodo, polso&#10;&#10;Il contenuto generato dall&amp;#39;IA potrebbe non essere corretto.">
            <a:extLst>
              <a:ext uri="{FF2B5EF4-FFF2-40B4-BE49-F238E27FC236}">
                <a16:creationId xmlns:a16="http://schemas.microsoft.com/office/drawing/2014/main" id="{DCC2712B-F690-00B5-7748-1DD925B00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203" y="-164757"/>
            <a:ext cx="10832756" cy="71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61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08F33F9-1642-89A9-FC42-DD12C4283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3CF06568-A544-2621-99EC-225CAC45DB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1601" y="-159657"/>
            <a:ext cx="12438743" cy="7170057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7FA0943-D054-84E1-09DA-F5E6975438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87383"/>
            <a:ext cx="11618260" cy="6270172"/>
          </a:xfrm>
          <a:prstGeom prst="rect">
            <a:avLst/>
          </a:prstGeom>
          <a:solidFill>
            <a:schemeClr val="bg1"/>
          </a:solidFill>
          <a:ln w="254000" cap="sq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16AB38F-790E-9513-E12D-2AE67311A0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41493" y="424302"/>
            <a:ext cx="5562601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200" b="1" spc="120" dirty="0">
                <a:solidFill>
                  <a:srgbClr val="FF7300"/>
                </a:solidFill>
                <a:ea typeface="+mj-lt"/>
                <a:cs typeface="+mj-lt"/>
              </a:rPr>
              <a:t>Regolamento beni comuni e patti di collaborazione</a:t>
            </a:r>
            <a:endParaRPr lang="it-IT" b="1"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50E65CF5-D253-F879-929A-98AB3F244BEC}"/>
              </a:ext>
            </a:extLst>
          </p:cNvPr>
          <p:cNvSpPr txBox="1"/>
          <p:nvPr/>
        </p:nvSpPr>
        <p:spPr>
          <a:xfrm>
            <a:off x="6553385" y="1713165"/>
            <a:ext cx="5331448" cy="6225037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r>
              <a:rPr lang="it-IT" sz="2000" dirty="0">
                <a:ea typeface="+mn-lt"/>
                <a:cs typeface="+mn-lt"/>
              </a:rPr>
              <a:t>È lo strumento che permette ai cittadini di “fare insieme al Comune”.</a:t>
            </a:r>
            <a:endParaRPr lang="it-IT" sz="2000" dirty="0"/>
          </a:p>
          <a:p>
            <a:endParaRPr lang="it-IT" sz="2000" dirty="0">
              <a:ea typeface="+mn-lt"/>
              <a:cs typeface="+mn-lt"/>
            </a:endParaRPr>
          </a:p>
          <a:p>
            <a:r>
              <a:rPr lang="it-IT" sz="2000" dirty="0">
                <a:ea typeface="+mn-lt"/>
                <a:cs typeface="+mn-lt"/>
              </a:rPr>
              <a:t>Attraverso i Patti si possono attivare:</a:t>
            </a:r>
          </a:p>
          <a:p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cura di spazi pubblici</a:t>
            </a:r>
            <a:endParaRPr lang="it-IT" sz="2000" dirty="0">
              <a:solidFill>
                <a:srgbClr val="FF73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FF73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rigenerazione di luoghi</a:t>
            </a:r>
            <a:endParaRPr lang="it-IT" sz="2000" dirty="0">
              <a:solidFill>
                <a:srgbClr val="FF73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FF73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iniziative sociali, culturali, sportive</a:t>
            </a:r>
            <a:endParaRPr lang="it-IT" sz="2000" dirty="0">
              <a:solidFill>
                <a:srgbClr val="FF73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FF73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progetti di comunità nei quartieri</a:t>
            </a:r>
            <a:endParaRPr lang="it-IT" sz="2000" dirty="0">
              <a:solidFill>
                <a:srgbClr val="FF7300"/>
              </a:solidFill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 dirty="0">
              <a:solidFill>
                <a:srgbClr val="000000"/>
              </a:solidFill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endParaRPr lang="it-IT">
              <a:latin typeface="Adelle Sans" pitchFamily="2" charset="77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95"/>
              </a:spcBef>
            </a:pPr>
            <a:r>
              <a:rPr lang="it-IT" sz="950" dirty="0">
                <a:latin typeface="Adelle Sans"/>
                <a:cs typeface="Trebuchet MS"/>
              </a:rPr>
              <a:t>• </a:t>
            </a:r>
            <a:endParaRPr sz="950">
              <a:latin typeface="Adelle Sans" pitchFamily="2" charset="77"/>
              <a:cs typeface="Trebuchet MS"/>
            </a:endParaRPr>
          </a:p>
        </p:txBody>
      </p:sp>
      <p:pic>
        <p:nvPicPr>
          <p:cNvPr id="2" name="Immagine 1" descr="Immagine che contiene vestiti, ragazzo, aria aperta, persona&#10;&#10;Il contenuto generato dall&amp;#39;IA potrebbe non essere corretto.">
            <a:extLst>
              <a:ext uri="{FF2B5EF4-FFF2-40B4-BE49-F238E27FC236}">
                <a16:creationId xmlns:a16="http://schemas.microsoft.com/office/drawing/2014/main" id="{8270708D-11D8-93F9-1D95-029CD8C21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5351" y="-247135"/>
            <a:ext cx="10994299" cy="733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20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407FB-917B-B257-562F-49CC118FD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DC83F79-8AFE-8DCA-971C-3347EF1942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1601" y="-159657"/>
            <a:ext cx="12438743" cy="7170057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AAA734E-36DE-458A-E7C7-06BC565B7C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87383"/>
            <a:ext cx="11618260" cy="6270172"/>
          </a:xfrm>
          <a:prstGeom prst="rect">
            <a:avLst/>
          </a:prstGeom>
          <a:solidFill>
            <a:schemeClr val="bg1"/>
          </a:solidFill>
          <a:ln w="254000" cap="sq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008622-E581-5673-1F14-8B63DD7FA8B5}"/>
              </a:ext>
            </a:extLst>
          </p:cNvPr>
          <p:cNvSpPr txBox="1"/>
          <p:nvPr/>
        </p:nvSpPr>
        <p:spPr>
          <a:xfrm>
            <a:off x="267399" y="1714075"/>
            <a:ext cx="5964800" cy="6093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000" dirty="0">
                <a:ea typeface="+mn-lt"/>
                <a:cs typeface="+mn-lt"/>
              </a:rPr>
              <a:t>I Patti di Collaborazione sono uno strumento semplice, che permette ad Amministrazione, Enti e cittadini di lavorare assieme in modo orizzontale.</a:t>
            </a:r>
          </a:p>
          <a:p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Costruiscono fiducia tra Comune e cittadini</a:t>
            </a:r>
            <a:endParaRPr lang="it-IT">
              <a:solidFill>
                <a:srgbClr val="FF73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FF73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Rendono i quartieri più vivi e più curati</a:t>
            </a:r>
            <a:endParaRPr lang="it-IT">
              <a:solidFill>
                <a:srgbClr val="FF73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FF73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Generano senso di appartenenza</a:t>
            </a:r>
            <a:endParaRPr lang="it-IT">
              <a:solidFill>
                <a:srgbClr val="FF73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FF73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Attivano reti territoriali e volontariato civico</a:t>
            </a:r>
            <a:endParaRPr lang="it-IT">
              <a:solidFill>
                <a:srgbClr val="FF73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latin typeface="Aptos"/>
            </a:endParaRPr>
          </a:p>
          <a:p>
            <a:r>
              <a:rPr lang="it-IT" sz="2000" dirty="0"/>
              <a:t>Sono forme di “democrazia del fare”: producono cambiamenti concreti e relazioni sociali, anche quando non incidono direttamente sulle grandi decisioni politiche.</a:t>
            </a:r>
            <a:endParaRPr lang="it-IT" dirty="0"/>
          </a:p>
          <a:p>
            <a:endParaRPr lang="it-IT" sz="2000" dirty="0">
              <a:solidFill>
                <a:srgbClr val="000000"/>
              </a:solidFill>
              <a:latin typeface="AdelleSans" panose="02000503000000020004" pitchFamily="2" charset="77"/>
            </a:endParaRPr>
          </a:p>
          <a:p>
            <a:endParaRPr lang="it-IT" sz="2500">
              <a:solidFill>
                <a:srgbClr val="000000"/>
              </a:solidFill>
              <a:highlight>
                <a:srgbClr val="FFFF00"/>
              </a:highlight>
              <a:latin typeface="AdelleSans" panose="02000503000000020004" pitchFamily="2" charset="77"/>
            </a:endParaRPr>
          </a:p>
          <a:p>
            <a:endParaRPr lang="it-IT" sz="2500">
              <a:solidFill>
                <a:schemeClr val="bg1">
                  <a:lumMod val="75000"/>
                </a:schemeClr>
              </a:solidFill>
              <a:latin typeface="AdelleSans" panose="02000503000000020004" pitchFamily="2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2574A2-4BFB-1F83-2D29-6EA18F5AD127}"/>
              </a:ext>
            </a:extLst>
          </p:cNvPr>
          <p:cNvSpPr txBox="1"/>
          <p:nvPr/>
        </p:nvSpPr>
        <p:spPr>
          <a:xfrm>
            <a:off x="9526314" y="5532383"/>
            <a:ext cx="11535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6000">
                <a:latin typeface="Adelle Sans Semibold"/>
              </a:rPr>
              <a:t>​</a:t>
            </a:r>
            <a:endParaRPr lang="it-IT" sz="600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FAA6FECC-2FBA-1C1E-9962-09E5EF3136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1142" y="574993"/>
            <a:ext cx="5593492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200" b="1" dirty="0">
                <a:solidFill>
                  <a:srgbClr val="FF7300"/>
                </a:solidFill>
                <a:latin typeface="Adelle Sans"/>
              </a:rPr>
              <a:t>La forza dei Patti di Collaborazione</a:t>
            </a:r>
            <a:endParaRPr lang="it-IT" dirty="0"/>
          </a:p>
        </p:txBody>
      </p:sp>
      <p:pic>
        <p:nvPicPr>
          <p:cNvPr id="3" name="Immagine 2" descr="Immagine che contiene vestiti, persona, muro, Viso umano&#10;&#10;Il contenuto generato dall&amp;#39;IA potrebbe non essere corretto.">
            <a:extLst>
              <a:ext uri="{FF2B5EF4-FFF2-40B4-BE49-F238E27FC236}">
                <a16:creationId xmlns:a16="http://schemas.microsoft.com/office/drawing/2014/main" id="{9D258857-8353-D3EF-6C87-677DF590F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893" y="-308919"/>
            <a:ext cx="9792729" cy="733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98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FCFE0-C933-65AE-A724-1FB0252E6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CC740DF-5FD9-9B32-7D4E-ADD1BC4718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1601" y="-159657"/>
            <a:ext cx="12438743" cy="7170057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D2FE220-C92D-1561-D008-4C9EEC7152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941" y="287383"/>
            <a:ext cx="11618260" cy="6270172"/>
          </a:xfrm>
          <a:prstGeom prst="rect">
            <a:avLst/>
          </a:prstGeom>
          <a:solidFill>
            <a:schemeClr val="bg1"/>
          </a:solidFill>
          <a:ln w="254000" cap="sq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764A993-D91A-6AE9-6C03-1C1279A3B00E}"/>
              </a:ext>
            </a:extLst>
          </p:cNvPr>
          <p:cNvSpPr txBox="1"/>
          <p:nvPr/>
        </p:nvSpPr>
        <p:spPr>
          <a:xfrm>
            <a:off x="267399" y="1405156"/>
            <a:ext cx="5964800" cy="6093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000" dirty="0">
                <a:ea typeface="+mn-lt"/>
                <a:cs typeface="+mn-lt"/>
              </a:rPr>
              <a:t>Oggi  i Patti hanno alcuni </a:t>
            </a:r>
            <a:r>
              <a:rPr lang="it-IT" sz="2000" dirty="0">
                <a:solidFill>
                  <a:srgbClr val="FF7300"/>
                </a:solidFill>
                <a:ea typeface="+mn-lt"/>
                <a:cs typeface="+mn-lt"/>
              </a:rPr>
              <a:t>limiti</a:t>
            </a:r>
            <a:r>
              <a:rPr lang="it-IT" sz="2000" dirty="0">
                <a:ea typeface="+mn-lt"/>
                <a:cs typeface="+mn-lt"/>
              </a:rPr>
              <a:t>:</a:t>
            </a:r>
            <a:endParaRPr lang="it-IT" dirty="0"/>
          </a:p>
          <a:p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ea typeface="+mn-lt"/>
                <a:cs typeface="+mn-lt"/>
              </a:rPr>
              <a:t>Non si possono finanziare direttamente i progetti</a:t>
            </a:r>
            <a:endParaRPr lang="it-IT" dirty="0"/>
          </a:p>
          <a:p>
            <a:pPr marL="285750" indent="-285750">
              <a:buFont typeface="Arial"/>
              <a:buChar char="•"/>
            </a:pPr>
            <a:endParaRPr lang="it-IT" sz="2000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ea typeface="+mn-lt"/>
                <a:cs typeface="+mn-lt"/>
              </a:rPr>
              <a:t>La durata massima è di</a:t>
            </a:r>
            <a:r>
              <a:rPr lang="it-IT" sz="2000" b="1" dirty="0">
                <a:ea typeface="+mn-lt"/>
                <a:cs typeface="+mn-lt"/>
              </a:rPr>
              <a:t> </a:t>
            </a:r>
            <a:r>
              <a:rPr lang="it-IT" sz="2000" dirty="0">
                <a:ea typeface="+mn-lt"/>
                <a:cs typeface="+mn-lt"/>
              </a:rPr>
              <a:t>3 anni</a:t>
            </a:r>
            <a:endParaRPr lang="it-IT" dirty="0"/>
          </a:p>
          <a:p>
            <a:pPr marL="285750" indent="-285750">
              <a:buFont typeface="Arial"/>
              <a:buChar char="•"/>
            </a:pPr>
            <a:endParaRPr lang="it-IT" sz="2000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ea typeface="+mn-lt"/>
                <a:cs typeface="+mn-lt"/>
              </a:rPr>
              <a:t>il rinnovo non è automatico e deve essere “diverso” dal patto precedente</a:t>
            </a:r>
            <a:endParaRPr lang="it-IT" dirty="0"/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ea typeface="+mn-lt"/>
                <a:cs typeface="+mn-lt"/>
              </a:rPr>
              <a:t>molte realtà vorrebbero semplicemente continuare attività già positive</a:t>
            </a:r>
            <a:endParaRPr lang="it-IT" dirty="0"/>
          </a:p>
          <a:p>
            <a:pPr marL="285750" indent="-285750">
              <a:buFont typeface="Arial"/>
              <a:buChar char="•"/>
            </a:pPr>
            <a:endParaRPr lang="it-IT" sz="2000" dirty="0">
              <a:ea typeface="+mn-lt"/>
              <a:cs typeface="+mn-lt"/>
            </a:endParaRPr>
          </a:p>
          <a:p>
            <a:r>
              <a:rPr lang="it-IT" sz="2000" dirty="0">
                <a:ea typeface="+mn-lt"/>
                <a:cs typeface="+mn-lt"/>
              </a:rPr>
              <a:t>la partecipazione può diventare un percorso faticoso, che può produrre disillusione invece che fiducia. </a:t>
            </a:r>
            <a:endParaRPr lang="it-IT" dirty="0">
              <a:ea typeface="+mn-lt"/>
              <a:cs typeface="+mn-lt"/>
            </a:endParaRPr>
          </a:p>
          <a:p>
            <a:endParaRPr lang="it-IT" sz="2000" dirty="0"/>
          </a:p>
          <a:p>
            <a:endParaRPr lang="it-IT" sz="2000" dirty="0">
              <a:latin typeface="AdelleSans" panose="02000503000000020004" pitchFamily="2" charset="77"/>
            </a:endParaRPr>
          </a:p>
          <a:p>
            <a:endParaRPr lang="it-IT" sz="2500">
              <a:highlight>
                <a:srgbClr val="FFFF00"/>
              </a:highlight>
              <a:latin typeface="AdelleSans" panose="02000503000000020004" pitchFamily="2" charset="77"/>
            </a:endParaRPr>
          </a:p>
          <a:p>
            <a:endParaRPr lang="it-IT" sz="2500">
              <a:solidFill>
                <a:schemeClr val="bg1">
                  <a:lumMod val="75000"/>
                </a:schemeClr>
              </a:solidFill>
              <a:latin typeface="AdelleSans" panose="02000503000000020004" pitchFamily="2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F0A954-7C0F-178C-8D83-4DD88FBD02A8}"/>
              </a:ext>
            </a:extLst>
          </p:cNvPr>
          <p:cNvSpPr txBox="1"/>
          <p:nvPr/>
        </p:nvSpPr>
        <p:spPr>
          <a:xfrm>
            <a:off x="9526314" y="5532383"/>
            <a:ext cx="11535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6000">
                <a:latin typeface="Adelle Sans Semibold"/>
              </a:rPr>
              <a:t>​</a:t>
            </a:r>
            <a:endParaRPr lang="it-IT" sz="600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8D0B2868-A5BE-4999-9404-D65385CDF7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1142" y="574993"/>
            <a:ext cx="5593492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200" b="1" dirty="0">
                <a:solidFill>
                  <a:srgbClr val="FF7300"/>
                </a:solidFill>
                <a:latin typeface="Adelle Sans"/>
              </a:rPr>
              <a:t>Le criticità dei Patti</a:t>
            </a:r>
            <a:endParaRPr lang="it-IT" dirty="0"/>
          </a:p>
        </p:txBody>
      </p:sp>
      <p:pic>
        <p:nvPicPr>
          <p:cNvPr id="5" name="Immagine 4" descr="Immagine che contiene aria aperta, vestiti, persona, albero&#10;&#10;Il contenuto generato dall&amp;#39;IA potrebbe non essere corretto.">
            <a:extLst>
              <a:ext uri="{FF2B5EF4-FFF2-40B4-BE49-F238E27FC236}">
                <a16:creationId xmlns:a16="http://schemas.microsoft.com/office/drawing/2014/main" id="{F8762B2A-CF2C-9AA4-AF1D-0072C96D7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499" y="-169005"/>
            <a:ext cx="9587813" cy="71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572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3a63643-403c-410a-b7a1-79ed97b5c130">
      <Terms xmlns="http://schemas.microsoft.com/office/infopath/2007/PartnerControls"/>
    </lcf76f155ced4ddcb4097134ff3c332f>
    <TaxCatchAll xmlns="1b21f5d9-a383-4bc9-b1d8-88dd3ffc26e2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D8F846DA46F5F4CB8713ED206CBA675" ma:contentTypeVersion="15" ma:contentTypeDescription="Creare un nuovo documento." ma:contentTypeScope="" ma:versionID="6cc835972e21e07c4220327aa2c9e58b">
  <xsd:schema xmlns:xsd="http://www.w3.org/2001/XMLSchema" xmlns:xs="http://www.w3.org/2001/XMLSchema" xmlns:p="http://schemas.microsoft.com/office/2006/metadata/properties" xmlns:ns1="http://schemas.microsoft.com/sharepoint/v3" xmlns:ns2="d3a63643-403c-410a-b7a1-79ed97b5c130" xmlns:ns3="1b21f5d9-a383-4bc9-b1d8-88dd3ffc26e2" targetNamespace="http://schemas.microsoft.com/office/2006/metadata/properties" ma:root="true" ma:fieldsID="ce87a018b95af393559291c8ed0a6942" ns1:_="" ns2:_="" ns3:_="">
    <xsd:import namespace="http://schemas.microsoft.com/sharepoint/v3"/>
    <xsd:import namespace="d3a63643-403c-410a-b7a1-79ed97b5c130"/>
    <xsd:import namespace="1b21f5d9-a383-4bc9-b1d8-88dd3ffc26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rietà criteri di conformità unificati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zione interfaccia utente criteri di conformità unificati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a63643-403c-410a-b7a1-79ed97b5c1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Tag immagine" ma:readOnly="false" ma:fieldId="{5cf76f15-5ced-4ddc-b409-7134ff3c332f}" ma:taxonomyMulti="true" ma:sspId="ca0ed51b-b2de-4bd8-98ac-d493547266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1f5d9-a383-4bc9-b1d8-88dd3ffc26e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85b56f8-2243-492a-98d5-e15b88416ff1}" ma:internalName="TaxCatchAll" ma:showField="CatchAllData" ma:web="1b21f5d9-a383-4bc9-b1d8-88dd3ffc26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6B23ED-83C1-4CA8-9B05-34A6A12B96BA}">
  <ds:schemaRefs>
    <ds:schemaRef ds:uri="1b21f5d9-a383-4bc9-b1d8-88dd3ffc26e2"/>
    <ds:schemaRef ds:uri="d3a63643-403c-410a-b7a1-79ed97b5c13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ED37887-26CB-485E-B7E7-87CB6DEC93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22ADB1-B60D-4B45-B23D-CC0E00DF4BB8}">
  <ds:schemaRefs>
    <ds:schemaRef ds:uri="1b21f5d9-a383-4bc9-b1d8-88dd3ffc26e2"/>
    <ds:schemaRef ds:uri="d3a63643-403c-410a-b7a1-79ed97b5c13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ca916905-b31d-4af5-8307-1ac286ef0b1e}" enabled="0" method="" siteId="{ca916905-b31d-4af5-8307-1ac286ef0b1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806</Words>
  <Application>Microsoft Office PowerPoint</Application>
  <PresentationFormat>Widescreen</PresentationFormat>
  <Paragraphs>195</Paragraphs>
  <Slides>13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5" baseType="lpstr">
      <vt:lpstr>Adelle Sans</vt:lpstr>
      <vt:lpstr>Adelle Sans ExtraBold</vt:lpstr>
      <vt:lpstr>Adelle Sans ExtraBold</vt:lpstr>
      <vt:lpstr>Adelle Sans Light</vt:lpstr>
      <vt:lpstr>Adelle Sans Semibold</vt:lpstr>
      <vt:lpstr>AdelleSans</vt:lpstr>
      <vt:lpstr>Aptos</vt:lpstr>
      <vt:lpstr>Aptos Display</vt:lpstr>
      <vt:lpstr>Arial</vt:lpstr>
      <vt:lpstr>Calibri</vt:lpstr>
      <vt:lpstr>Trebuchet MS</vt:lpstr>
      <vt:lpstr>Tema di Office</vt:lpstr>
      <vt:lpstr>Presentazione standard di PowerPoint</vt:lpstr>
      <vt:lpstr>Partecipazione a Milano: dove siamo oggi</vt:lpstr>
      <vt:lpstr>Regolamento partecipazione popolare</vt:lpstr>
      <vt:lpstr>Gli strumenti che prevede</vt:lpstr>
      <vt:lpstr>Milano Partecipa</vt:lpstr>
      <vt:lpstr>Alcuni processi partecipativi</vt:lpstr>
      <vt:lpstr>Regolamento beni comuni e patti di collaborazione</vt:lpstr>
      <vt:lpstr>La forza dei Patti di Collaborazione</vt:lpstr>
      <vt:lpstr>Le criticità dei Patti</vt:lpstr>
      <vt:lpstr>PIDS e Milano Attiva: partecipazione e cura della città</vt:lpstr>
      <vt:lpstr>Cosa cambia con Milano Attiva</vt:lpstr>
      <vt:lpstr>cosa manca </vt:lpstr>
      <vt:lpstr>cosa manca e proposte potenziamento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C.Centimeri consulente AMAT</dc:creator>
  <cp:lastModifiedBy>Mauro Valenti</cp:lastModifiedBy>
  <cp:revision>401</cp:revision>
  <dcterms:created xsi:type="dcterms:W3CDTF">2025-04-07T12:52:18Z</dcterms:created>
  <dcterms:modified xsi:type="dcterms:W3CDTF">2026-02-12T07:42:17Z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0x0101005D8F846DA46F5F4CB8713ED206CBA675</vt:lpwstr>
  </property>
  <property fmtid="{D5CDD505-2E9C-101B-9397-08002B2CF9AE}" pid="3" name="MediaServiceImageTags">
    <vt:lpwstr/>
  </property>
</Properties>
</file>