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788" r:id="rId5"/>
    <p:sldId id="648" r:id="rId6"/>
    <p:sldId id="810" r:id="rId7"/>
    <p:sldId id="649" r:id="rId8"/>
  </p:sldIdLst>
  <p:sldSz cx="12192000" cy="6858000"/>
  <p:notesSz cx="6808788" cy="99409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6" autoAdjust="0"/>
    <p:restoredTop sz="95211" autoAdjust="0"/>
  </p:normalViewPr>
  <p:slideViewPr>
    <p:cSldViewPr snapToGrid="0">
      <p:cViewPr varScale="1">
        <p:scale>
          <a:sx n="81" d="100"/>
          <a:sy n="81" d="100"/>
        </p:scale>
        <p:origin x="662" y="67"/>
      </p:cViewPr>
      <p:guideLst/>
    </p:cSldViewPr>
  </p:slideViewPr>
  <p:outlineViewPr>
    <p:cViewPr>
      <p:scale>
        <a:sx n="33" d="100"/>
        <a:sy n="33" d="100"/>
      </p:scale>
      <p:origin x="0" y="-2328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6173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CB3B48-6DF0-4FD8-9279-518A3104105E}" type="datetimeFigureOut">
              <a:rPr lang="it-IT" smtClean="0"/>
              <a:t>07/07/2025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1038" y="4784725"/>
            <a:ext cx="5446712" cy="3913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6E0A4-CE01-4426-909D-6F723DD82D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9023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8C6FEDA-6E46-4295-886D-37A06D39BCA4}" type="slidenum">
              <a:rPr lang="it-IT" smtClean="0"/>
              <a:pPr>
                <a:defRPr/>
              </a:pPr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8213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DFC812-FD22-4393-9460-4203C93965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31B81B3-8195-40C8-9984-8DE8D2AF60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AAA141D-37A2-4599-AEF0-B5B4FDACD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04C3-1407-45B8-A3E7-2B5EB128406D}" type="datetimeFigureOut">
              <a:rPr lang="it-IT" smtClean="0"/>
              <a:t>07/07/2025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2D8E6E8-AE15-479E-9346-B36057186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F3040F1-33E8-4E29-A2B3-4A854AACD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B0A8B-A844-460C-BFD3-D3F6DA1FE9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5658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05A5CC-57B3-413A-99BE-0D33B3D6D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9F065FC-A53C-4248-98DB-D458B12896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7D5A02-28C0-4AFC-9EFA-319E89A7D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04C3-1407-45B8-A3E7-2B5EB128406D}" type="datetimeFigureOut">
              <a:rPr lang="it-IT" smtClean="0"/>
              <a:t>07/07/2025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8E4E963-7B85-48BE-876F-76BC6B226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F46713A-C7D9-4028-B092-A8671F295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B0A8B-A844-460C-BFD3-D3F6DA1FE9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1778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5093D9B-FDE6-4CB5-B03D-19FAE253AB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2F2C12B-68AB-4775-8CEA-F77AA5EAB0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4DBB3C0-BC1E-43FE-B81F-7701D932C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04C3-1407-45B8-A3E7-2B5EB128406D}" type="datetimeFigureOut">
              <a:rPr lang="it-IT" smtClean="0"/>
              <a:t>07/07/2025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8F0FFF6-9916-42B0-9903-1FEB5565F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70B1CD8-17ED-41DE-9C96-D4888CFC7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B0A8B-A844-460C-BFD3-D3F6DA1FE9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75360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36003-8727-4F23-93B9-0C3891D4CB6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614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A4F6FC9-A3DF-4DB0-800F-A75D334E3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3A802A-E45D-4517-9869-F027EC546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FECF2D1-41B2-4C74-9047-6ACA1328E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04C3-1407-45B8-A3E7-2B5EB128406D}" type="datetimeFigureOut">
              <a:rPr lang="it-IT" smtClean="0"/>
              <a:t>07/07/2025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0E4DF71-E55E-4B79-A337-26A1DA18D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3E37FEA-C2C3-4841-8F30-54F1D837A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B0A8B-A844-460C-BFD3-D3F6DA1FE9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390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038754-531A-41DB-8F0A-C262FFD9C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9A009EA-9A6C-45D3-A2DF-630033683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CA77C59-4B7A-4606-9661-4538CBB33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04C3-1407-45B8-A3E7-2B5EB128406D}" type="datetimeFigureOut">
              <a:rPr lang="it-IT" smtClean="0"/>
              <a:t>07/07/2025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F2F19C7-07BE-4AAB-9E67-F7FC63255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B888B3E-10E2-42F0-ADA8-9D5BF3209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B0A8B-A844-460C-BFD3-D3F6DA1FE9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2790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44EDB8-80D7-4A1C-A8FE-72047208E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F3AAC68-F8F3-40F5-A195-E76104CE38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9FCFC29-245B-4692-96C0-20F028CCB9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2E1B14A-376E-49D5-BE64-023B8A50C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04C3-1407-45B8-A3E7-2B5EB128406D}" type="datetimeFigureOut">
              <a:rPr lang="it-IT" smtClean="0"/>
              <a:t>07/07/2025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57F11E7-88B2-4AD3-BF68-C88685656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19EB398-A766-4E92-B234-C33931CE1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B0A8B-A844-460C-BFD3-D3F6DA1FE9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3098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29C6B8-3A87-4962-A33E-629663E70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AF5C228-0196-48B6-8902-7ADE74105D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2042A50-DB44-4396-9BA1-7578BCB6CB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5960CC7-7468-416F-AF12-474196D24E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5E4D2F2-EC9B-4FB5-A285-5857F0C88B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A1A29F3-C9BF-4AC2-927A-54862CC99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04C3-1407-45B8-A3E7-2B5EB128406D}" type="datetimeFigureOut">
              <a:rPr lang="it-IT" smtClean="0"/>
              <a:t>07/07/2025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AE8D191-EDB6-4DBD-9B05-E42FAB6B8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E37706D-840F-4060-A238-01275D1A6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B0A8B-A844-460C-BFD3-D3F6DA1FE9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0625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B43AA4-5C7C-4151-B001-5B1992C91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E25AF19-F57A-4F55-8118-7D07C7232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04C3-1407-45B8-A3E7-2B5EB128406D}" type="datetimeFigureOut">
              <a:rPr lang="it-IT" smtClean="0"/>
              <a:t>07/07/2025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89966B2-7683-4CA4-ADFF-A7D2CFECE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AAB2DD6-6100-4EBA-95A9-21F3BF3CE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B0A8B-A844-460C-BFD3-D3F6DA1FE9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644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9392A64-4494-4513-817C-3A2CBC95C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04C3-1407-45B8-A3E7-2B5EB128406D}" type="datetimeFigureOut">
              <a:rPr lang="it-IT" smtClean="0"/>
              <a:t>07/07/2025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15599F1-11E7-4A1E-8D5E-982E9B335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2EFCD14-C08F-4F4B-BA40-D147A8D25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B0A8B-A844-460C-BFD3-D3F6DA1FE9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7955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36A282-2917-4D36-99EE-3C123E017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3EBEEA1-3419-45F2-B046-173F59A8D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2214DAA-7F61-490E-8942-54C41C41C5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9BD51A2-C7B2-4F79-A1E3-3072669E1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04C3-1407-45B8-A3E7-2B5EB128406D}" type="datetimeFigureOut">
              <a:rPr lang="it-IT" smtClean="0"/>
              <a:t>07/07/2025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B09E9BE-8F66-4F3F-BE65-B124CCFC9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54DB5DA-1848-4AAC-A237-EBB759EA8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B0A8B-A844-460C-BFD3-D3F6DA1FE9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9520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174CB5C-D822-4E1D-AB4F-ED5F968BD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8660A38-B45B-453F-8A0D-1464F3A11E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925D4A8-06A9-475E-BA2D-22EB844BDA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2B8DC6D-5318-4A7A-8FA1-7B671E697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04C3-1407-45B8-A3E7-2B5EB128406D}" type="datetimeFigureOut">
              <a:rPr lang="it-IT" smtClean="0"/>
              <a:t>07/07/2025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EB96DD2-BDD9-4F10-8519-44D6539DB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5BB0AFC-73F3-429F-B2DB-60F9298DB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B0A8B-A844-460C-BFD3-D3F6DA1FE9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5918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3F55DFB-F87A-436D-ABC9-3B4305269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051289F-B31B-4C2B-9A5C-9DA3DC56D5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21815CC-F7B4-4E7B-A560-A4C9EBA86A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604C3-1407-45B8-A3E7-2B5EB128406D}" type="datetimeFigureOut">
              <a:rPr lang="it-IT" smtClean="0"/>
              <a:t>07/07/2025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ABCA04B-4CF2-4997-8D5A-1FB4A56F1E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1BBFB95-4941-460C-886E-FA4A530EA5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B0A8B-A844-460C-BFD3-D3F6DA1FE9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8353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914399" y="609599"/>
            <a:ext cx="10506635" cy="2071687"/>
          </a:xfrm>
        </p:spPr>
        <p:txBody>
          <a:bodyPr>
            <a:normAutofit/>
          </a:bodyPr>
          <a:lstStyle/>
          <a:p>
            <a:pPr algn="ctr"/>
            <a:r>
              <a:rPr lang="it-IT" sz="3200" b="1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Comune di Milano</a:t>
            </a:r>
            <a:br>
              <a:rPr lang="it-IT" sz="3200" b="1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Commissione Consiliare Fondi Europei, PNRR, Politiche Europee e Internazionali</a:t>
            </a:r>
            <a:endParaRPr lang="it-IT" altLang="it-IT" sz="20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3" name="Rectangle 1029"/>
          <p:cNvSpPr>
            <a:spLocks noChangeArrowheads="1"/>
          </p:cNvSpPr>
          <p:nvPr/>
        </p:nvSpPr>
        <p:spPr bwMode="auto">
          <a:xfrm>
            <a:off x="770966" y="2609850"/>
            <a:ext cx="10650068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it-IT" sz="2400" b="1" dirty="0">
                <a:solidFill>
                  <a:srgbClr val="0070C0"/>
                </a:solidFill>
              </a:rPr>
              <a:t>Audizione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it-IT" sz="2400" b="1" dirty="0">
                <a:solidFill>
                  <a:srgbClr val="0070C0"/>
                </a:solidFill>
              </a:rPr>
              <a:t>Andrea Ciaffi (Dirigente </a:t>
            </a:r>
            <a:r>
              <a:rPr lang="it-IT" sz="2400" b="1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</a:rPr>
              <a:t>Conferenza Regioni e Province autonome)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it-IT" sz="2400" b="1" dirty="0">
              <a:solidFill>
                <a:srgbClr val="00B050"/>
              </a:solidFill>
            </a:endParaRPr>
          </a:p>
          <a:p>
            <a:pPr marL="0" indent="0" algn="l">
              <a:buNone/>
            </a:pPr>
            <a:r>
              <a:rPr lang="it-IT" sz="3000" b="1" i="1" dirty="0">
                <a:solidFill>
                  <a:srgbClr val="00B050"/>
                </a:solidFill>
                <a:latin typeface="TimesNewRomanPS-BoldMT"/>
              </a:rPr>
              <a:t>Quadro finanziario pluriennale e futuro della politica di coesione</a:t>
            </a:r>
            <a:endParaRPr lang="it-IT" sz="3000" i="1" dirty="0">
              <a:solidFill>
                <a:srgbClr val="00B050"/>
              </a:solidFill>
            </a:endParaRPr>
          </a:p>
        </p:txBody>
      </p:sp>
      <p:sp>
        <p:nvSpPr>
          <p:cNvPr id="2054" name="Rectangle 1030"/>
          <p:cNvSpPr>
            <a:spLocks noChangeArrowheads="1"/>
          </p:cNvSpPr>
          <p:nvPr/>
        </p:nvSpPr>
        <p:spPr bwMode="auto">
          <a:xfrm>
            <a:off x="1097333" y="5449607"/>
            <a:ext cx="30765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it-IT" altLang="it-IT" sz="2000" i="1" dirty="0"/>
              <a:t>Milano, 4 luglio 2025</a:t>
            </a:r>
          </a:p>
        </p:txBody>
      </p:sp>
    </p:spTree>
    <p:extLst>
      <p:ext uri="{BB962C8B-B14F-4D97-AF65-F5344CB8AC3E}">
        <p14:creationId xmlns:p14="http://schemas.microsoft.com/office/powerpoint/2010/main" val="81887227"/>
      </p:ext>
    </p:extLst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0B3D1325-A261-4F20-ACDB-D2F0373150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79650" y="185739"/>
            <a:ext cx="9090024" cy="480131"/>
          </a:xfrm>
          <a:noFill/>
        </p:spPr>
        <p:txBody>
          <a:bodyPr wrap="square" anchor="t">
            <a:spAutoFit/>
          </a:bodyPr>
          <a:lstStyle/>
          <a:p>
            <a:pPr algn="r"/>
            <a:r>
              <a:rPr lang="en-US" altLang="it-IT" sz="28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QUADRO FINANZIARIO PLURIENNALE</a:t>
            </a: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8D694AF2-B4CD-43A2-A97A-AA26AA9EE6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7296" y="1006476"/>
            <a:ext cx="9631996" cy="55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it-IT" sz="3600" i="1" dirty="0" err="1">
                <a:solidFill>
                  <a:srgbClr val="FF3300"/>
                </a:solidFill>
              </a:rPr>
              <a:t>Proposta</a:t>
            </a:r>
            <a:r>
              <a:rPr lang="en-US" altLang="it-IT" sz="3600" i="1" dirty="0">
                <a:solidFill>
                  <a:srgbClr val="FF3300"/>
                </a:solidFill>
              </a:rPr>
              <a:t> </a:t>
            </a:r>
            <a:r>
              <a:rPr lang="en-US" altLang="it-IT" sz="3600" i="1" dirty="0" err="1">
                <a:solidFill>
                  <a:srgbClr val="FF3300"/>
                </a:solidFill>
              </a:rPr>
              <a:t>sarà</a:t>
            </a:r>
            <a:r>
              <a:rPr lang="en-US" altLang="it-IT" sz="3600" i="1" dirty="0">
                <a:solidFill>
                  <a:srgbClr val="FF3300"/>
                </a:solidFill>
              </a:rPr>
              <a:t> </a:t>
            </a:r>
            <a:r>
              <a:rPr lang="en-US" altLang="it-IT" sz="3600" i="1" dirty="0" err="1">
                <a:solidFill>
                  <a:srgbClr val="FF3300"/>
                </a:solidFill>
              </a:rPr>
              <a:t>pubblicata</a:t>
            </a:r>
            <a:r>
              <a:rPr lang="en-US" altLang="it-IT" sz="3600" i="1" dirty="0">
                <a:solidFill>
                  <a:srgbClr val="FF3300"/>
                </a:solidFill>
              </a:rPr>
              <a:t> il 16 </a:t>
            </a:r>
            <a:r>
              <a:rPr lang="en-US" altLang="it-IT" sz="3600" i="1" dirty="0" err="1">
                <a:solidFill>
                  <a:srgbClr val="FF3300"/>
                </a:solidFill>
              </a:rPr>
              <a:t>luglio</a:t>
            </a:r>
            <a:r>
              <a:rPr lang="en-US" altLang="it-IT" sz="3600" i="1" dirty="0">
                <a:solidFill>
                  <a:srgbClr val="FF3300"/>
                </a:solidFill>
              </a:rPr>
              <a:t> 2025</a:t>
            </a:r>
          </a:p>
        </p:txBody>
      </p:sp>
      <p:sp>
        <p:nvSpPr>
          <p:cNvPr id="6150" name="Line 6">
            <a:extLst>
              <a:ext uri="{FF2B5EF4-FFF2-40B4-BE49-F238E27FC236}">
                <a16:creationId xmlns:a16="http://schemas.microsoft.com/office/drawing/2014/main" id="{8773EEBC-C2EC-4E95-BEFD-FC183DDB233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480346" y="106137"/>
            <a:ext cx="1588" cy="6867525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151" name="Line 7">
            <a:extLst>
              <a:ext uri="{FF2B5EF4-FFF2-40B4-BE49-F238E27FC236}">
                <a16:creationId xmlns:a16="http://schemas.microsoft.com/office/drawing/2014/main" id="{2CE20126-49BE-4F09-8F40-B1E90FDFDD1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200400" y="748146"/>
            <a:ext cx="8278358" cy="25854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" name="Segnaposto contenuto 9">
            <a:extLst>
              <a:ext uri="{FF2B5EF4-FFF2-40B4-BE49-F238E27FC236}">
                <a16:creationId xmlns:a16="http://schemas.microsoft.com/office/drawing/2014/main" id="{4442AC84-0867-4D0A-87CD-BAD171349A9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666273"/>
            <a:ext cx="10515600" cy="5607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971550" lvl="1" indent="-514350">
              <a:buAutoNum type="arabicParenR"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Cosa è il QFP?</a:t>
            </a:r>
          </a:p>
          <a:p>
            <a:pPr marL="1371600" lvl="2" indent="-457200">
              <a:buAutoNum type="alphaLcPeriod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Rubriche e </a:t>
            </a:r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policies</a:t>
            </a:r>
          </a:p>
          <a:p>
            <a:pPr marL="1371600" lvl="2" indent="-457200">
              <a:buAutoNum type="alphaLcPeriod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Fondi diretti e fondi indiretti</a:t>
            </a:r>
          </a:p>
          <a:p>
            <a:pPr marL="971550" lvl="1" indent="-514350">
              <a:buAutoNum type="arabicParenR"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Come funziona:</a:t>
            </a:r>
          </a:p>
          <a:p>
            <a:pPr marL="1371600" lvl="2" indent="-457200">
              <a:buAutoNum type="alphaLcPeriod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Soglia spesa e riferimento al GNI</a:t>
            </a:r>
          </a:p>
          <a:p>
            <a:pPr marL="1371600" lvl="2" indent="-457200">
              <a:buAutoNum type="alphaLcPeriod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Ripartizione annuale e prenotazione</a:t>
            </a:r>
          </a:p>
          <a:p>
            <a:pPr marL="457200" lvl="1" indent="0">
              <a:buNone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Stato dell’arte</a:t>
            </a:r>
          </a:p>
          <a:p>
            <a:pPr lvl="2">
              <a:buFontTx/>
              <a:buChar char="-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Proposta Commissione 16 luglio</a:t>
            </a:r>
          </a:p>
          <a:p>
            <a:pPr lvl="2">
              <a:buFontTx/>
              <a:buChar char="-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Tempi e procedure approvazione</a:t>
            </a:r>
          </a:p>
          <a:p>
            <a:pPr lvl="2">
              <a:buFontTx/>
              <a:buChar char="-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Consistenza</a:t>
            </a:r>
          </a:p>
          <a:p>
            <a:pPr marL="446088" lvl="2" indent="0">
              <a:buNone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 CAVEAT: prima volta debito da pagare entro il 2058 (debito NGEU)</a:t>
            </a:r>
          </a:p>
          <a:p>
            <a:pPr lvl="2">
              <a:buFontTx/>
              <a:buChar char="-"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754348"/>
      </p:ext>
    </p:extLst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FC1BB651-5E02-45E9-B2D6-9FE389AB56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1299" y="1413000"/>
            <a:ext cx="6089401" cy="4032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782E4D51-982A-4CF1-B485-8C6B0C6012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17891"/>
            <a:ext cx="9144000" cy="513844"/>
          </a:xfrm>
        </p:spPr>
        <p:txBody>
          <a:bodyPr>
            <a:normAutofit/>
          </a:bodyPr>
          <a:lstStyle/>
          <a:p>
            <a:r>
              <a:rPr lang="it-IT" sz="3000" b="1" i="1" dirty="0"/>
              <a:t>Multi-</a:t>
            </a:r>
            <a:r>
              <a:rPr lang="it-IT" sz="3000" b="1" i="1" dirty="0" err="1"/>
              <a:t>annual</a:t>
            </a:r>
            <a:r>
              <a:rPr lang="it-IT" sz="3000" b="1" i="1" dirty="0"/>
              <a:t> Financial Framework (MFF) 2021-2027</a:t>
            </a:r>
          </a:p>
        </p:txBody>
      </p:sp>
    </p:spTree>
    <p:extLst>
      <p:ext uri="{BB962C8B-B14F-4D97-AF65-F5344CB8AC3E}">
        <p14:creationId xmlns:p14="http://schemas.microsoft.com/office/powerpoint/2010/main" val="2218541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0B3D1325-A261-4F20-ACDB-D2F0373150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79650" y="185739"/>
            <a:ext cx="9090024" cy="480131"/>
          </a:xfrm>
          <a:noFill/>
        </p:spPr>
        <p:txBody>
          <a:bodyPr wrap="square" anchor="t">
            <a:spAutoFit/>
          </a:bodyPr>
          <a:lstStyle/>
          <a:p>
            <a:pPr algn="r"/>
            <a:r>
              <a:rPr lang="en-US" altLang="it-IT" sz="28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FUTURO POLITICA DI COESIONE</a:t>
            </a: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8D694AF2-B4CD-43A2-A97A-AA26AA9EE6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3541" y="1006476"/>
            <a:ext cx="9784175" cy="707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it-IT" sz="3600" i="1" dirty="0">
                <a:solidFill>
                  <a:srgbClr val="FF3300"/>
                </a:solidFill>
              </a:rPr>
              <a:t>La </a:t>
            </a:r>
            <a:r>
              <a:rPr lang="en-US" altLang="it-IT" sz="3600" i="1" dirty="0" err="1">
                <a:solidFill>
                  <a:srgbClr val="FF3300"/>
                </a:solidFill>
              </a:rPr>
              <a:t>posizione</a:t>
            </a:r>
            <a:r>
              <a:rPr lang="en-US" altLang="it-IT" sz="3600" i="1" dirty="0">
                <a:solidFill>
                  <a:srgbClr val="FF3300"/>
                </a:solidFill>
              </a:rPr>
              <a:t> delle Regioni </a:t>
            </a:r>
            <a:r>
              <a:rPr lang="en-US" altLang="it-IT" sz="3600" i="1" dirty="0" err="1">
                <a:solidFill>
                  <a:srgbClr val="FF3300"/>
                </a:solidFill>
              </a:rPr>
              <a:t>italiane</a:t>
            </a:r>
            <a:endParaRPr lang="en-US" altLang="it-IT" sz="3600" i="1" dirty="0">
              <a:solidFill>
                <a:srgbClr val="FF3300"/>
              </a:solidFill>
            </a:endParaRPr>
          </a:p>
        </p:txBody>
      </p:sp>
      <p:sp>
        <p:nvSpPr>
          <p:cNvPr id="6150" name="Line 6">
            <a:extLst>
              <a:ext uri="{FF2B5EF4-FFF2-40B4-BE49-F238E27FC236}">
                <a16:creationId xmlns:a16="http://schemas.microsoft.com/office/drawing/2014/main" id="{8773EEBC-C2EC-4E95-BEFD-FC183DDB233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480346" y="106137"/>
            <a:ext cx="1588" cy="6867525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151" name="Line 7">
            <a:extLst>
              <a:ext uri="{FF2B5EF4-FFF2-40B4-BE49-F238E27FC236}">
                <a16:creationId xmlns:a16="http://schemas.microsoft.com/office/drawing/2014/main" id="{2CE20126-49BE-4F09-8F40-B1E90FDFDD1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200400" y="748146"/>
            <a:ext cx="8278358" cy="25854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" name="Segnaposto contenuto 9">
            <a:extLst>
              <a:ext uri="{FF2B5EF4-FFF2-40B4-BE49-F238E27FC236}">
                <a16:creationId xmlns:a16="http://schemas.microsoft.com/office/drawing/2014/main" id="{4442AC84-0867-4D0A-87CD-BAD171349A9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07014" y="1791815"/>
            <a:ext cx="10515600" cy="4782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it-IT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politica di coesione deve continuare</a:t>
            </a:r>
            <a:r>
              <a:rPr lang="it-IT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715963" lvl="0" indent="-358775" algn="just">
              <a:lnSpc>
                <a:spcPct val="115000"/>
              </a:lnSpc>
              <a:buAutoNum type="arabicPeriod"/>
            </a:pP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 essere basata </a:t>
            </a:r>
            <a:r>
              <a:rPr lang="it-I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 territori (</a:t>
            </a:r>
            <a:r>
              <a:rPr lang="it-IT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place-</a:t>
            </a:r>
            <a:r>
              <a:rPr lang="it-IT" sz="24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based</a:t>
            </a:r>
            <a:r>
              <a:rPr lang="it-I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715963" lvl="0" indent="-358775" algn="just">
              <a:lnSpc>
                <a:spcPct val="115000"/>
              </a:lnSpc>
              <a:buAutoNum type="arabicPeriod"/>
            </a:pPr>
            <a:r>
              <a:rPr lang="it-I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gestione condivisa (partenariato istituzionale)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lvl="0" indent="0" algn="just">
              <a:lnSpc>
                <a:spcPct val="115000"/>
              </a:lnSpc>
              <a:buNone/>
            </a:pPr>
            <a:endParaRPr lang="it-IT" sz="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buNone/>
            </a:pPr>
            <a:r>
              <a:rPr lang="it-IT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Perché:</a:t>
            </a:r>
          </a:p>
          <a:p>
            <a:pPr marL="514350" lvl="0" indent="-514350" algn="just">
              <a:lnSpc>
                <a:spcPct val="115000"/>
              </a:lnSpc>
              <a:buAutoNum type="arabicPeriod"/>
            </a:pP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concentrazione vs. frammentazione</a:t>
            </a:r>
          </a:p>
          <a:p>
            <a:pPr marL="514350" lvl="0" indent="-514350" algn="just">
              <a:lnSpc>
                <a:spcPct val="115000"/>
              </a:lnSpc>
              <a:buAutoNum type="arabicPeriod"/>
            </a:pPr>
            <a:r>
              <a:rPr lang="it-I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risposta a divari infraregionali</a:t>
            </a:r>
          </a:p>
          <a:p>
            <a:pPr marL="514350" lvl="0" indent="-514350" algn="just">
              <a:lnSpc>
                <a:spcPct val="115000"/>
              </a:lnSpc>
              <a:buAutoNum type="arabicPeriod"/>
            </a:pP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aumento obiettivi vs. efficacia condizionalità</a:t>
            </a:r>
          </a:p>
          <a:p>
            <a:pPr marL="514350" lvl="0" indent="-514350" algn="just">
              <a:lnSpc>
                <a:spcPct val="115000"/>
              </a:lnSpc>
              <a:buAutoNum type="arabicPeriod"/>
            </a:pPr>
            <a:r>
              <a:rPr lang="it-I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flessibilità vs. strutturale (spesa corrente vs. spesa investimento)</a:t>
            </a:r>
            <a:endParaRPr lang="it-IT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063093"/>
      </p:ext>
    </p:extLst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0B7CFA8342A2645B6A1C89732DA4EE9" ma:contentTypeVersion="2" ma:contentTypeDescription="Creare un nuovo documento." ma:contentTypeScope="" ma:versionID="fa1e52e0f2dfa5e582c5e906f7aca546">
  <xsd:schema xmlns:xsd="http://www.w3.org/2001/XMLSchema" xmlns:xs="http://www.w3.org/2001/XMLSchema" xmlns:p="http://schemas.microsoft.com/office/2006/metadata/properties" xmlns:ns3="0ca82680-9c81-47f0-a7aa-61e1cc6ab3e6" targetNamespace="http://schemas.microsoft.com/office/2006/metadata/properties" ma:root="true" ma:fieldsID="b5fd9372989f00d1ec9020e57ea68de7" ns3:_="">
    <xsd:import namespace="0ca82680-9c81-47f0-a7aa-61e1cc6ab3e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a82680-9c81-47f0-a7aa-61e1cc6ab3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22BD9A7-9C8F-4964-B5E0-DCB8A2B6CD83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0ca82680-9c81-47f0-a7aa-61e1cc6ab3e6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6CD3B5E-BDA5-4373-9553-8C06C51965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a82680-9c81-47f0-a7aa-61e1cc6ab3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B00FF26-E503-4224-A1A7-67D14230F38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</Words>
  <Application>Microsoft Office PowerPoint</Application>
  <PresentationFormat>Widescreen</PresentationFormat>
  <Paragraphs>33</Paragraphs>
  <Slides>4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TimesNewRomanPS-BoldMT</vt:lpstr>
      <vt:lpstr>Tema di Office</vt:lpstr>
      <vt:lpstr>Comune di Milano Commissione Consiliare Fondi Europei, PNRR, Politiche Europee e Internazionali</vt:lpstr>
      <vt:lpstr>QUADRO FINANZIARIO PLURIENNALE</vt:lpstr>
      <vt:lpstr>Multi-annual Financial Framework (MFF) 2021-2027</vt:lpstr>
      <vt:lpstr>FUTURO POLITICA DI COESIONE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Graziano Forma</dc:creator>
  <cp:lastModifiedBy>Mauro Valenti</cp:lastModifiedBy>
  <cp:revision>48</cp:revision>
  <cp:lastPrinted>2019-12-09T20:40:07Z</cp:lastPrinted>
  <dcterms:created xsi:type="dcterms:W3CDTF">2019-12-05T17:17:39Z</dcterms:created>
  <dcterms:modified xsi:type="dcterms:W3CDTF">2025-07-07T06:28:56Z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0x01010090B7CFA8342A2645B6A1C89732DA4EE9</vt:lpwstr>
  </property>
</Properties>
</file>