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60" r:id="rId5"/>
    <p:sldId id="261" r:id="rId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51" autoAdjust="0"/>
    <p:restoredTop sz="91429" autoAdjust="0"/>
  </p:normalViewPr>
  <p:slideViewPr>
    <p:cSldViewPr snapToGrid="0">
      <p:cViewPr varScale="1">
        <p:scale>
          <a:sx n="80" d="100"/>
          <a:sy n="80" d="100"/>
        </p:scale>
        <p:origin x="542" y="58"/>
      </p:cViewPr>
      <p:guideLst>
        <p:guide orient="horz" pos="2160"/>
        <p:guide pos="3840"/>
      </p:guideLst>
    </p:cSldViewPr>
  </p:slideViewPr>
  <p:outlineViewPr>
    <p:cViewPr>
      <p:scale>
        <a:sx n="33" d="100"/>
        <a:sy n="33" d="100"/>
      </p:scale>
      <p:origin x="0" y="-199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8F1DB-AACE-4C25-B951-5951B527BE05}" type="datetimeFigureOut">
              <a:rPr lang="it-IT" smtClean="0"/>
              <a:t>01/04/2025</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0158EC-B481-4A75-8660-CA83F6279385}" type="slidenum">
              <a:rPr lang="it-IT" smtClean="0"/>
              <a:t>‹N›</a:t>
            </a:fld>
            <a:endParaRPr lang="it-IT"/>
          </a:p>
        </p:txBody>
      </p:sp>
    </p:spTree>
    <p:extLst>
      <p:ext uri="{BB962C8B-B14F-4D97-AF65-F5344CB8AC3E}">
        <p14:creationId xmlns:p14="http://schemas.microsoft.com/office/powerpoint/2010/main" val="3187917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2</a:t>
            </a:fld>
            <a:endParaRPr lang="it-IT"/>
          </a:p>
        </p:txBody>
      </p:sp>
    </p:spTree>
    <p:extLst>
      <p:ext uri="{BB962C8B-B14F-4D97-AF65-F5344CB8AC3E}">
        <p14:creationId xmlns:p14="http://schemas.microsoft.com/office/powerpoint/2010/main" val="3787318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3</a:t>
            </a:fld>
            <a:endParaRPr lang="it-IT"/>
          </a:p>
        </p:txBody>
      </p:sp>
    </p:spTree>
    <p:extLst>
      <p:ext uri="{BB962C8B-B14F-4D97-AF65-F5344CB8AC3E}">
        <p14:creationId xmlns:p14="http://schemas.microsoft.com/office/powerpoint/2010/main" val="2121657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20158EC-B481-4A75-8660-CA83F6279385}" type="slidenum">
              <a:rPr lang="it-IT" smtClean="0"/>
              <a:t>5</a:t>
            </a:fld>
            <a:endParaRPr lang="it-IT"/>
          </a:p>
        </p:txBody>
      </p:sp>
    </p:spTree>
    <p:extLst>
      <p:ext uri="{BB962C8B-B14F-4D97-AF65-F5344CB8AC3E}">
        <p14:creationId xmlns:p14="http://schemas.microsoft.com/office/powerpoint/2010/main" val="296473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01/04/2025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88387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01/04/2025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86916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01/04/2025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29519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01/04/2025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84680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01/04/2025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2443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FFED0E5-E917-4EF9-8E80-F0F8F7084D53}" type="datetimeFigureOut">
              <a:rPr lang="it-IT" smtClean="0"/>
              <a:t>01/04/2025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447361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FFED0E5-E917-4EF9-8E80-F0F8F7084D53}" type="datetimeFigureOut">
              <a:rPr lang="it-IT" smtClean="0"/>
              <a:t>01/04/2025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56840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FFED0E5-E917-4EF9-8E80-F0F8F7084D53}" type="datetimeFigureOut">
              <a:rPr lang="it-IT" smtClean="0"/>
              <a:t>01/04/2025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11127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FED0E5-E917-4EF9-8E80-F0F8F7084D53}" type="datetimeFigureOut">
              <a:rPr lang="it-IT" smtClean="0"/>
              <a:t>01/04/2025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6789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01/04/2025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63795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01/04/2025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91402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ED0E5-E917-4EF9-8E80-F0F8F7084D53}" type="datetimeFigureOut">
              <a:rPr lang="it-IT" smtClean="0"/>
              <a:t>01/04/2025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1FAF38-EA87-48EB-AF0A-4C3F95BEA7DF}" type="slidenum">
              <a:rPr lang="it-IT" smtClean="0"/>
              <a:t>‹N›</a:t>
            </a:fld>
            <a:endParaRPr lang="it-IT"/>
          </a:p>
        </p:txBody>
      </p:sp>
    </p:spTree>
    <p:extLst>
      <p:ext uri="{BB962C8B-B14F-4D97-AF65-F5344CB8AC3E}">
        <p14:creationId xmlns:p14="http://schemas.microsoft.com/office/powerpoint/2010/main" val="127109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094678" y="323385"/>
            <a:ext cx="10089995" cy="780585"/>
          </a:xfrm>
          <a:solidFill>
            <a:srgbClr val="FF0000"/>
          </a:solidFill>
        </p:spPr>
        <p:txBody>
          <a:bodyPr>
            <a:normAutofit/>
          </a:bodyPr>
          <a:lstStyle/>
          <a:p>
            <a:r>
              <a:rPr lang="it-IT" sz="3200" b="1" dirty="0"/>
              <a:t>Area Facility Management</a:t>
            </a:r>
          </a:p>
        </p:txBody>
      </p:sp>
      <p:sp>
        <p:nvSpPr>
          <p:cNvPr id="3" name="Sottotitolo 2"/>
          <p:cNvSpPr>
            <a:spLocks noGrp="1"/>
          </p:cNvSpPr>
          <p:nvPr>
            <p:ph type="subTitle" idx="1"/>
          </p:nvPr>
        </p:nvSpPr>
        <p:spPr>
          <a:xfrm>
            <a:off x="1094678" y="1326997"/>
            <a:ext cx="10089995" cy="5296828"/>
          </a:xfrm>
        </p:spPr>
        <p:txBody>
          <a:bodyPr>
            <a:normAutofit/>
          </a:bodyPr>
          <a:lstStyle/>
          <a:p>
            <a:pPr algn="just"/>
            <a:endParaRPr lang="it-IT" sz="1500" b="1" dirty="0"/>
          </a:p>
          <a:p>
            <a:r>
              <a:rPr lang="it-IT" sz="1500" b="1" u="sng" dirty="0"/>
              <a:t>Proposta di Deliberazione Consiliare n. 272 del 18.2.2025</a:t>
            </a:r>
          </a:p>
          <a:p>
            <a:endParaRPr lang="it-IT" sz="1500" b="1" u="sng" dirty="0"/>
          </a:p>
          <a:p>
            <a:pPr algn="just"/>
            <a:r>
              <a:rPr lang="it-IT" sz="1400" b="1" dirty="0"/>
              <a:t>OGGETTO</a:t>
            </a:r>
            <a:r>
              <a:rPr lang="it-IT" sz="1400" dirty="0"/>
              <a:t>: Riconoscimento dei debiti fuori bilancio, ai sensi dell’art. 194, comma 1, </a:t>
            </a:r>
            <a:r>
              <a:rPr lang="it-IT" sz="1400" dirty="0" err="1"/>
              <a:t>lett</a:t>
            </a:r>
            <a:r>
              <a:rPr lang="it-IT" sz="1400" dirty="0"/>
              <a:t>. a), del D. Lgs. 267/2000, derivanti dal pagamento dei risarcimenti dei danni per Responsabilità civile del Comune di Milano, per cause seguite dalla Direzione Demanio e Patrimonio secondo le modalità previste dalla polizza di Responsabilità Civile verso Terzi, a seguito di n. 5 provvedimenti giudiziali esecutivi sfavorevoli al Comune.</a:t>
            </a:r>
          </a:p>
          <a:p>
            <a:pPr algn="just"/>
            <a:r>
              <a:rPr lang="it-IT" sz="1400" b="1" dirty="0"/>
              <a:t>IMPORTO:  € 46.541,57.=</a:t>
            </a:r>
          </a:p>
          <a:p>
            <a:pPr algn="l"/>
            <a:endParaRPr lang="it-IT" sz="1200" b="1" dirty="0"/>
          </a:p>
          <a:p>
            <a:pPr algn="l"/>
            <a:endParaRPr lang="it-IT" sz="1200" b="1" dirty="0"/>
          </a:p>
          <a:p>
            <a:pPr algn="l"/>
            <a:r>
              <a:rPr lang="it-IT" sz="1400" b="1" dirty="0"/>
              <a:t>NORMATIVA:</a:t>
            </a:r>
          </a:p>
          <a:p>
            <a:pPr algn="just">
              <a:lnSpc>
                <a:spcPct val="150000"/>
              </a:lnSpc>
              <a:tabLst>
                <a:tab pos="9728200" algn="l"/>
              </a:tabLst>
            </a:pPr>
            <a:r>
              <a:rPr lang="it-IT" sz="1400" dirty="0"/>
              <a:t>In conformità all’orientamento della Corte dei Conti - Sezione delle Autonomie - pronunciato in data 7.10.2019 e pubblicato il successivo 21.11.2019, l’accantonamento di risorse per fronteggiare eventuali contenziosi non esime l’Amministrazione dal riconoscimento degli oneri derivanti da sentenze esecutive a titolo di debiti fuori bilancio ex art. 194 TUEL, al fine di ricondurre al sistema di bilancio un fenomeno di rilevanza finanziaria che è maturato all'esterno di esso.</a:t>
            </a:r>
          </a:p>
          <a:p>
            <a:pPr algn="just">
              <a:lnSpc>
                <a:spcPct val="150000"/>
              </a:lnSpc>
              <a:tabLst>
                <a:tab pos="9728200" algn="l"/>
              </a:tabLst>
            </a:pPr>
            <a:endParaRPr lang="it-IT" sz="1400" dirty="0"/>
          </a:p>
          <a:p>
            <a:pPr algn="just">
              <a:lnSpc>
                <a:spcPct val="150000"/>
              </a:lnSpc>
              <a:tabLst>
                <a:tab pos="9728200" algn="l"/>
              </a:tabLst>
            </a:pPr>
            <a:endParaRPr lang="it-IT" sz="14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endParaRPr lang="it-IT" sz="1000" b="1" dirty="0"/>
          </a:p>
          <a:p>
            <a:pPr algn="just"/>
            <a:endParaRPr lang="it-IT" sz="900" dirty="0"/>
          </a:p>
          <a:p>
            <a:pPr algn="just"/>
            <a:endParaRPr lang="it-IT" sz="900" dirty="0"/>
          </a:p>
          <a:p>
            <a:pPr algn="just"/>
            <a:endParaRPr lang="it-IT" sz="1600" dirty="0"/>
          </a:p>
          <a:p>
            <a:pPr algn="just"/>
            <a:endParaRPr lang="it-IT" sz="1600" dirty="0"/>
          </a:p>
          <a:p>
            <a:pPr algn="just"/>
            <a:endParaRPr lang="it-IT" sz="1600" dirty="0"/>
          </a:p>
          <a:p>
            <a:pPr algn="l"/>
            <a:endParaRPr lang="it-IT" sz="1400" dirty="0"/>
          </a:p>
          <a:p>
            <a:pPr algn="l"/>
            <a:endParaRPr lang="it-IT" sz="1400" dirty="0"/>
          </a:p>
          <a:p>
            <a:pPr algn="l"/>
            <a:endParaRPr lang="it-IT" sz="1600" b="1" dirty="0"/>
          </a:p>
          <a:p>
            <a:pPr algn="l"/>
            <a:endParaRPr lang="it-IT" sz="1600" b="1" dirty="0"/>
          </a:p>
        </p:txBody>
      </p:sp>
    </p:spTree>
    <p:extLst>
      <p:ext uri="{BB962C8B-B14F-4D97-AF65-F5344CB8AC3E}">
        <p14:creationId xmlns:p14="http://schemas.microsoft.com/office/powerpoint/2010/main" val="42798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425760" y="792481"/>
            <a:ext cx="11508377" cy="5668609"/>
          </a:xfrm>
        </p:spPr>
        <p:txBody>
          <a:bodyPr>
            <a:normAutofit/>
          </a:bodyPr>
          <a:lstStyle/>
          <a:p>
            <a:pPr marL="0" indent="0">
              <a:buNone/>
            </a:pPr>
            <a:endParaRPr lang="it-IT" sz="1400" u="sng" dirty="0"/>
          </a:p>
          <a:p>
            <a:pPr marL="0" indent="0">
              <a:buNone/>
            </a:pPr>
            <a:r>
              <a:rPr lang="it-IT" sz="1400" b="1" u="sng" dirty="0"/>
              <a:t>1 - Sentenza </a:t>
            </a:r>
            <a:r>
              <a:rPr lang="it-IT" sz="1400" b="1" u="sng" dirty="0" err="1"/>
              <a:t>GdP</a:t>
            </a:r>
            <a:r>
              <a:rPr lang="it-IT" sz="1400" b="1" u="sng" dirty="0"/>
              <a:t> n. 4040/2018 del 8.5.2018 – RG 56442/2017 – </a:t>
            </a:r>
            <a:r>
              <a:rPr lang="it-IT" sz="1400" dirty="0"/>
              <a:t>F.N. – danni al mezzo causa massello di </a:t>
            </a:r>
            <a:r>
              <a:rPr lang="it-IT" sz="1400" dirty="0" err="1"/>
              <a:t>pavè</a:t>
            </a:r>
            <a:r>
              <a:rPr lang="it-IT" sz="1400" dirty="0"/>
              <a:t> sollevatosi al passaggio -  importo € 270,91</a:t>
            </a:r>
          </a:p>
          <a:p>
            <a:pPr marL="0" marR="0" indent="0" algn="just" rtl="0">
              <a:buNone/>
            </a:pPr>
            <a:r>
              <a:rPr lang="it-IT" sz="1300" b="0" i="0" u="none" strike="noStrike" baseline="0" dirty="0">
                <a:latin typeface="Calibri" panose="020F0502020204030204" pitchFamily="34" charset="0"/>
              </a:rPr>
              <a:t>L’attore chiamava in causa il Comune di Milano per ottenere il risarcimento dei danni subiti in data 27.10.2016 quando, percorrendo con la propria autovettura Viale San Michele al Carso a Milano, una mattonella di pavé, staccatasi e sollevatasi al passaggio, provocava danni al mezzo.</a:t>
            </a:r>
          </a:p>
          <a:p>
            <a:pPr marL="0" indent="0" algn="just">
              <a:buNone/>
            </a:pPr>
            <a:r>
              <a:rPr lang="it-IT" sz="1300" dirty="0" smtClean="0">
                <a:latin typeface="Calibri" panose="020F0502020204030204" pitchFamily="34" charset="0"/>
              </a:rPr>
              <a:t>Il </a:t>
            </a:r>
            <a:r>
              <a:rPr lang="it-IT" sz="1300" dirty="0">
                <a:latin typeface="Calibri" panose="020F0502020204030204" pitchFamily="34" charset="0"/>
              </a:rPr>
              <a:t>Comune di </a:t>
            </a:r>
            <a:r>
              <a:rPr lang="it-IT" sz="1300" dirty="0" smtClean="0">
                <a:latin typeface="Calibri" panose="020F0502020204030204" pitchFamily="34" charset="0"/>
              </a:rPr>
              <a:t>Milano si </a:t>
            </a:r>
            <a:r>
              <a:rPr lang="it-IT" sz="1300" b="0" i="0" u="none" strike="noStrike" baseline="0" dirty="0">
                <a:latin typeface="Calibri" panose="020F0502020204030204" pitchFamily="34" charset="0"/>
              </a:rPr>
              <a:t>costituiva in </a:t>
            </a:r>
            <a:r>
              <a:rPr lang="it-IT" sz="1300" b="0" i="0" u="none" strike="noStrike" baseline="0" dirty="0" smtClean="0">
                <a:latin typeface="Calibri" panose="020F0502020204030204" pitchFamily="34" charset="0"/>
              </a:rPr>
              <a:t>giudizio, veniva esperita l’istruttoria, all’esito </a:t>
            </a:r>
            <a:r>
              <a:rPr lang="it-IT" sz="1300" b="0" i="0" u="none" strike="noStrike" baseline="0" dirty="0">
                <a:latin typeface="Calibri" panose="020F0502020204030204" pitchFamily="34" charset="0"/>
              </a:rPr>
              <a:t>della </a:t>
            </a:r>
            <a:r>
              <a:rPr lang="it-IT" sz="1300" b="0" i="0" u="none" strike="noStrike" baseline="0" dirty="0" smtClean="0">
                <a:latin typeface="Calibri" panose="020F0502020204030204" pitchFamily="34" charset="0"/>
              </a:rPr>
              <a:t>quale </a:t>
            </a:r>
            <a:r>
              <a:rPr lang="it-IT" sz="1300" b="0" i="0" u="none" strike="noStrike" baseline="0" dirty="0">
                <a:latin typeface="Calibri" panose="020F0502020204030204" pitchFamily="34" charset="0"/>
              </a:rPr>
              <a:t>il Giudice riteneva la domanda parzialmente fondata, </a:t>
            </a:r>
            <a:r>
              <a:rPr lang="it-IT" sz="1300" b="0" i="0" u="none" strike="noStrike" baseline="0" dirty="0" smtClean="0">
                <a:latin typeface="Calibri" panose="020F0502020204030204" pitchFamily="34" charset="0"/>
              </a:rPr>
              <a:t>sulla base del</a:t>
            </a:r>
            <a:r>
              <a:rPr lang="it-IT" sz="1300" b="0" i="0" u="none" strike="noStrike" dirty="0" smtClean="0">
                <a:latin typeface="Calibri" panose="020F0502020204030204" pitchFamily="34" charset="0"/>
              </a:rPr>
              <a:t> </a:t>
            </a:r>
            <a:r>
              <a:rPr lang="it-IT" sz="1300" b="0" i="0" u="none" strike="noStrike" baseline="0" dirty="0" smtClean="0">
                <a:latin typeface="Calibri" panose="020F0502020204030204" pitchFamily="34" charset="0"/>
              </a:rPr>
              <a:t>verbale </a:t>
            </a:r>
            <a:r>
              <a:rPr lang="it-IT" sz="1300" b="0" i="0" u="none" strike="noStrike" baseline="0" dirty="0">
                <a:latin typeface="Calibri" panose="020F0502020204030204" pitchFamily="34" charset="0"/>
              </a:rPr>
              <a:t>redatto dalla Polizia Locale </a:t>
            </a:r>
            <a:r>
              <a:rPr lang="it-IT" sz="1300" b="0" i="0" u="none" strike="noStrike" baseline="0" dirty="0" smtClean="0">
                <a:latin typeface="Calibri" panose="020F0502020204030204" pitchFamily="34" charset="0"/>
              </a:rPr>
              <a:t>e della documentazione </a:t>
            </a:r>
            <a:r>
              <a:rPr lang="it-IT" sz="1300" b="0" i="0" u="none" strike="noStrike" baseline="0" dirty="0">
                <a:latin typeface="Calibri" panose="020F0502020204030204" pitchFamily="34" charset="0"/>
              </a:rPr>
              <a:t>fotografica comprovante la non visibilità dell’ostacolo.</a:t>
            </a:r>
          </a:p>
          <a:p>
            <a:pPr marL="0" marR="0" indent="0" algn="just" rtl="0">
              <a:buNone/>
            </a:pPr>
            <a:r>
              <a:rPr lang="it-IT" sz="1300" b="0" i="0" u="none" strike="noStrike" baseline="0" dirty="0" smtClean="0">
                <a:latin typeface="Calibri" panose="020F0502020204030204" pitchFamily="34" charset="0"/>
              </a:rPr>
              <a:t>Liquidava pertanto in </a:t>
            </a:r>
            <a:r>
              <a:rPr lang="it-IT" sz="1300" dirty="0" smtClean="0">
                <a:latin typeface="Calibri" panose="020F0502020204030204" pitchFamily="34" charset="0"/>
              </a:rPr>
              <a:t>via </a:t>
            </a:r>
            <a:r>
              <a:rPr lang="it-IT" sz="1300" b="0" i="0" u="none" strike="noStrike" baseline="0" dirty="0" smtClean="0">
                <a:latin typeface="Calibri" panose="020F0502020204030204" pitchFamily="34" charset="0"/>
              </a:rPr>
              <a:t>equitativa al </a:t>
            </a:r>
            <a:r>
              <a:rPr lang="it-IT" sz="1300" b="0" i="0" u="none" strike="noStrike" baseline="0" dirty="0">
                <a:latin typeface="Calibri" panose="020F0502020204030204" pitchFamily="34" charset="0"/>
              </a:rPr>
              <a:t>danneggiato la somma di € 1.053,00, come da preventivo agli atti, oltre interessi legali, </a:t>
            </a:r>
            <a:r>
              <a:rPr lang="it-IT" sz="1300" b="0" i="0" u="none" strike="noStrike" baseline="0" dirty="0" smtClean="0">
                <a:latin typeface="Calibri" panose="020F0502020204030204" pitchFamily="34" charset="0"/>
              </a:rPr>
              <a:t>e la “refusione </a:t>
            </a:r>
            <a:r>
              <a:rPr lang="it-IT" sz="1300" b="0" i="0" u="none" strike="noStrike" baseline="0" dirty="0">
                <a:latin typeface="Calibri" panose="020F0502020204030204" pitchFamily="34" charset="0"/>
              </a:rPr>
              <a:t>delle spese e competenze di causa, </a:t>
            </a:r>
            <a:r>
              <a:rPr lang="it-IT" sz="1300" b="0" i="0" u="none" strike="noStrike" baseline="0" dirty="0" smtClean="0">
                <a:latin typeface="Calibri" panose="020F0502020204030204" pitchFamily="34" charset="0"/>
              </a:rPr>
              <a:t>in </a:t>
            </a:r>
            <a:r>
              <a:rPr lang="it-IT" sz="1300" b="0" i="0" u="none" strike="noStrike" baseline="0" dirty="0">
                <a:latin typeface="Calibri" panose="020F0502020204030204" pitchFamily="34" charset="0"/>
              </a:rPr>
              <a:t>€ 950,00 complessivi, oltre Iva e </a:t>
            </a:r>
            <a:r>
              <a:rPr lang="it-IT" sz="1300" b="0" i="0" u="none" strike="noStrike" baseline="0" dirty="0" err="1">
                <a:latin typeface="Calibri" panose="020F0502020204030204" pitchFamily="34" charset="0"/>
              </a:rPr>
              <a:t>Cpa</a:t>
            </a:r>
            <a:r>
              <a:rPr lang="it-IT" sz="1300" b="0" i="0" u="none" strike="noStrike" baseline="0" dirty="0">
                <a:latin typeface="Calibri" panose="020F0502020204030204" pitchFamily="34" charset="0"/>
              </a:rPr>
              <a:t> e spese generali 15</a:t>
            </a:r>
            <a:r>
              <a:rPr lang="it-IT" sz="1300" b="0" i="0" u="none" strike="noStrike" baseline="0" dirty="0" smtClean="0">
                <a:latin typeface="Calibri" panose="020F0502020204030204" pitchFamily="34" charset="0"/>
              </a:rPr>
              <a:t>%”. Somme che venivano liquidate nel 2018.</a:t>
            </a:r>
            <a:endParaRPr lang="it-IT" sz="1300" b="0" i="0" u="none" strike="noStrike" baseline="0" dirty="0">
              <a:latin typeface="Calibri" panose="020F0502020204030204" pitchFamily="34" charset="0"/>
            </a:endParaRPr>
          </a:p>
          <a:p>
            <a:pPr marL="0" marR="0" indent="0" algn="just" rtl="0">
              <a:buNone/>
            </a:pPr>
            <a:r>
              <a:rPr lang="it-IT" sz="1300" b="0" i="0" u="none" strike="noStrike" baseline="0" dirty="0" smtClean="0">
                <a:latin typeface="Calibri" panose="020F0502020204030204" pitchFamily="34" charset="0"/>
              </a:rPr>
              <a:t>Successivamente, il </a:t>
            </a:r>
            <a:r>
              <a:rPr lang="it-IT" sz="1300" b="0" i="0" u="none" strike="noStrike" baseline="0" dirty="0">
                <a:latin typeface="Calibri" panose="020F0502020204030204" pitchFamily="34" charset="0"/>
              </a:rPr>
              <a:t>legale </a:t>
            </a:r>
            <a:r>
              <a:rPr lang="it-IT" sz="1300" b="0" i="0" u="none" strike="noStrike" baseline="0" dirty="0" smtClean="0">
                <a:latin typeface="Calibri" panose="020F0502020204030204" pitchFamily="34" charset="0"/>
              </a:rPr>
              <a:t>del danneggiato </a:t>
            </a:r>
            <a:r>
              <a:rPr lang="it-IT" sz="1300" b="0" i="0" u="none" strike="noStrike" baseline="0" dirty="0">
                <a:latin typeface="Calibri" panose="020F0502020204030204" pitchFamily="34" charset="0"/>
              </a:rPr>
              <a:t>inviava i conteggi del </a:t>
            </a:r>
            <a:r>
              <a:rPr lang="it-IT" sz="1300" b="0" i="0" u="none" strike="noStrike" baseline="0" dirty="0" smtClean="0">
                <a:latin typeface="Calibri" panose="020F0502020204030204" pitchFamily="34" charset="0"/>
              </a:rPr>
              <a:t>dovuto, </a:t>
            </a:r>
            <a:r>
              <a:rPr lang="it-IT" sz="1300" b="0" i="0" u="none" strike="noStrike" baseline="0" dirty="0">
                <a:latin typeface="Calibri" panose="020F0502020204030204" pitchFamily="34" charset="0"/>
              </a:rPr>
              <a:t>con richiesta integrativa di € 125,00 per spese </a:t>
            </a:r>
            <a:r>
              <a:rPr lang="it-IT" sz="1300" b="0" i="0" u="none" strike="noStrike" baseline="0" dirty="0" smtClean="0">
                <a:latin typeface="Calibri" panose="020F0502020204030204" pitchFamily="34" charset="0"/>
              </a:rPr>
              <a:t>esenti </a:t>
            </a:r>
            <a:r>
              <a:rPr lang="it-IT" sz="1300" b="0" i="0" u="none" strike="noStrike" baseline="0" dirty="0">
                <a:latin typeface="Calibri" panose="020F0502020204030204" pitchFamily="34" charset="0"/>
              </a:rPr>
              <a:t>non liquidate in </a:t>
            </a:r>
            <a:r>
              <a:rPr lang="it-IT" sz="1300" b="0" i="0" u="none" strike="noStrike" baseline="0" dirty="0" smtClean="0">
                <a:latin typeface="Calibri" panose="020F0502020204030204" pitchFamily="34" charset="0"/>
              </a:rPr>
              <a:t>sentenza, ma, </a:t>
            </a:r>
            <a:r>
              <a:rPr lang="it-IT" sz="1300" b="0" i="0" u="none" strike="noStrike" baseline="0" dirty="0">
                <a:latin typeface="Calibri" panose="020F0502020204030204" pitchFamily="34" charset="0"/>
              </a:rPr>
              <a:t>come confermato dallo stesso legale del Comune, ricomprese dal Giudice nella somma complessiva di € 950,00 per “spese e competenze di causa”.</a:t>
            </a:r>
          </a:p>
          <a:p>
            <a:pPr marL="0" marR="0" indent="0" algn="just" rtl="0">
              <a:buNone/>
            </a:pPr>
            <a:r>
              <a:rPr lang="it-IT" sz="1300" b="0" i="0" u="none" strike="noStrike" baseline="0" dirty="0" smtClean="0">
                <a:latin typeface="Calibri" panose="020F0502020204030204" pitchFamily="34" charset="0"/>
              </a:rPr>
              <a:t>A </a:t>
            </a:r>
            <a:r>
              <a:rPr lang="it-IT" sz="1300" b="0" i="0" u="none" strike="noStrike" baseline="0" dirty="0">
                <a:latin typeface="Calibri" panose="020F0502020204030204" pitchFamily="34" charset="0"/>
              </a:rPr>
              <a:t>distanza di oltre cinque anni, il legale di parte attrice scriveva al Comune reclamando il rimborso di tali spese, e ne intimava il pagamento aggiungendo atto di precetto per € 145,91, per un importo totale di € 270,91. </a:t>
            </a:r>
          </a:p>
          <a:p>
            <a:pPr marL="0" marR="0" indent="0" algn="just" rtl="0">
              <a:buNone/>
            </a:pPr>
            <a:r>
              <a:rPr lang="it-IT" sz="1300" b="0" i="0" u="none" strike="noStrike" baseline="0" dirty="0">
                <a:latin typeface="Calibri" panose="020F0502020204030204" pitchFamily="34" charset="0"/>
              </a:rPr>
              <a:t>Si procede dunque a sottoporre </a:t>
            </a:r>
            <a:r>
              <a:rPr lang="it-IT" sz="1300" b="0" i="0" u="none" strike="noStrike" baseline="0" dirty="0" smtClean="0">
                <a:latin typeface="Calibri" panose="020F0502020204030204" pitchFamily="34" charset="0"/>
              </a:rPr>
              <a:t>in </a:t>
            </a:r>
            <a:r>
              <a:rPr lang="it-IT" sz="1300" b="0" i="0" u="none" strike="noStrike" baseline="0" dirty="0">
                <a:latin typeface="Calibri" panose="020F0502020204030204" pitchFamily="34" charset="0"/>
              </a:rPr>
              <a:t>approvazione tale importo, onde evitare aggravio di costi per il Comune.</a:t>
            </a:r>
          </a:p>
          <a:p>
            <a:pPr marL="0" marR="0" indent="0" algn="just" rtl="0">
              <a:buNone/>
            </a:pPr>
            <a:endParaRPr lang="it-IT" sz="1400" b="0" i="0" u="none" strike="noStrike" baseline="0" dirty="0">
              <a:latin typeface="Calibri" panose="020F0502020204030204" pitchFamily="34" charset="0"/>
            </a:endParaRPr>
          </a:p>
          <a:p>
            <a:pPr marL="0" indent="0">
              <a:buNone/>
            </a:pPr>
            <a:r>
              <a:rPr lang="it-IT" sz="1400" b="1" u="sng" dirty="0"/>
              <a:t>2 - Sentenza Tribunale n. 704/2025 del 27.1.2025 – RG 38589/2022</a:t>
            </a:r>
            <a:r>
              <a:rPr lang="it-IT" sz="1400" dirty="0"/>
              <a:t>– B.M. –  lesioni per caduta causa buca - importo € 22.745,00</a:t>
            </a:r>
          </a:p>
          <a:p>
            <a:pPr marL="0" indent="0" algn="just">
              <a:buNone/>
            </a:pPr>
            <a:r>
              <a:rPr lang="it-IT" sz="1300" dirty="0">
                <a:latin typeface="Calibri" panose="020F0502020204030204" pitchFamily="34" charset="0"/>
              </a:rPr>
              <a:t>L’attrice chiamava in causa il Comune di Milano per ottenere il risarcimento dei danni subiti in data 16.1.2020, mentre camminando su una rampa per disabili di Via De Ruggiero a Milano, cadeva a terra a causa di una buca e riportava lesioni.</a:t>
            </a:r>
          </a:p>
          <a:p>
            <a:pPr marL="0" indent="0" algn="just">
              <a:buNone/>
            </a:pPr>
            <a:r>
              <a:rPr lang="it-IT" sz="1300" dirty="0">
                <a:latin typeface="Calibri" panose="020F0502020204030204" pitchFamily="34" charset="0"/>
              </a:rPr>
              <a:t>Si costituiva in giudizio il Comune di </a:t>
            </a:r>
            <a:r>
              <a:rPr lang="it-IT" sz="1300" dirty="0" smtClean="0">
                <a:latin typeface="Calibri" panose="020F0502020204030204" pitchFamily="34" charset="0"/>
              </a:rPr>
              <a:t>Milano</a:t>
            </a:r>
            <a:r>
              <a:rPr lang="it-IT" sz="1300" dirty="0">
                <a:latin typeface="Calibri" panose="020F0502020204030204" pitchFamily="34" charset="0"/>
              </a:rPr>
              <a:t>.</a:t>
            </a:r>
            <a:endParaRPr lang="it-IT" sz="1800" dirty="0"/>
          </a:p>
          <a:p>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25760" y="273350"/>
            <a:ext cx="11414502" cy="444500"/>
          </a:xfrm>
          <a:solidFill>
            <a:srgbClr val="FF0000"/>
          </a:solidFill>
        </p:spPr>
        <p:txBody>
          <a:bodyPr>
            <a:noAutofit/>
          </a:bodyPr>
          <a:lstStyle/>
          <a:p>
            <a:pPr marL="11113"/>
            <a:r>
              <a:rPr lang="it-IT" sz="1800" b="1" dirty="0"/>
              <a:t>Area Facility Management – Proposta di Deliberazione Consiliare n. 272 del  18.2.2025</a:t>
            </a:r>
          </a:p>
        </p:txBody>
      </p:sp>
    </p:spTree>
    <p:extLst>
      <p:ext uri="{BB962C8B-B14F-4D97-AF65-F5344CB8AC3E}">
        <p14:creationId xmlns:p14="http://schemas.microsoft.com/office/powerpoint/2010/main" val="663959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378823" y="792481"/>
            <a:ext cx="11508377" cy="5822314"/>
          </a:xfrm>
        </p:spPr>
        <p:txBody>
          <a:bodyPr>
            <a:normAutofit/>
          </a:bodyPr>
          <a:lstStyle/>
          <a:p>
            <a:pPr marL="0" indent="0" algn="just">
              <a:buNone/>
            </a:pPr>
            <a:r>
              <a:rPr lang="it-IT" sz="1400" dirty="0">
                <a:solidFill>
                  <a:prstClr val="black"/>
                </a:solidFill>
                <a:latin typeface="Calibri" panose="020F0502020204030204"/>
              </a:rPr>
              <a:t>All’esito del contraddittorio, il Giudice</a:t>
            </a:r>
            <a:r>
              <a:rPr lang="it-IT" sz="1400" dirty="0" smtClean="0">
                <a:solidFill>
                  <a:prstClr val="black"/>
                </a:solidFill>
                <a:latin typeface="Calibri" panose="020F0502020204030204"/>
              </a:rPr>
              <a:t>, </a:t>
            </a:r>
            <a:r>
              <a:rPr lang="it-IT" sz="1400" dirty="0">
                <a:solidFill>
                  <a:prstClr val="black"/>
                </a:solidFill>
                <a:latin typeface="Calibri" panose="020F0502020204030204"/>
              </a:rPr>
              <a:t>riteneva provato il nesso di causalità tra la cosa in custodia e l’evento </a:t>
            </a:r>
            <a:r>
              <a:rPr lang="it-IT" sz="1400" dirty="0" smtClean="0">
                <a:solidFill>
                  <a:prstClr val="black"/>
                </a:solidFill>
                <a:latin typeface="Calibri" panose="020F0502020204030204"/>
              </a:rPr>
              <a:t>dannoso e riteneva </a:t>
            </a:r>
            <a:r>
              <a:rPr lang="it-IT" sz="1400" dirty="0">
                <a:solidFill>
                  <a:prstClr val="black"/>
                </a:solidFill>
                <a:latin typeface="Calibri" panose="020F0502020204030204"/>
              </a:rPr>
              <a:t>non sussistere un comportamento colpevole da parte dell’attrice, in quanto la stessa non poteva accorgersi della buca a causa della scarsa visibilità e della carente illuminazione</a:t>
            </a:r>
            <a:r>
              <a:rPr lang="it-IT" sz="1400" dirty="0" smtClean="0">
                <a:solidFill>
                  <a:prstClr val="black"/>
                </a:solidFill>
                <a:latin typeface="Calibri" panose="020F0502020204030204"/>
              </a:rPr>
              <a:t>. La </a:t>
            </a:r>
            <a:r>
              <a:rPr lang="it-IT" sz="1400" dirty="0">
                <a:solidFill>
                  <a:prstClr val="black"/>
                </a:solidFill>
                <a:latin typeface="Calibri" panose="020F0502020204030204"/>
              </a:rPr>
              <a:t>CTU espletata confermava la compatibilità dell’evento lesivo con le modalità di accadimento del fatto e la stretta connessione temporale.</a:t>
            </a:r>
          </a:p>
          <a:p>
            <a:pPr marL="0" indent="0" algn="just">
              <a:buNone/>
            </a:pPr>
            <a:r>
              <a:rPr lang="it-IT" sz="1400" dirty="0">
                <a:solidFill>
                  <a:prstClr val="black"/>
                </a:solidFill>
                <a:latin typeface="Calibri" panose="020F0502020204030204"/>
              </a:rPr>
              <a:t>Il Giudice </a:t>
            </a:r>
            <a:r>
              <a:rPr lang="it-IT" sz="1400" dirty="0" smtClean="0">
                <a:solidFill>
                  <a:prstClr val="black"/>
                </a:solidFill>
                <a:latin typeface="Calibri" panose="020F0502020204030204"/>
              </a:rPr>
              <a:t>quindi condannava </a:t>
            </a:r>
            <a:r>
              <a:rPr lang="it-IT" sz="1400" dirty="0">
                <a:solidFill>
                  <a:prstClr val="black"/>
                </a:solidFill>
                <a:latin typeface="Calibri" panose="020F0502020204030204"/>
              </a:rPr>
              <a:t>il </a:t>
            </a:r>
            <a:r>
              <a:rPr lang="it-IT" sz="1400" dirty="0" smtClean="0">
                <a:solidFill>
                  <a:prstClr val="black"/>
                </a:solidFill>
                <a:latin typeface="Calibri" panose="020F0502020204030204"/>
              </a:rPr>
              <a:t>Comune </a:t>
            </a:r>
            <a:r>
              <a:rPr lang="it-IT" sz="1400" dirty="0">
                <a:solidFill>
                  <a:prstClr val="black"/>
                </a:solidFill>
                <a:latin typeface="Calibri" panose="020F0502020204030204"/>
              </a:rPr>
              <a:t>di Milano a corrispondere all’attrice la somma di € 13.320,00 quale danno non patrimoniale, oltre a </a:t>
            </a:r>
            <a:r>
              <a:rPr lang="it-IT" sz="1400" dirty="0" smtClean="0">
                <a:solidFill>
                  <a:prstClr val="black"/>
                </a:solidFill>
                <a:latin typeface="Calibri" panose="020F0502020204030204"/>
              </a:rPr>
              <a:t>interessi, le </a:t>
            </a:r>
            <a:r>
              <a:rPr lang="it-IT" sz="1400" dirty="0">
                <a:solidFill>
                  <a:prstClr val="black"/>
                </a:solidFill>
                <a:latin typeface="Calibri" panose="020F0502020204030204"/>
              </a:rPr>
              <a:t>spese di lite liquidate in € 5.077,00 per compenso professionale e in € 237,00 per spese non imponibili, oltre al 15 % per rimborso spese generali, CPA e </a:t>
            </a:r>
            <a:r>
              <a:rPr lang="it-IT" sz="1400" dirty="0" smtClean="0">
                <a:solidFill>
                  <a:prstClr val="black"/>
                </a:solidFill>
                <a:latin typeface="Calibri" panose="020F0502020204030204"/>
              </a:rPr>
              <a:t>IVA nonché le </a:t>
            </a:r>
            <a:r>
              <a:rPr lang="it-IT" sz="1400" dirty="0">
                <a:solidFill>
                  <a:prstClr val="black"/>
                </a:solidFill>
                <a:latin typeface="Calibri" panose="020F0502020204030204"/>
              </a:rPr>
              <a:t>spese della CTU espletata.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it-IT" sz="1200" u="sng" dirty="0"/>
          </a:p>
          <a:p>
            <a:pPr marL="0" indent="0">
              <a:buNone/>
              <a:defRPr/>
            </a:pPr>
            <a:r>
              <a:rPr lang="it-IT" sz="1400" b="1" u="sng" dirty="0"/>
              <a:t>3 - Sentenza </a:t>
            </a:r>
            <a:r>
              <a:rPr lang="it-IT" sz="1400" b="1" u="sng" dirty="0" err="1"/>
              <a:t>GdP</a:t>
            </a:r>
            <a:r>
              <a:rPr lang="it-IT" sz="1400" b="1" u="sng" dirty="0"/>
              <a:t> n. 1081/2025 del 18.2.2025 – RG 49522/2021 </a:t>
            </a:r>
            <a:r>
              <a:rPr lang="it-IT" sz="1400" dirty="0"/>
              <a:t>– T.M. –  lesioni per urto contro moncone di palo sporgente - importo € 4.826,83</a:t>
            </a:r>
          </a:p>
          <a:p>
            <a:pPr marL="0" indent="0">
              <a:buNone/>
              <a:defRPr/>
            </a:pPr>
            <a:r>
              <a:rPr lang="it-IT" sz="1400" dirty="0">
                <a:solidFill>
                  <a:prstClr val="black"/>
                </a:solidFill>
                <a:latin typeface="Calibri" panose="020F0502020204030204"/>
              </a:rPr>
              <a:t>L’attore chiamava in causa il Comune di Milano per ottenere il risarcimento dei danni subiti in data 20.7.2020 quando, in sella al proprio motoveicolo, percorrendo </a:t>
            </a:r>
            <a:r>
              <a:rPr lang="it-IT" sz="1400" dirty="0" smtClean="0">
                <a:solidFill>
                  <a:prstClr val="black"/>
                </a:solidFill>
                <a:latin typeface="Calibri" panose="020F0502020204030204"/>
              </a:rPr>
              <a:t>la </a:t>
            </a:r>
            <a:r>
              <a:rPr lang="it-IT" sz="1400" dirty="0">
                <a:solidFill>
                  <a:prstClr val="black"/>
                </a:solidFill>
                <a:latin typeface="Calibri" panose="020F0502020204030204"/>
              </a:rPr>
              <a:t>via </a:t>
            </a:r>
            <a:r>
              <a:rPr lang="it-IT" sz="1400" dirty="0" err="1">
                <a:solidFill>
                  <a:prstClr val="black"/>
                </a:solidFill>
                <a:latin typeface="Calibri" panose="020F0502020204030204"/>
              </a:rPr>
              <a:t>Giambellino</a:t>
            </a:r>
            <a:r>
              <a:rPr lang="it-IT" sz="1400" dirty="0">
                <a:solidFill>
                  <a:prstClr val="black"/>
                </a:solidFill>
                <a:latin typeface="Calibri" panose="020F0502020204030204"/>
              </a:rPr>
              <a:t> </a:t>
            </a:r>
            <a:r>
              <a:rPr lang="it-IT" sz="1400" dirty="0" smtClean="0">
                <a:solidFill>
                  <a:prstClr val="black"/>
                </a:solidFill>
                <a:latin typeface="Calibri" panose="020F0502020204030204"/>
              </a:rPr>
              <a:t>in </a:t>
            </a:r>
            <a:r>
              <a:rPr lang="it-IT" sz="1400" dirty="0">
                <a:solidFill>
                  <a:prstClr val="black"/>
                </a:solidFill>
                <a:latin typeface="Calibri" panose="020F0502020204030204"/>
              </a:rPr>
              <a:t>corrispondenza dell'intersezione tra Via dei Sanniti </a:t>
            </a:r>
            <a:r>
              <a:rPr lang="it-IT" sz="1400" dirty="0" smtClean="0">
                <a:solidFill>
                  <a:prstClr val="black"/>
                </a:solidFill>
                <a:latin typeface="Calibri" panose="020F0502020204030204"/>
              </a:rPr>
              <a:t>rovinava </a:t>
            </a:r>
            <a:r>
              <a:rPr lang="it-IT" sz="1400" dirty="0">
                <a:solidFill>
                  <a:prstClr val="black"/>
                </a:solidFill>
                <a:latin typeface="Calibri" panose="020F0502020204030204"/>
              </a:rPr>
              <a:t>al suolo con il proprio motociclo a causa </a:t>
            </a:r>
            <a:r>
              <a:rPr lang="it-IT" sz="1400" dirty="0" smtClean="0">
                <a:solidFill>
                  <a:prstClr val="black"/>
                </a:solidFill>
                <a:latin typeface="Calibri" panose="020F0502020204030204"/>
              </a:rPr>
              <a:t>di pietrisco </a:t>
            </a:r>
            <a:r>
              <a:rPr lang="it-IT" sz="1400" dirty="0">
                <a:solidFill>
                  <a:prstClr val="black"/>
                </a:solidFill>
                <a:latin typeface="Calibri" panose="020F0502020204030204"/>
              </a:rPr>
              <a:t>presente sul manto stradale della carreggiata.</a:t>
            </a:r>
          </a:p>
          <a:p>
            <a:pPr marL="0" indent="0">
              <a:buNone/>
              <a:defRPr/>
            </a:pPr>
            <a:r>
              <a:rPr lang="it-IT" sz="1400" dirty="0">
                <a:solidFill>
                  <a:prstClr val="black"/>
                </a:solidFill>
                <a:latin typeface="Calibri" panose="020F0502020204030204"/>
              </a:rPr>
              <a:t>Il Comune di Milano si costituiva in giudizio chiamando in causa la Società appaltatrice del servizio e la Compagnia </a:t>
            </a:r>
            <a:r>
              <a:rPr lang="it-IT" sz="1400" dirty="0" smtClean="0">
                <a:solidFill>
                  <a:prstClr val="black"/>
                </a:solidFill>
                <a:latin typeface="Calibri" panose="020F0502020204030204"/>
              </a:rPr>
              <a:t>assicuratrice di quest’ultima.</a:t>
            </a:r>
            <a:endParaRPr lang="it-IT" sz="1400" dirty="0">
              <a:solidFill>
                <a:prstClr val="black"/>
              </a:solidFill>
              <a:latin typeface="Calibri" panose="020F0502020204030204"/>
            </a:endParaRPr>
          </a:p>
          <a:p>
            <a:pPr marL="0" indent="0">
              <a:buNone/>
              <a:defRPr/>
            </a:pPr>
            <a:r>
              <a:rPr lang="it-IT" sz="1400" dirty="0">
                <a:solidFill>
                  <a:prstClr val="black"/>
                </a:solidFill>
                <a:latin typeface="Calibri" panose="020F0502020204030204"/>
              </a:rPr>
              <a:t>Si espletava la fase </a:t>
            </a:r>
            <a:r>
              <a:rPr lang="it-IT" sz="1400" dirty="0" smtClean="0">
                <a:solidFill>
                  <a:prstClr val="black"/>
                </a:solidFill>
                <a:latin typeface="Calibri" panose="020F0502020204030204"/>
              </a:rPr>
              <a:t>istruttoria, </a:t>
            </a:r>
            <a:r>
              <a:rPr lang="it-IT" sz="1400" dirty="0">
                <a:solidFill>
                  <a:prstClr val="black"/>
                </a:solidFill>
                <a:latin typeface="Calibri" panose="020F0502020204030204"/>
              </a:rPr>
              <a:t>dalla quale, </a:t>
            </a:r>
            <a:r>
              <a:rPr lang="it-IT" sz="1400" dirty="0" smtClean="0">
                <a:solidFill>
                  <a:prstClr val="black"/>
                </a:solidFill>
                <a:latin typeface="Calibri" panose="020F0502020204030204"/>
              </a:rPr>
              <a:t>attraverso immagini video e testimonianze, si confermava la dinamica esposta dall’attore e quindi il </a:t>
            </a:r>
            <a:r>
              <a:rPr lang="it-IT" sz="1400" dirty="0">
                <a:solidFill>
                  <a:prstClr val="black"/>
                </a:solidFill>
                <a:latin typeface="Calibri" panose="020F0502020204030204"/>
              </a:rPr>
              <a:t>fatto </a:t>
            </a:r>
            <a:r>
              <a:rPr lang="it-IT" sz="1400" dirty="0" smtClean="0">
                <a:solidFill>
                  <a:prstClr val="black"/>
                </a:solidFill>
                <a:latin typeface="Calibri" panose="020F0502020204030204"/>
              </a:rPr>
              <a:t>storico e il nesso causale tra la presenza del pietrisco e l’evento.</a:t>
            </a:r>
            <a:endParaRPr lang="it-IT" sz="1400" dirty="0">
              <a:solidFill>
                <a:prstClr val="black"/>
              </a:solidFill>
              <a:latin typeface="Calibri" panose="020F0502020204030204"/>
            </a:endParaRPr>
          </a:p>
          <a:p>
            <a:pPr marL="0" indent="0">
              <a:buNone/>
              <a:defRPr/>
            </a:pPr>
            <a:r>
              <a:rPr lang="it-IT" sz="1400" dirty="0"/>
              <a:t>la circostanza </a:t>
            </a:r>
            <a:r>
              <a:rPr lang="it-IT" sz="1400" dirty="0" smtClean="0"/>
              <a:t>tuttavia che la Società appaltatrice dei lavori, </a:t>
            </a:r>
            <a:r>
              <a:rPr lang="it-IT" sz="1400" dirty="0"/>
              <a:t>non avesse avvisato l’appaltante, portava il Giudice a ritenere che quest’ultima avesse in qualche maniera concorso nella responsabilità del Comune, </a:t>
            </a:r>
            <a:r>
              <a:rPr lang="it-IT" sz="1400" dirty="0" smtClean="0"/>
              <a:t>per </a:t>
            </a:r>
            <a:r>
              <a:rPr lang="it-IT" sz="1400" dirty="0"/>
              <a:t>non averlo tempestivamente avvisato della presenza del terriccio.</a:t>
            </a:r>
          </a:p>
          <a:p>
            <a:pPr marL="0" indent="0">
              <a:buNone/>
              <a:defRPr/>
            </a:pPr>
            <a:r>
              <a:rPr lang="it-IT" sz="1400" dirty="0"/>
              <a:t>Conseguentemente, il Giudice dichiarava la responsabilità concorsuale del convenuto Comune di Milano e della Società </a:t>
            </a:r>
            <a:r>
              <a:rPr lang="it-IT" sz="1400" dirty="0" smtClean="0"/>
              <a:t>terza </a:t>
            </a:r>
            <a:r>
              <a:rPr lang="it-IT" sz="1400" dirty="0"/>
              <a:t>nella misura </a:t>
            </a:r>
            <a:r>
              <a:rPr lang="it-IT" sz="1400" dirty="0" smtClean="0"/>
              <a:t>rispettivamente del </a:t>
            </a:r>
            <a:r>
              <a:rPr lang="it-IT" sz="1400" dirty="0"/>
              <a:t>70% e 30% nella produzione dell’evento dannoso. Condannava pertanto </a:t>
            </a:r>
            <a:r>
              <a:rPr lang="it-IT" sz="1400" dirty="0" smtClean="0"/>
              <a:t>al </a:t>
            </a:r>
            <a:r>
              <a:rPr lang="it-IT" sz="1400" dirty="0"/>
              <a:t>pagamento in favore dell’attore della somma di € 3.500,00, oltre ad interessi compensativi, nella misura del 70% per il Comune e del 30% per la Società.</a:t>
            </a:r>
          </a:p>
          <a:p>
            <a:pPr marL="0" indent="0">
              <a:buNone/>
              <a:defRPr/>
            </a:pPr>
            <a:endParaRPr lang="it-IT" sz="1200" dirty="0">
              <a:solidFill>
                <a:prstClr val="black"/>
              </a:solidFill>
              <a:latin typeface="Calibri" panose="020F0502020204030204"/>
            </a:endParaRPr>
          </a:p>
          <a:p>
            <a:pPr marL="0" indent="0">
              <a:buNone/>
              <a:defRPr/>
            </a:pPr>
            <a:endParaRPr lang="it-IT" sz="1200" dirty="0">
              <a:solidFill>
                <a:prstClr val="black"/>
              </a:solidFill>
              <a:latin typeface="Calibri" panose="020F0502020204030204"/>
            </a:endParaRPr>
          </a:p>
          <a:p>
            <a:pPr marL="0" indent="0">
              <a:buNone/>
            </a:pPr>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90330" y="243205"/>
            <a:ext cx="11396870" cy="444500"/>
          </a:xfrm>
          <a:solidFill>
            <a:srgbClr val="FF0000"/>
          </a:solidFill>
        </p:spPr>
        <p:txBody>
          <a:bodyPr>
            <a:noAutofit/>
          </a:bodyPr>
          <a:lstStyle/>
          <a:p>
            <a:pPr marL="11113"/>
            <a:r>
              <a:rPr lang="it-IT" sz="1800" b="1" dirty="0"/>
              <a:t>Area Facility Management – Proposta di Deliberazione Consiliare n. 272 del 18.2.2025</a:t>
            </a:r>
          </a:p>
        </p:txBody>
      </p:sp>
    </p:spTree>
    <p:extLst>
      <p:ext uri="{BB962C8B-B14F-4D97-AF65-F5344CB8AC3E}">
        <p14:creationId xmlns:p14="http://schemas.microsoft.com/office/powerpoint/2010/main" val="2979865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2712C9-CB9B-840C-908B-DA8025C1765A}"/>
              </a:ext>
            </a:extLst>
          </p:cNvPr>
          <p:cNvSpPr>
            <a:spLocks noGrp="1"/>
          </p:cNvSpPr>
          <p:nvPr>
            <p:ph type="title"/>
          </p:nvPr>
        </p:nvSpPr>
        <p:spPr>
          <a:xfrm>
            <a:off x="339582" y="355076"/>
            <a:ext cx="11014218" cy="488985"/>
          </a:xfrm>
        </p:spPr>
        <p:txBody>
          <a:bodyPr>
            <a:normAutofit/>
          </a:bodyPr>
          <a:lstStyle/>
          <a:p>
            <a:r>
              <a:rPr kumimoji="0" lang="it-IT" sz="1800" b="1" i="0" u="none" strike="noStrike" kern="1200" cap="none" spc="0" normalizeH="0" baseline="0" noProof="0" dirty="0">
                <a:ln>
                  <a:noFill/>
                </a:ln>
                <a:solidFill>
                  <a:prstClr val="black"/>
                </a:solidFill>
                <a:effectLst/>
                <a:highlight>
                  <a:srgbClr val="FF0000"/>
                </a:highlight>
                <a:uLnTx/>
                <a:uFillTx/>
                <a:latin typeface="Calibri Light" panose="020F0302020204030204"/>
                <a:ea typeface="+mj-ea"/>
                <a:cs typeface="+mj-cs"/>
              </a:rPr>
              <a:t>Area Facility Management – Proposta di </a:t>
            </a:r>
            <a:r>
              <a:rPr kumimoji="0" lang="it-IT" sz="1800" b="1" i="0" u="none" strike="noStrike" kern="1200" cap="none" spc="0" normalizeH="0" baseline="0" noProof="0" dirty="0" err="1">
                <a:ln>
                  <a:noFill/>
                </a:ln>
                <a:solidFill>
                  <a:prstClr val="black"/>
                </a:solidFill>
                <a:effectLst/>
                <a:highlight>
                  <a:srgbClr val="FF0000"/>
                </a:highlight>
                <a:uLnTx/>
                <a:uFillTx/>
                <a:latin typeface="Calibri Light" panose="020F0302020204030204"/>
                <a:ea typeface="+mj-ea"/>
                <a:cs typeface="+mj-cs"/>
              </a:rPr>
              <a:t>Delierazione</a:t>
            </a:r>
            <a:r>
              <a:rPr kumimoji="0" lang="it-IT" sz="1800" b="1" i="0" u="none" strike="noStrike" kern="1200" cap="none" spc="0" normalizeH="0" baseline="0" noProof="0" dirty="0">
                <a:ln>
                  <a:noFill/>
                </a:ln>
                <a:solidFill>
                  <a:prstClr val="black"/>
                </a:solidFill>
                <a:effectLst/>
                <a:highlight>
                  <a:srgbClr val="FF0000"/>
                </a:highlight>
                <a:uLnTx/>
                <a:uFillTx/>
                <a:latin typeface="Calibri Light" panose="020F0302020204030204"/>
                <a:ea typeface="+mj-ea"/>
                <a:cs typeface="+mj-cs"/>
              </a:rPr>
              <a:t> Consiliare n. 2 del 18.2.</a:t>
            </a:r>
            <a:r>
              <a:rPr lang="it-IT" sz="2000" b="1" dirty="0">
                <a:highlight>
                  <a:srgbClr val="FF0000"/>
                </a:highlight>
              </a:rPr>
              <a:t>2025</a:t>
            </a:r>
          </a:p>
        </p:txBody>
      </p:sp>
      <p:sp>
        <p:nvSpPr>
          <p:cNvPr id="3" name="Segnaposto contenuto 2">
            <a:extLst>
              <a:ext uri="{FF2B5EF4-FFF2-40B4-BE49-F238E27FC236}">
                <a16:creationId xmlns:a16="http://schemas.microsoft.com/office/drawing/2014/main" id="{0BE05C5D-ED11-58A5-6513-B879B3B232EE}"/>
              </a:ext>
            </a:extLst>
          </p:cNvPr>
          <p:cNvSpPr>
            <a:spLocks noGrp="1"/>
          </p:cNvSpPr>
          <p:nvPr>
            <p:ph idx="1"/>
          </p:nvPr>
        </p:nvSpPr>
        <p:spPr>
          <a:xfrm>
            <a:off x="339581" y="994787"/>
            <a:ext cx="11133573" cy="5528234"/>
          </a:xfrm>
        </p:spPr>
        <p:txBody>
          <a:bodyPr>
            <a:normAutofit/>
          </a:bodyPr>
          <a:lstStyle/>
          <a:p>
            <a:pPr marL="0" indent="0">
              <a:buNone/>
            </a:pPr>
            <a:r>
              <a:rPr lang="it-IT" sz="1300" dirty="0" smtClean="0"/>
              <a:t>Quanto </a:t>
            </a:r>
            <a:r>
              <a:rPr lang="it-IT" sz="1300" dirty="0"/>
              <a:t>alle spese di causa, le liquidava nella misura di € 2.024,00 per compensi professionali ed € 125,00 per spese non imponibili, oltre C.P.A. ed Iva come per legge e spese generali al 15%, a favore dell’attore, ripartite tra convenuto e terza chiamata nella stessa misura di cui sopra.</a:t>
            </a:r>
          </a:p>
          <a:p>
            <a:pPr marL="0" indent="0">
              <a:buNone/>
            </a:pPr>
            <a:endParaRPr lang="it-IT" sz="1400" b="1" u="sng" dirty="0" smtClean="0"/>
          </a:p>
          <a:p>
            <a:pPr marL="0" indent="0">
              <a:buNone/>
            </a:pPr>
            <a:r>
              <a:rPr lang="it-IT" sz="1400" b="1" u="sng" dirty="0" smtClean="0"/>
              <a:t>4 </a:t>
            </a:r>
            <a:r>
              <a:rPr lang="it-IT" sz="1400" b="1" u="sng" dirty="0"/>
              <a:t>- Sentenza Tribunale n. 1541/2025 del 24.2.2025 – RG 35367/2020 </a:t>
            </a:r>
            <a:r>
              <a:rPr lang="it-IT" sz="1400" dirty="0"/>
              <a:t>– F.S.F. – lesioni per caduta da moto causa macchia d’olio su asfalto - € 13.367,95</a:t>
            </a:r>
          </a:p>
          <a:p>
            <a:pPr marL="0" indent="0">
              <a:buNone/>
            </a:pPr>
            <a:r>
              <a:rPr lang="it-IT" sz="1400" dirty="0"/>
              <a:t>L’attore chiamava in giudizio il Comune di Milano </a:t>
            </a:r>
            <a:r>
              <a:rPr lang="it-IT" sz="1400" dirty="0" err="1" smtClean="0"/>
              <a:t>poichè</a:t>
            </a:r>
            <a:r>
              <a:rPr lang="it-IT" sz="1400" dirty="0" smtClean="0"/>
              <a:t> </a:t>
            </a:r>
            <a:r>
              <a:rPr lang="it-IT" sz="1400" dirty="0"/>
              <a:t>in data 31.12.2016, procedendo a bordo del proprio motoveicolo, cadeva in corrispondenza di una macchia d’olio presente sul manto di una strada cittadina </a:t>
            </a:r>
            <a:r>
              <a:rPr lang="it-IT" sz="1400" dirty="0" smtClean="0"/>
              <a:t>riportando </a:t>
            </a:r>
            <a:r>
              <a:rPr lang="it-IT" sz="1400" dirty="0"/>
              <a:t>lesioni.</a:t>
            </a:r>
          </a:p>
          <a:p>
            <a:pPr marL="0" indent="0">
              <a:buNone/>
            </a:pPr>
            <a:r>
              <a:rPr lang="it-IT" sz="1400" dirty="0"/>
              <a:t>Nel corso dell’istruttoria veniva assunta testimonianza ed espletata consulenza tecnica d’ufficio medico-legale.</a:t>
            </a:r>
          </a:p>
          <a:p>
            <a:pPr marL="0" indent="0">
              <a:buNone/>
            </a:pPr>
            <a:r>
              <a:rPr lang="it-IT" sz="1400" dirty="0"/>
              <a:t>All’esito del contraddittorio il </a:t>
            </a:r>
            <a:r>
              <a:rPr lang="it-IT" sz="1400" dirty="0" smtClean="0"/>
              <a:t>Giudice, verificato dalla </a:t>
            </a:r>
            <a:r>
              <a:rPr lang="it-IT" sz="1400" dirty="0"/>
              <a:t>Polizia Locale intervenuta </a:t>
            </a:r>
            <a:r>
              <a:rPr lang="it-IT" sz="1400" dirty="0" smtClean="0"/>
              <a:t>lo sversamento </a:t>
            </a:r>
            <a:r>
              <a:rPr lang="it-IT" sz="1400" dirty="0"/>
              <a:t>di </a:t>
            </a:r>
            <a:r>
              <a:rPr lang="it-IT" sz="1400" dirty="0" smtClean="0"/>
              <a:t>olio e, attraverso testimonianza, la caduta, riteneva </a:t>
            </a:r>
            <a:r>
              <a:rPr lang="it-IT" sz="1400" dirty="0"/>
              <a:t>sussistere il nesso causale </a:t>
            </a:r>
            <a:r>
              <a:rPr lang="it-IT" sz="1400" dirty="0" smtClean="0"/>
              <a:t>e riteneva </a:t>
            </a:r>
            <a:r>
              <a:rPr lang="it-IT" sz="1400" dirty="0"/>
              <a:t>che dell’evento dannoso dovesse rispondere il </a:t>
            </a:r>
            <a:r>
              <a:rPr lang="it-IT" sz="1400" dirty="0" smtClean="0"/>
              <a:t>Comune. </a:t>
            </a:r>
            <a:r>
              <a:rPr lang="it-IT" sz="1400" dirty="0"/>
              <a:t>N</a:t>
            </a:r>
            <a:r>
              <a:rPr lang="it-IT" sz="1400" dirty="0" smtClean="0"/>
              <a:t>on </a:t>
            </a:r>
            <a:r>
              <a:rPr lang="it-IT" sz="1400" dirty="0"/>
              <a:t>essendo emerso </a:t>
            </a:r>
            <a:r>
              <a:rPr lang="it-IT" sz="1400" dirty="0" smtClean="0"/>
              <a:t>che </a:t>
            </a:r>
            <a:r>
              <a:rPr lang="it-IT" sz="1400" dirty="0"/>
              <a:t>la macchia in oggetto si fosse formata </a:t>
            </a:r>
            <a:r>
              <a:rPr lang="it-IT" sz="1400" dirty="0" smtClean="0"/>
              <a:t>immediatamente prima dello stesso, sussisteva pertanto la responsabilità del Comune quale custode </a:t>
            </a:r>
            <a:r>
              <a:rPr lang="it-IT" sz="1400" dirty="0"/>
              <a:t>della strada ex art. 2051 c.c.</a:t>
            </a:r>
          </a:p>
          <a:p>
            <a:pPr marL="0" indent="0">
              <a:buNone/>
            </a:pPr>
            <a:r>
              <a:rPr lang="it-IT" sz="1400" dirty="0"/>
              <a:t>D’altro canto, </a:t>
            </a:r>
            <a:r>
              <a:rPr lang="it-IT" sz="1400" dirty="0" smtClean="0"/>
              <a:t>il </a:t>
            </a:r>
            <a:r>
              <a:rPr lang="it-IT" sz="1400" dirty="0"/>
              <a:t>Giudice riteneva sussistere un concorso di colpa del danneggiato nella causazione dell’evento dannoso, nella misura di 1/3, poiché la macchia era di dimensioni sufficienti per poter essere </a:t>
            </a:r>
            <a:r>
              <a:rPr lang="it-IT" sz="1400" dirty="0" smtClean="0"/>
              <a:t>vista ed evitata, </a:t>
            </a:r>
            <a:r>
              <a:rPr lang="it-IT" sz="1400" dirty="0"/>
              <a:t>con la conseguenza che appariva plausibile che la caduta fosse riconducibile anche ad un’andatura imprudente dello stesso motociclista.</a:t>
            </a:r>
          </a:p>
          <a:p>
            <a:pPr marL="0" indent="0">
              <a:buNone/>
            </a:pPr>
            <a:r>
              <a:rPr lang="it-IT" sz="1400" dirty="0"/>
              <a:t>Pertanto, il Tribunale, </a:t>
            </a:r>
            <a:r>
              <a:rPr lang="it-IT" sz="1400" dirty="0" smtClean="0"/>
              <a:t>ridotti gli importi di 1/3 per responsabilità dell’attore, condannava </a:t>
            </a:r>
            <a:r>
              <a:rPr lang="it-IT" sz="1400" dirty="0"/>
              <a:t>il </a:t>
            </a:r>
            <a:r>
              <a:rPr lang="it-IT" sz="1400" dirty="0" smtClean="0"/>
              <a:t>Comune </a:t>
            </a:r>
            <a:r>
              <a:rPr lang="it-IT" sz="1400" dirty="0"/>
              <a:t>al pagamento dei restanti 2/3, pari a € 7.583,77, oltre interessi compensativi e legali, e alla rifusione delle spese di lite in favore del procuratore della parte attorea, liquidate in € 264,00 per esborsi, € 2.900,00 per compenso professionale, oltre a rimborso forfettario per spese generali al 15%, oltre ad iva e </a:t>
            </a:r>
            <a:r>
              <a:rPr lang="it-IT" sz="1400" dirty="0" err="1"/>
              <a:t>cpa</a:t>
            </a:r>
            <a:r>
              <a:rPr lang="it-IT" sz="1400" dirty="0"/>
              <a:t>; poneva infine a carico </a:t>
            </a:r>
            <a:r>
              <a:rPr lang="it-IT" sz="1400" dirty="0" smtClean="0"/>
              <a:t>del Comune </a:t>
            </a:r>
            <a:r>
              <a:rPr lang="it-IT" sz="1400" dirty="0"/>
              <a:t>le spese della </a:t>
            </a:r>
            <a:r>
              <a:rPr lang="it-IT" sz="1400" dirty="0" err="1"/>
              <a:t>ctu</a:t>
            </a:r>
            <a:r>
              <a:rPr lang="it-IT" sz="1400" dirty="0"/>
              <a:t> espletata.</a:t>
            </a:r>
          </a:p>
          <a:p>
            <a:pPr marL="0" indent="0">
              <a:buNone/>
            </a:pPr>
            <a:endParaRPr lang="it-IT" sz="1400" dirty="0"/>
          </a:p>
        </p:txBody>
      </p:sp>
      <p:pic>
        <p:nvPicPr>
          <p:cNvPr id="5" name="Immagine 4">
            <a:extLst>
              <a:ext uri="{FF2B5EF4-FFF2-40B4-BE49-F238E27FC236}">
                <a16:creationId xmlns:a16="http://schemas.microsoft.com/office/drawing/2014/main" id="{AE419CC3-D321-147B-065D-F03A07E707E9}"/>
              </a:ext>
            </a:extLst>
          </p:cNvPr>
          <p:cNvPicPr>
            <a:picLocks noChangeAspect="1"/>
          </p:cNvPicPr>
          <p:nvPr/>
        </p:nvPicPr>
        <p:blipFill>
          <a:blip r:embed="rId2"/>
          <a:stretch>
            <a:fillRect/>
          </a:stretch>
        </p:blipFill>
        <p:spPr>
          <a:xfrm>
            <a:off x="339581" y="373902"/>
            <a:ext cx="11437087" cy="499915"/>
          </a:xfrm>
          <a:prstGeom prst="rect">
            <a:avLst/>
          </a:prstGeom>
        </p:spPr>
      </p:pic>
    </p:spTree>
    <p:extLst>
      <p:ext uri="{BB962C8B-B14F-4D97-AF65-F5344CB8AC3E}">
        <p14:creationId xmlns:p14="http://schemas.microsoft.com/office/powerpoint/2010/main" val="2762594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374D0EDA-A67E-E081-FA73-CF32AC5167E1}"/>
              </a:ext>
            </a:extLst>
          </p:cNvPr>
          <p:cNvPicPr>
            <a:picLocks noChangeAspect="1"/>
          </p:cNvPicPr>
          <p:nvPr/>
        </p:nvPicPr>
        <p:blipFill>
          <a:blip r:embed="rId3"/>
          <a:stretch>
            <a:fillRect/>
          </a:stretch>
        </p:blipFill>
        <p:spPr>
          <a:xfrm>
            <a:off x="339581" y="373902"/>
            <a:ext cx="11437087" cy="499915"/>
          </a:xfrm>
          <a:prstGeom prst="rect">
            <a:avLst/>
          </a:prstGeom>
        </p:spPr>
      </p:pic>
      <p:sp>
        <p:nvSpPr>
          <p:cNvPr id="4" name="CasellaDiTesto 3">
            <a:extLst>
              <a:ext uri="{FF2B5EF4-FFF2-40B4-BE49-F238E27FC236}">
                <a16:creationId xmlns:a16="http://schemas.microsoft.com/office/drawing/2014/main" id="{8838EC45-219B-C481-2A05-84B038E343BE}"/>
              </a:ext>
            </a:extLst>
          </p:cNvPr>
          <p:cNvSpPr txBox="1"/>
          <p:nvPr/>
        </p:nvSpPr>
        <p:spPr>
          <a:xfrm>
            <a:off x="229051" y="974690"/>
            <a:ext cx="11658149" cy="4032899"/>
          </a:xfrm>
          <a:prstGeom prst="rect">
            <a:avLst/>
          </a:prstGeom>
          <a:noFill/>
        </p:spPr>
        <p:txBody>
          <a:bodyPr wrap="square">
            <a:spAutoFit/>
          </a:bodyPr>
          <a:lstStyle/>
          <a:p>
            <a:pPr algn="just"/>
            <a:endParaRPr lang="it-IT" sz="1200" b="1" dirty="0">
              <a:effectLst/>
              <a:latin typeface="Calibri" panose="020F0502020204030204" pitchFamily="34" charset="0"/>
              <a:ea typeface="Times New Roman" panose="02020603050405020304" pitchFamily="18" charset="0"/>
            </a:endParaRPr>
          </a:p>
          <a:p>
            <a:pPr algn="just"/>
            <a:r>
              <a:rPr lang="it-IT" sz="1400" b="1" u="sng" dirty="0"/>
              <a:t>5 - Sentenza </a:t>
            </a:r>
            <a:r>
              <a:rPr lang="it-IT" sz="1400" b="1" u="sng" dirty="0" err="1"/>
              <a:t>GdP</a:t>
            </a:r>
            <a:r>
              <a:rPr lang="it-IT" sz="1400" b="1" u="sng" dirty="0"/>
              <a:t> n. 1317/2025 del 27.2.2025 – RG 43308/2022 </a:t>
            </a:r>
            <a:r>
              <a:rPr lang="it-IT" sz="1400" dirty="0">
                <a:effectLst/>
                <a:latin typeface="Calibri" panose="020F0502020204030204" pitchFamily="34" charset="0"/>
                <a:ea typeface="Times New Roman" panose="02020603050405020304" pitchFamily="18" charset="0"/>
              </a:rPr>
              <a:t>– </a:t>
            </a:r>
            <a:r>
              <a:rPr lang="it-IT" sz="1400" dirty="0"/>
              <a:t>R.P. – danni al mezzo causa sottopasso allagato - € 5.330,88</a:t>
            </a:r>
          </a:p>
          <a:p>
            <a:pPr>
              <a:lnSpc>
                <a:spcPct val="90000"/>
              </a:lnSpc>
              <a:spcBef>
                <a:spcPts val="1000"/>
              </a:spcBef>
            </a:pPr>
            <a:r>
              <a:rPr lang="it-IT" sz="1400" dirty="0"/>
              <a:t>L’attore chiamava in causa il Comune di Milano per ottenere il risarcimento dei danni patrimoniali subiti in data 15.5.2020 quando, alla guida del proprio autoveicolo, giungeva al sottopasso di via Rosa Bianca 12 in Milano e, in assenza di segnalazioni, </a:t>
            </a:r>
            <a:r>
              <a:rPr lang="it-IT" sz="1400"/>
              <a:t>trovatolo </a:t>
            </a:r>
            <a:r>
              <a:rPr lang="it-IT" sz="1400" smtClean="0"/>
              <a:t>allagato</a:t>
            </a:r>
            <a:r>
              <a:rPr lang="it-IT" sz="1400" dirty="0"/>
              <a:t>, </a:t>
            </a:r>
            <a:r>
              <a:rPr lang="it-IT" sz="1400" dirty="0" smtClean="0"/>
              <a:t>lo attraversava riportando danni al mezzo per un importo </a:t>
            </a:r>
            <a:r>
              <a:rPr lang="it-IT" sz="1400" dirty="0"/>
              <a:t>di € 2.598,60 </a:t>
            </a:r>
            <a:r>
              <a:rPr lang="it-IT" sz="1400" dirty="0" smtClean="0"/>
              <a:t>di cui € </a:t>
            </a:r>
            <a:r>
              <a:rPr lang="it-IT" sz="1400" dirty="0"/>
              <a:t>500,00 per fermo </a:t>
            </a:r>
            <a:r>
              <a:rPr lang="it-IT" sz="1400" dirty="0" smtClean="0"/>
              <a:t>tecnico, non </a:t>
            </a:r>
            <a:r>
              <a:rPr lang="it-IT" sz="1400" dirty="0"/>
              <a:t>avendo potuto utilizzare la vettura durante le riparazioni.</a:t>
            </a:r>
          </a:p>
          <a:p>
            <a:pPr>
              <a:lnSpc>
                <a:spcPct val="90000"/>
              </a:lnSpc>
              <a:spcBef>
                <a:spcPts val="1000"/>
              </a:spcBef>
            </a:pPr>
            <a:r>
              <a:rPr lang="it-IT" sz="1400" dirty="0"/>
              <a:t>Il Comune di Milano si costituiva in giudizio </a:t>
            </a:r>
            <a:r>
              <a:rPr lang="it-IT" sz="1400" dirty="0" smtClean="0"/>
              <a:t>invocando la </a:t>
            </a:r>
            <a:r>
              <a:rPr lang="it-IT" sz="1400" dirty="0"/>
              <a:t>condotta colposa del conducente a fronte delle forti precipitazioni al momento del </a:t>
            </a:r>
            <a:r>
              <a:rPr lang="it-IT" sz="1400" dirty="0" smtClean="0"/>
              <a:t>fatto, testimoniate anche da rapporti tecnici </a:t>
            </a:r>
            <a:r>
              <a:rPr lang="it-IT" sz="1400" dirty="0"/>
              <a:t>sulle esondazioni del 14-15 maggio 2020, a riprova della eccezionalità del fenomeno temporalesco e delle criticità nella gestione del bacino torrentizio e </a:t>
            </a:r>
            <a:r>
              <a:rPr lang="it-IT" sz="1400" dirty="0" smtClean="0"/>
              <a:t>di quelle esondazioni.</a:t>
            </a:r>
            <a:endParaRPr lang="it-IT" sz="1400" dirty="0"/>
          </a:p>
          <a:p>
            <a:pPr>
              <a:lnSpc>
                <a:spcPct val="90000"/>
              </a:lnSpc>
              <a:spcBef>
                <a:spcPts val="1000"/>
              </a:spcBef>
            </a:pPr>
            <a:r>
              <a:rPr lang="it-IT" sz="1400" dirty="0"/>
              <a:t>Il Giudice, all’esito dell’istruttoria testimoniale, riteneva raggiunta la prova della esistenza di una insidia non agevolmente percettibile, tenuto conto delle condizioni di tempo e luogo (pioggia battente e scarsa illuminazione), con conseguente responsabilità del Comune convenuto; ciò </a:t>
            </a:r>
            <a:r>
              <a:rPr lang="it-IT" sz="1400" dirty="0" smtClean="0"/>
              <a:t>a prescindere dalla </a:t>
            </a:r>
            <a:r>
              <a:rPr lang="it-IT" sz="1400" dirty="0"/>
              <a:t>condotta colpevole e/o imprudente </a:t>
            </a:r>
            <a:r>
              <a:rPr lang="it-IT" sz="1400" dirty="0" smtClean="0"/>
              <a:t>dell’attore.</a:t>
            </a:r>
            <a:endParaRPr lang="it-IT" sz="1400" dirty="0"/>
          </a:p>
          <a:p>
            <a:pPr>
              <a:lnSpc>
                <a:spcPct val="90000"/>
              </a:lnSpc>
              <a:spcBef>
                <a:spcPts val="1000"/>
              </a:spcBef>
            </a:pPr>
            <a:r>
              <a:rPr lang="it-IT" sz="1400" dirty="0" smtClean="0"/>
              <a:t>Riteneva quindi </a:t>
            </a:r>
            <a:r>
              <a:rPr lang="it-IT" sz="1400" dirty="0"/>
              <a:t>applicabile l’art. </a:t>
            </a:r>
            <a:r>
              <a:rPr lang="it-IT" sz="1400" dirty="0" smtClean="0"/>
              <a:t>2051 c.c.  </a:t>
            </a:r>
            <a:r>
              <a:rPr lang="it-IT" sz="1400" dirty="0"/>
              <a:t>al caso in esame, sia per non essere il Comune intervenuto tempestivamente bloccando la circolazione e chiudendo il sottopasso, posto che le precipitazioni erano già in atto dal giorno precedente, sia per omessa manutenzione del sottopasso stesso.</a:t>
            </a:r>
          </a:p>
          <a:p>
            <a:pPr>
              <a:lnSpc>
                <a:spcPct val="90000"/>
              </a:lnSpc>
              <a:spcBef>
                <a:spcPts val="1000"/>
              </a:spcBef>
            </a:pPr>
            <a:r>
              <a:rPr lang="it-IT" sz="1400" dirty="0"/>
              <a:t>Pertanto, condannava il Comune di Milano al pagamento in favore dell’attore della somma di € 2.598,60, oltre interessi legali e rivalutazione dal giorno del sinistro al saldo</a:t>
            </a:r>
            <a:r>
              <a:rPr lang="it-IT" sz="1400" dirty="0" smtClean="0"/>
              <a:t>, </a:t>
            </a:r>
            <a:r>
              <a:rPr lang="it-IT" sz="1400" dirty="0"/>
              <a:t>condannava inoltre alla </a:t>
            </a:r>
            <a:r>
              <a:rPr lang="it-IT" sz="1400" dirty="0" smtClean="0"/>
              <a:t>rifusione delle </a:t>
            </a:r>
            <a:r>
              <a:rPr lang="it-IT" sz="1400" dirty="0"/>
              <a:t>spese processuali, liquidate in complessivi € 1.265,00 per compensi professionali ed € 125,00 per spese anticipate, oltre rimborso del 15% per spese generali, I.V.A. (se dovuta) e C.P.A. come per legge.</a:t>
            </a:r>
          </a:p>
          <a:p>
            <a:pPr algn="just"/>
            <a:endParaRPr lang="it-IT" sz="12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605682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1650</Words>
  <Application>Microsoft Office PowerPoint</Application>
  <PresentationFormat>Widescreen</PresentationFormat>
  <Paragraphs>68</Paragraphs>
  <Slides>5</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vt:i4>
      </vt:variant>
    </vt:vector>
  </HeadingPairs>
  <TitlesOfParts>
    <vt:vector size="10" baseType="lpstr">
      <vt:lpstr>Arial</vt:lpstr>
      <vt:lpstr>Calibri</vt:lpstr>
      <vt:lpstr>Calibri Light</vt:lpstr>
      <vt:lpstr>Times New Roman</vt:lpstr>
      <vt:lpstr>Tema di Office</vt:lpstr>
      <vt:lpstr>Area Facility Management</vt:lpstr>
      <vt:lpstr>Area Facility Management – Proposta di Deliberazione Consiliare n. 272 del  18.2.2025</vt:lpstr>
      <vt:lpstr>Area Facility Management – Proposta di Deliberazione Consiliare n. 272 del 18.2.2025</vt:lpstr>
      <vt:lpstr>Area Facility Management – Proposta di Delierazione Consiliare n. 2 del 18.2.2025</vt:lpstr>
      <vt:lpstr>Presentazione standard di PowerPoint</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 Facility Management</dc:title>
  <dc:creator>Claudio Bisi</dc:creator>
  <cp:lastModifiedBy>Mauro Valenti</cp:lastModifiedBy>
  <cp:revision>373</cp:revision>
  <dcterms:created xsi:type="dcterms:W3CDTF">2020-05-14T07:22:21Z</dcterms:created>
  <dcterms:modified xsi:type="dcterms:W3CDTF">2025-04-01T12:58:42Z</dcterms:modified>
</cp:coreProperties>
</file>