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</p:sldMasterIdLst>
  <p:notesMasterIdLst>
    <p:notesMasterId r:id="rId17"/>
  </p:notesMasterIdLst>
  <p:sldIdLst>
    <p:sldId id="397" r:id="rId5"/>
    <p:sldId id="377" r:id="rId6"/>
    <p:sldId id="372" r:id="rId7"/>
    <p:sldId id="379" r:id="rId8"/>
    <p:sldId id="386" r:id="rId9"/>
    <p:sldId id="399" r:id="rId10"/>
    <p:sldId id="388" r:id="rId11"/>
    <p:sldId id="257" r:id="rId12"/>
    <p:sldId id="258" r:id="rId13"/>
    <p:sldId id="259" r:id="rId14"/>
    <p:sldId id="389" r:id="rId15"/>
    <p:sldId id="39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aramond" panose="02020404030301010803" pitchFamily="18" charset="0"/>
      <p:regular r:id="rId22"/>
      <p:bold r:id="rId23"/>
      <p: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15" roundtripDataSignature="AMtx7mjmQbpZCnox8D1HYq4LWXdki9z5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CFD5EA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7F35B-0447-4FA2-8433-8D135BD9C06A}" v="2" dt="2025-07-28T13:43:26.224"/>
  </p1510:revLst>
</p1510:revInfo>
</file>

<file path=ppt/tableStyles.xml><?xml version="1.0" encoding="utf-8"?>
<a:tblStyleLst xmlns:a="http://schemas.openxmlformats.org/drawingml/2006/main" def="{F4B47371-5CB7-42BC-BC15-2669DC9AE49B}">
  <a:tblStyle styleId="{F4B47371-5CB7-42BC-BC15-2669DC9AE49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117" Type="http://schemas.openxmlformats.org/officeDocument/2006/relationships/viewProps" Target="viewProps.xml"/><Relationship Id="rId21" Type="http://schemas.openxmlformats.org/officeDocument/2006/relationships/font" Target="fonts/font4.fntdata"/><Relationship Id="rId12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11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115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1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11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32D05163-6CD1-C271-F035-ABEE17813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>
            <a:extLst>
              <a:ext uri="{FF2B5EF4-FFF2-40B4-BE49-F238E27FC236}">
                <a16:creationId xmlns:a16="http://schemas.microsoft.com/office/drawing/2014/main" id="{5839785C-30F3-6E4E-9C53-1685A40811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AA655EC3-3669-4092-C46F-65CB594401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39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53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3B3B8-E3B8-41CA-B2D9-92AECFEFF9A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1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5CE3EE29-0E1D-35A2-24E0-9742370AE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4F176C4B-B4DA-E7F9-11C8-1B8F204C4A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2CF2B81B-A633-780C-E0CE-CA129B568E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07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18" name="Google Shape;18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52" name="Google Shape;52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57" name="Google Shape;57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64" name="Google Shape;64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9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71" name="Google Shape;71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77" name="Google Shape;77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/>
              <a:t>PER I CTM DELL'AREA TERRITORIALITA' - MARIA ROSARIA LUONGO E FILIPPA DI CARO</a:t>
            </a:r>
            <a:endParaRPr/>
          </a:p>
        </p:txBody>
      </p:sp>
      <p:sp>
        <p:nvSpPr>
          <p:cNvPr id="14" name="Google Shape;14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ute.gov.it/cald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ute.gov.it/caldo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une.milano.it/documents/20126/470062473/Programma+Estate_2025pdf.pdf/6caf8be9-c841-0088-df1e-6a5054d68222?t=175196139515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omune.milano.it/documents/20126/470062473/Programma+Estate_CdQ_22lug.pdf/eaf2384c-df31-dc3c-6447-43a87e1a9c6f?t=175344532110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BDB3134C-9AB1-330C-7FEA-0C5D73F8E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lefonate, spesa a casa e centri anziani climatizzati nel piano del Comune  - la Repubblica">
            <a:extLst>
              <a:ext uri="{FF2B5EF4-FFF2-40B4-BE49-F238E27FC236}">
                <a16:creationId xmlns:a16="http://schemas.microsoft.com/office/drawing/2014/main" id="{0B79888E-AC6E-C3FE-3FC4-C53A735D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86" y="1191675"/>
            <a:ext cx="8608823" cy="484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8DA489E8-B42F-C7C4-31A2-FA5C90FAD2B6}"/>
              </a:ext>
            </a:extLst>
          </p:cNvPr>
          <p:cNvSpPr txBox="1"/>
          <p:nvPr/>
        </p:nvSpPr>
        <p:spPr>
          <a:xfrm>
            <a:off x="1791586" y="4480968"/>
            <a:ext cx="8608823" cy="1015057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36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MILANO AIUTA ESTATE 2025</a:t>
            </a:r>
            <a:endParaRPr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43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/>
          <p:nvPr/>
        </p:nvSpPr>
        <p:spPr>
          <a:xfrm>
            <a:off x="942400" y="1674565"/>
            <a:ext cx="9496800" cy="52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900" dirty="0">
                <a:solidFill>
                  <a:schemeClr val="dk1"/>
                </a:solidFill>
                <a:highlight>
                  <a:srgbClr val="FFFFFF"/>
                </a:highlight>
              </a:rPr>
              <a:t>La</a:t>
            </a:r>
            <a:r>
              <a:rPr lang="en-US" sz="11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US" sz="1900" dirty="0" err="1">
                <a:solidFill>
                  <a:schemeClr val="dk1"/>
                </a:solidFill>
                <a:highlight>
                  <a:srgbClr val="FFFFFF"/>
                </a:highlight>
              </a:rPr>
              <a:t>Guida</a:t>
            </a:r>
            <a:r>
              <a:rPr lang="en-US" sz="19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US" sz="1900" dirty="0" err="1">
                <a:solidFill>
                  <a:schemeClr val="dk1"/>
                </a:solidFill>
                <a:highlight>
                  <a:srgbClr val="FFFFFF"/>
                </a:highlight>
              </a:rPr>
              <a:t>delle</a:t>
            </a:r>
            <a:r>
              <a:rPr lang="en-US" sz="1900" dirty="0">
                <a:solidFill>
                  <a:schemeClr val="dk1"/>
                </a:solidFill>
                <a:highlight>
                  <a:srgbClr val="FFFFFF"/>
                </a:highlight>
              </a:rPr>
              <a:t> Case di </a:t>
            </a:r>
            <a:r>
              <a:rPr lang="en-US" sz="1900" dirty="0" err="1">
                <a:solidFill>
                  <a:schemeClr val="dk1"/>
                </a:solidFill>
                <a:highlight>
                  <a:srgbClr val="FFFFFF"/>
                </a:highlight>
              </a:rPr>
              <a:t>Quartiere</a:t>
            </a:r>
            <a:r>
              <a:rPr lang="en-US" sz="19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US" sz="1900" dirty="0" err="1">
                <a:solidFill>
                  <a:schemeClr val="dk1"/>
                </a:solidFill>
                <a:highlight>
                  <a:srgbClr val="FFFFFF"/>
                </a:highlight>
              </a:rPr>
              <a:t>si</a:t>
            </a:r>
            <a:r>
              <a:rPr lang="en-US" sz="19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US" sz="1900" dirty="0" err="1">
                <a:solidFill>
                  <a:schemeClr val="dk1"/>
                </a:solidFill>
                <a:highlight>
                  <a:srgbClr val="FFFFFF"/>
                </a:highlight>
              </a:rPr>
              <a:t>iscrive</a:t>
            </a:r>
            <a:r>
              <a:rPr lang="en-US" sz="19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US" sz="1900" dirty="0" err="1">
                <a:solidFill>
                  <a:schemeClr val="dk1"/>
                </a:solidFill>
                <a:highlight>
                  <a:srgbClr val="FFFFFF"/>
                </a:highlight>
              </a:rPr>
              <a:t>nel</a:t>
            </a:r>
            <a:r>
              <a:rPr lang="en-US" sz="19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US" sz="1900" dirty="0" err="1">
                <a:solidFill>
                  <a:schemeClr val="dk1"/>
                </a:solidFill>
                <a:highlight>
                  <a:srgbClr val="FFFFFF"/>
                </a:highlight>
              </a:rPr>
              <a:t>progetto</a:t>
            </a:r>
            <a:r>
              <a:rPr lang="en-US" sz="19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US" sz="1900" dirty="0" err="1">
                <a:solidFill>
                  <a:schemeClr val="dk1"/>
                </a:solidFill>
                <a:highlight>
                  <a:srgbClr val="FFFFFF"/>
                </a:highlight>
              </a:rPr>
              <a:t>r</a:t>
            </a:r>
            <a:r>
              <a:rPr lang="en-US" sz="1900" dirty="0" err="1">
                <a:solidFill>
                  <a:schemeClr val="dk1"/>
                </a:solidFill>
              </a:rPr>
              <a:t>ealizzato</a:t>
            </a:r>
            <a:r>
              <a:rPr lang="en-US" sz="1900" dirty="0">
                <a:solidFill>
                  <a:schemeClr val="dk1"/>
                </a:solidFill>
              </a:rPr>
              <a:t> in </a:t>
            </a:r>
            <a:r>
              <a:rPr lang="en-US" sz="1900" dirty="0" err="1">
                <a:solidFill>
                  <a:schemeClr val="dk1"/>
                </a:solidFill>
              </a:rPr>
              <a:t>sinergia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dagli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Assessorati</a:t>
            </a:r>
            <a:r>
              <a:rPr lang="en-US" sz="1900" b="1" dirty="0">
                <a:solidFill>
                  <a:schemeClr val="dk1"/>
                </a:solidFill>
              </a:rPr>
              <a:t> Welfare e Salute e </a:t>
            </a:r>
            <a:r>
              <a:rPr lang="en-US" sz="1900" b="1" dirty="0" err="1">
                <a:solidFill>
                  <a:schemeClr val="dk1"/>
                </a:solidFill>
              </a:rPr>
              <a:t>Decentramento</a:t>
            </a:r>
            <a:r>
              <a:rPr lang="en-US" sz="1900" b="1" dirty="0">
                <a:solidFill>
                  <a:schemeClr val="dk1"/>
                </a:solidFill>
              </a:rPr>
              <a:t>, </a:t>
            </a:r>
            <a:r>
              <a:rPr lang="en-US" sz="1900" b="1" dirty="0" err="1">
                <a:solidFill>
                  <a:schemeClr val="dk1"/>
                </a:solidFill>
              </a:rPr>
              <a:t>Quartieri</a:t>
            </a:r>
            <a:r>
              <a:rPr lang="en-US" sz="1900" b="1" dirty="0">
                <a:solidFill>
                  <a:schemeClr val="dk1"/>
                </a:solidFill>
              </a:rPr>
              <a:t> e </a:t>
            </a:r>
            <a:r>
              <a:rPr lang="en-US" sz="1900" b="1" dirty="0" err="1">
                <a:solidFill>
                  <a:schemeClr val="dk1"/>
                </a:solidFill>
              </a:rPr>
              <a:t>Partecipazione</a:t>
            </a:r>
            <a:r>
              <a:rPr lang="en-US" sz="1900" b="1" dirty="0">
                <a:solidFill>
                  <a:schemeClr val="dk1"/>
                </a:solidFill>
              </a:rPr>
              <a:t>, </a:t>
            </a:r>
            <a:r>
              <a:rPr lang="en-US" sz="1900" b="1" dirty="0" err="1">
                <a:solidFill>
                  <a:schemeClr val="dk1"/>
                </a:solidFill>
              </a:rPr>
              <a:t>Servizi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Civici</a:t>
            </a:r>
            <a:r>
              <a:rPr lang="en-US" sz="1900" b="1" dirty="0">
                <a:solidFill>
                  <a:schemeClr val="dk1"/>
                </a:solidFill>
              </a:rPr>
              <a:t> e </a:t>
            </a:r>
            <a:r>
              <a:rPr lang="en-US" sz="1900" b="1" dirty="0" err="1">
                <a:solidFill>
                  <a:schemeClr val="dk1"/>
                </a:solidFill>
              </a:rPr>
              <a:t>Generali</a:t>
            </a:r>
            <a:r>
              <a:rPr lang="en-US" sz="1900" dirty="0">
                <a:solidFill>
                  <a:schemeClr val="dk1"/>
                </a:solidFill>
              </a:rPr>
              <a:t>.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chemeClr val="dk1"/>
                </a:solidFill>
              </a:rPr>
              <a:t>Le Case di </a:t>
            </a:r>
            <a:r>
              <a:rPr lang="en-US" sz="1900" b="1" dirty="0" err="1">
                <a:solidFill>
                  <a:schemeClr val="dk1"/>
                </a:solidFill>
              </a:rPr>
              <a:t>Quartiere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potenziano</a:t>
            </a:r>
            <a:r>
              <a:rPr lang="en-US" sz="1900" dirty="0">
                <a:solidFill>
                  <a:schemeClr val="dk1"/>
                </a:solidFill>
              </a:rPr>
              <a:t> e </a:t>
            </a:r>
            <a:r>
              <a:rPr lang="en-US" sz="1900" dirty="0" err="1">
                <a:solidFill>
                  <a:schemeClr val="dk1"/>
                </a:solidFill>
              </a:rPr>
              <a:t>riprogettano</a:t>
            </a:r>
            <a:r>
              <a:rPr lang="en-US" sz="1900" dirty="0">
                <a:solidFill>
                  <a:schemeClr val="dk1"/>
                </a:solidFill>
              </a:rPr>
              <a:t> la rete </a:t>
            </a:r>
            <a:r>
              <a:rPr lang="en-US" sz="1900" dirty="0" err="1">
                <a:solidFill>
                  <a:schemeClr val="dk1"/>
                </a:solidFill>
              </a:rPr>
              <a:t>diversificata</a:t>
            </a:r>
            <a:r>
              <a:rPr lang="en-US" sz="1900" dirty="0">
                <a:solidFill>
                  <a:schemeClr val="dk1"/>
                </a:solidFill>
              </a:rPr>
              <a:t> di </a:t>
            </a:r>
            <a:r>
              <a:rPr lang="en-US" sz="1900" dirty="0" err="1">
                <a:solidFill>
                  <a:schemeClr val="dk1"/>
                </a:solidFill>
              </a:rPr>
              <a:t>servizi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territoriali</a:t>
            </a:r>
            <a:r>
              <a:rPr lang="en-US" sz="1900" dirty="0">
                <a:solidFill>
                  <a:schemeClr val="dk1"/>
                </a:solidFill>
              </a:rPr>
              <a:t>, </a:t>
            </a:r>
            <a:r>
              <a:rPr lang="en-US" sz="1900" dirty="0" err="1">
                <a:solidFill>
                  <a:schemeClr val="dk1"/>
                </a:solidFill>
              </a:rPr>
              <a:t>attivati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negli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anni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dall’Amministrazione</a:t>
            </a:r>
            <a:r>
              <a:rPr lang="en-US" sz="1900" dirty="0">
                <a:solidFill>
                  <a:schemeClr val="dk1"/>
                </a:solidFill>
              </a:rPr>
              <a:t>, a </a:t>
            </a:r>
            <a:r>
              <a:rPr lang="en-US" sz="1900" dirty="0" err="1">
                <a:solidFill>
                  <a:schemeClr val="dk1"/>
                </a:solidFill>
              </a:rPr>
              <a:t>carattere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sociale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ed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aggregativo</a:t>
            </a:r>
            <a:r>
              <a:rPr lang="en-US" sz="1900" dirty="0">
                <a:solidFill>
                  <a:schemeClr val="dk1"/>
                </a:solidFill>
              </a:rPr>
              <a:t>, per </a:t>
            </a:r>
            <a:r>
              <a:rPr lang="en-US" sz="1900" dirty="0" err="1">
                <a:solidFill>
                  <a:schemeClr val="dk1"/>
                </a:solidFill>
              </a:rPr>
              <a:t>promuovere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il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benessere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psico-fisico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della</a:t>
            </a:r>
            <a:r>
              <a:rPr lang="en-US" sz="1900" dirty="0">
                <a:solidFill>
                  <a:schemeClr val="dk1"/>
                </a:solidFill>
              </a:rPr>
              <a:t> persona, </a:t>
            </a:r>
            <a:r>
              <a:rPr lang="en-US" sz="1900" dirty="0" err="1">
                <a:solidFill>
                  <a:schemeClr val="dk1"/>
                </a:solidFill>
              </a:rPr>
              <a:t>sostenere</a:t>
            </a:r>
            <a:r>
              <a:rPr lang="en-US" sz="1900" dirty="0">
                <a:solidFill>
                  <a:schemeClr val="dk1"/>
                </a:solidFill>
              </a:rPr>
              <a:t> la </a:t>
            </a:r>
            <a:r>
              <a:rPr lang="en-US" sz="1900" dirty="0" err="1">
                <a:solidFill>
                  <a:schemeClr val="dk1"/>
                </a:solidFill>
              </a:rPr>
              <a:t>coesione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sociale</a:t>
            </a:r>
            <a:r>
              <a:rPr lang="en-US" sz="1900" dirty="0">
                <a:solidFill>
                  <a:schemeClr val="dk1"/>
                </a:solidFill>
              </a:rPr>
              <a:t> e </a:t>
            </a:r>
            <a:r>
              <a:rPr lang="en-US" sz="1900" dirty="0" err="1">
                <a:solidFill>
                  <a:schemeClr val="dk1"/>
                </a:solidFill>
              </a:rPr>
              <a:t>prevenire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fenomeni</a:t>
            </a:r>
            <a:r>
              <a:rPr lang="en-US" sz="1900" dirty="0">
                <a:solidFill>
                  <a:schemeClr val="dk1"/>
                </a:solidFill>
              </a:rPr>
              <a:t> di </a:t>
            </a:r>
            <a:r>
              <a:rPr lang="en-US" sz="1900" dirty="0" err="1">
                <a:solidFill>
                  <a:schemeClr val="dk1"/>
                </a:solidFill>
              </a:rPr>
              <a:t>esclusione</a:t>
            </a:r>
            <a:r>
              <a:rPr lang="en-US" sz="1900" dirty="0">
                <a:solidFill>
                  <a:schemeClr val="dk1"/>
                </a:solidFill>
              </a:rPr>
              <a:t> e </a:t>
            </a:r>
            <a:r>
              <a:rPr lang="en-US" sz="1900" dirty="0" err="1">
                <a:solidFill>
                  <a:schemeClr val="dk1"/>
                </a:solidFill>
              </a:rPr>
              <a:t>solitudine</a:t>
            </a:r>
            <a:r>
              <a:rPr lang="en-US" sz="1900" dirty="0">
                <a:solidFill>
                  <a:schemeClr val="dk1"/>
                </a:solidFill>
              </a:rPr>
              <a:t>. 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chemeClr val="dk1"/>
                </a:solidFill>
              </a:rPr>
              <a:t>Sono </a:t>
            </a:r>
            <a:r>
              <a:rPr lang="en-US" sz="1900" b="1" dirty="0" err="1">
                <a:solidFill>
                  <a:schemeClr val="dk1"/>
                </a:solidFill>
              </a:rPr>
              <a:t>oltre</a:t>
            </a:r>
            <a:r>
              <a:rPr lang="en-US" sz="1900" b="1" dirty="0">
                <a:solidFill>
                  <a:schemeClr val="dk1"/>
                </a:solidFill>
              </a:rPr>
              <a:t> 60 </a:t>
            </a:r>
            <a:r>
              <a:rPr lang="en-US" sz="1900" b="1" dirty="0" err="1">
                <a:solidFill>
                  <a:schemeClr val="dk1"/>
                </a:solidFill>
              </a:rPr>
              <a:t>presidi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sul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territorio</a:t>
            </a:r>
            <a:r>
              <a:rPr lang="en-US" sz="1900" b="1" dirty="0">
                <a:solidFill>
                  <a:schemeClr val="dk1"/>
                </a:solidFill>
              </a:rPr>
              <a:t>:</a:t>
            </a:r>
            <a:endParaRPr sz="1900" b="1" dirty="0">
              <a:solidFill>
                <a:schemeClr val="dk1"/>
              </a:solidFill>
            </a:endParaRPr>
          </a:p>
          <a:p>
            <a:pPr marL="13716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 dirty="0">
                <a:solidFill>
                  <a:schemeClr val="dk1"/>
                </a:solidFill>
              </a:rPr>
              <a:t>29 ex </a:t>
            </a:r>
            <a:r>
              <a:rPr lang="en-US" sz="1900" dirty="0" err="1">
                <a:solidFill>
                  <a:schemeClr val="dk1"/>
                </a:solidFill>
              </a:rPr>
              <a:t>Centri</a:t>
            </a:r>
            <a:r>
              <a:rPr lang="en-US" sz="1900" dirty="0">
                <a:solidFill>
                  <a:schemeClr val="dk1"/>
                </a:solidFill>
              </a:rPr>
              <a:t> Socio </a:t>
            </a:r>
            <a:r>
              <a:rPr lang="en-US" sz="1900" dirty="0" err="1">
                <a:solidFill>
                  <a:schemeClr val="dk1"/>
                </a:solidFill>
              </a:rPr>
              <a:t>Ricreativi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Culturali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endParaRPr sz="1900" dirty="0">
              <a:solidFill>
                <a:schemeClr val="dk1"/>
              </a:solidFill>
            </a:endParaRPr>
          </a:p>
          <a:p>
            <a:pPr marL="13716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 dirty="0">
                <a:solidFill>
                  <a:schemeClr val="dk1"/>
                </a:solidFill>
              </a:rPr>
              <a:t>35 ex </a:t>
            </a:r>
            <a:r>
              <a:rPr lang="en-US" sz="1900" dirty="0" err="1">
                <a:solidFill>
                  <a:schemeClr val="dk1"/>
                </a:solidFill>
              </a:rPr>
              <a:t>Centri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Aggregativi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Multifunzionali</a:t>
            </a:r>
            <a:r>
              <a:rPr lang="en-US" sz="1900" dirty="0">
                <a:solidFill>
                  <a:schemeClr val="dk1"/>
                </a:solidFill>
              </a:rPr>
              <a:t> (CAM) </a:t>
            </a:r>
            <a:endParaRPr lang="en-US" sz="1900" b="1" dirty="0">
              <a:solidFill>
                <a:schemeClr val="dk1"/>
              </a:solidFill>
            </a:endParaRPr>
          </a:p>
          <a:p>
            <a:pPr marL="10223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</a:pPr>
            <a:endParaRPr lang="en-US" sz="1900" b="1" dirty="0">
              <a:solidFill>
                <a:schemeClr val="dk1"/>
              </a:solidFill>
            </a:endParaRPr>
          </a:p>
          <a:p>
            <a:pPr marL="10223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</a:pPr>
            <a:r>
              <a:rPr lang="en-US" sz="1900" b="1" dirty="0" err="1">
                <a:solidFill>
                  <a:schemeClr val="dk1"/>
                </a:solidFill>
              </a:rPr>
              <a:t>All’interno</a:t>
            </a:r>
            <a:r>
              <a:rPr lang="en-US" sz="1900" b="1" dirty="0">
                <a:solidFill>
                  <a:schemeClr val="dk1"/>
                </a:solidFill>
              </a:rPr>
              <a:t> di </a:t>
            </a:r>
            <a:r>
              <a:rPr lang="en-US" sz="1900" b="1" dirty="0" err="1">
                <a:solidFill>
                  <a:schemeClr val="dk1"/>
                </a:solidFill>
              </a:rPr>
              <a:t>questi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luoghi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sono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confluiti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anche</a:t>
            </a:r>
            <a:r>
              <a:rPr lang="en-US" sz="1900" b="1" dirty="0">
                <a:solidFill>
                  <a:schemeClr val="dk1"/>
                </a:solidFill>
              </a:rPr>
              <a:t> I 25 </a:t>
            </a:r>
            <a:r>
              <a:rPr lang="en-US" sz="1900" b="1" dirty="0" err="1">
                <a:solidFill>
                  <a:schemeClr val="dk1"/>
                </a:solidFill>
              </a:rPr>
              <a:t>Spazi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WeMi</a:t>
            </a:r>
            <a:endParaRPr lang="en-US" sz="1900" b="1" dirty="0">
              <a:solidFill>
                <a:schemeClr val="dk1"/>
              </a:solidFill>
            </a:endParaRPr>
          </a:p>
          <a:p>
            <a:pPr marL="13716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endParaRPr lang="en-US" sz="1900" dirty="0">
              <a:solidFill>
                <a:schemeClr val="dk1"/>
              </a:solidFill>
            </a:endParaRPr>
          </a:p>
        </p:txBody>
      </p:sp>
      <p:sp>
        <p:nvSpPr>
          <p:cNvPr id="80" name="Google Shape;80;p33"/>
          <p:cNvSpPr txBox="1"/>
          <p:nvPr/>
        </p:nvSpPr>
        <p:spPr>
          <a:xfrm>
            <a:off x="900700" y="631875"/>
            <a:ext cx="9580200" cy="7947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</a:rPr>
              <a:t>LA CORNICE PROGETTUALE DELLA GUIDA</a:t>
            </a:r>
            <a:endParaRPr sz="3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7"/>
          <p:cNvSpPr txBox="1"/>
          <p:nvPr/>
        </p:nvSpPr>
        <p:spPr>
          <a:xfrm>
            <a:off x="1331700" y="1864145"/>
            <a:ext cx="952860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</a:rPr>
              <a:t>La </a:t>
            </a:r>
            <a:r>
              <a:rPr lang="en-US" sz="1700" dirty="0" err="1">
                <a:solidFill>
                  <a:schemeClr val="dk1"/>
                </a:solidFill>
              </a:rPr>
              <a:t>guida</a:t>
            </a:r>
            <a:r>
              <a:rPr lang="en-US" sz="1700" dirty="0">
                <a:solidFill>
                  <a:schemeClr val="dk1"/>
                </a:solidFill>
              </a:rPr>
              <a:t> è </a:t>
            </a:r>
            <a:r>
              <a:rPr lang="en-US" sz="1700" dirty="0" err="1">
                <a:solidFill>
                  <a:schemeClr val="dk1"/>
                </a:solidFill>
              </a:rPr>
              <a:t>reperibile</a:t>
            </a:r>
            <a:r>
              <a:rPr lang="en-US" sz="1700" dirty="0">
                <a:solidFill>
                  <a:schemeClr val="dk1"/>
                </a:solidFill>
              </a:rPr>
              <a:t> online </a:t>
            </a:r>
            <a:r>
              <a:rPr lang="en-US" sz="1700" dirty="0" err="1">
                <a:solidFill>
                  <a:schemeClr val="dk1"/>
                </a:solidFill>
              </a:rPr>
              <a:t>ed</a:t>
            </a:r>
            <a:r>
              <a:rPr lang="en-US" sz="1700" dirty="0">
                <a:solidFill>
                  <a:schemeClr val="dk1"/>
                </a:solidFill>
              </a:rPr>
              <a:t> è </a:t>
            </a:r>
            <a:r>
              <a:rPr lang="en-US" sz="1700" dirty="0" err="1">
                <a:solidFill>
                  <a:schemeClr val="dk1"/>
                </a:solidFill>
              </a:rPr>
              <a:t>suddivisa</a:t>
            </a:r>
            <a:r>
              <a:rPr lang="en-US" sz="1700" dirty="0">
                <a:solidFill>
                  <a:schemeClr val="dk1"/>
                </a:solidFill>
              </a:rPr>
              <a:t> in </a:t>
            </a:r>
            <a:r>
              <a:rPr lang="en-US" sz="1700" b="1" dirty="0">
                <a:solidFill>
                  <a:schemeClr val="dk1"/>
                </a:solidFill>
              </a:rPr>
              <a:t>cinque </a:t>
            </a:r>
            <a:r>
              <a:rPr lang="en-US" sz="1700" b="1" dirty="0" err="1">
                <a:solidFill>
                  <a:schemeClr val="dk1"/>
                </a:solidFill>
              </a:rPr>
              <a:t>sezioni</a:t>
            </a:r>
            <a:r>
              <a:rPr lang="en-US" sz="1700" b="1" dirty="0">
                <a:solidFill>
                  <a:schemeClr val="dk1"/>
                </a:solidFill>
              </a:rPr>
              <a:t> </a:t>
            </a:r>
            <a:r>
              <a:rPr lang="en-US" sz="1700" b="1" dirty="0" err="1">
                <a:solidFill>
                  <a:schemeClr val="dk1"/>
                </a:solidFill>
              </a:rPr>
              <a:t>interconnesse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en-US" sz="1700" dirty="0" err="1">
                <a:solidFill>
                  <a:schemeClr val="dk1"/>
                </a:solidFill>
              </a:rPr>
              <a:t>tra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en-US" sz="1700" dirty="0" err="1">
                <a:solidFill>
                  <a:schemeClr val="dk1"/>
                </a:solidFill>
              </a:rPr>
              <a:t>loro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en-US" sz="1700" dirty="0" err="1">
                <a:solidFill>
                  <a:schemeClr val="dk1"/>
                </a:solidFill>
              </a:rPr>
              <a:t>attraverso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en-US" sz="1700" dirty="0" err="1">
                <a:solidFill>
                  <a:schemeClr val="dk1"/>
                </a:solidFill>
              </a:rPr>
              <a:t>dei</a:t>
            </a:r>
            <a:r>
              <a:rPr lang="en-US" sz="1700" dirty="0">
                <a:solidFill>
                  <a:schemeClr val="dk1"/>
                </a:solidFill>
              </a:rPr>
              <a:t> link </a:t>
            </a:r>
            <a:r>
              <a:rPr lang="en-US" sz="1700" dirty="0" err="1">
                <a:solidFill>
                  <a:schemeClr val="dk1"/>
                </a:solidFill>
              </a:rPr>
              <a:t>che</a:t>
            </a:r>
            <a:r>
              <a:rPr lang="en-US" sz="1700" dirty="0">
                <a:solidFill>
                  <a:schemeClr val="dk1"/>
                </a:solidFill>
              </a:rPr>
              <a:t> ne </a:t>
            </a:r>
            <a:r>
              <a:rPr lang="en-US" sz="1700" dirty="0" err="1">
                <a:solidFill>
                  <a:schemeClr val="dk1"/>
                </a:solidFill>
              </a:rPr>
              <a:t>rendono</a:t>
            </a:r>
            <a:r>
              <a:rPr lang="en-US" sz="1700" dirty="0">
                <a:solidFill>
                  <a:schemeClr val="dk1"/>
                </a:solidFill>
              </a:rPr>
              <a:t> agile e </a:t>
            </a:r>
            <a:r>
              <a:rPr lang="en-US" sz="1700" dirty="0" err="1">
                <a:solidFill>
                  <a:schemeClr val="dk1"/>
                </a:solidFill>
              </a:rPr>
              <a:t>semplice</a:t>
            </a:r>
            <a:r>
              <a:rPr lang="en-US" sz="1700" dirty="0">
                <a:solidFill>
                  <a:schemeClr val="dk1"/>
                </a:solidFill>
              </a:rPr>
              <a:t> la </a:t>
            </a:r>
            <a:r>
              <a:rPr lang="en-US" sz="1700" dirty="0" err="1">
                <a:solidFill>
                  <a:schemeClr val="dk1"/>
                </a:solidFill>
              </a:rPr>
              <a:t>fruizione</a:t>
            </a:r>
            <a:r>
              <a:rPr lang="en-US" sz="1700" dirty="0">
                <a:solidFill>
                  <a:schemeClr val="dk1"/>
                </a:solidFill>
              </a:rPr>
              <a:t>. </a:t>
            </a:r>
            <a:r>
              <a:rPr lang="en-US" sz="1700" dirty="0" err="1">
                <a:solidFill>
                  <a:schemeClr val="dk1"/>
                </a:solidFill>
              </a:rPr>
              <a:t>Ogni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en-US" sz="1700" dirty="0" err="1">
                <a:solidFill>
                  <a:schemeClr val="dk1"/>
                </a:solidFill>
              </a:rPr>
              <a:t>sezione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en-US" sz="1700" dirty="0" err="1">
                <a:solidFill>
                  <a:schemeClr val="dk1"/>
                </a:solidFill>
              </a:rPr>
              <a:t>presenta</a:t>
            </a:r>
            <a:r>
              <a:rPr lang="en-US" sz="1700" dirty="0">
                <a:solidFill>
                  <a:schemeClr val="dk1"/>
                </a:solidFill>
              </a:rPr>
              <a:t> le </a:t>
            </a:r>
            <a:r>
              <a:rPr lang="en-US" sz="1700" dirty="0" err="1">
                <a:solidFill>
                  <a:schemeClr val="dk1"/>
                </a:solidFill>
              </a:rPr>
              <a:t>CdQ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en-US" sz="1700" b="1" dirty="0" err="1">
                <a:solidFill>
                  <a:schemeClr val="dk1"/>
                </a:solidFill>
              </a:rPr>
              <a:t>suddivise</a:t>
            </a:r>
            <a:r>
              <a:rPr lang="en-US" sz="1700" b="1" dirty="0">
                <a:solidFill>
                  <a:schemeClr val="dk1"/>
                </a:solidFill>
              </a:rPr>
              <a:t> per </a:t>
            </a:r>
            <a:r>
              <a:rPr lang="en-US" sz="1700" b="1" dirty="0" err="1">
                <a:solidFill>
                  <a:schemeClr val="dk1"/>
                </a:solidFill>
              </a:rPr>
              <a:t>Municipi</a:t>
            </a:r>
            <a:r>
              <a:rPr lang="en-US" sz="1700" b="1" dirty="0">
                <a:solidFill>
                  <a:schemeClr val="dk1"/>
                </a:solidFill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 b="1" dirty="0">
              <a:solidFill>
                <a:schemeClr val="dk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ORARI DI APERTURA DELLE CASE DI QUARTIERE </a:t>
            </a:r>
            <a:r>
              <a:rPr lang="en-US" sz="1600" dirty="0">
                <a:solidFill>
                  <a:schemeClr val="dk1"/>
                </a:solidFill>
              </a:rPr>
              <a:t>In </a:t>
            </a:r>
            <a:r>
              <a:rPr lang="en-US" sz="1600" dirty="0" err="1">
                <a:solidFill>
                  <a:schemeClr val="dk1"/>
                </a:solidFill>
              </a:rPr>
              <a:t>corrispondenza</a:t>
            </a:r>
            <a:r>
              <a:rPr lang="en-US" sz="1600" dirty="0">
                <a:solidFill>
                  <a:schemeClr val="dk1"/>
                </a:solidFill>
              </a:rPr>
              <a:t> del </a:t>
            </a:r>
            <a:r>
              <a:rPr lang="en-US" sz="1600" dirty="0" err="1">
                <a:solidFill>
                  <a:schemeClr val="dk1"/>
                </a:solidFill>
              </a:rPr>
              <a:t>nome</a:t>
            </a:r>
            <a:r>
              <a:rPr lang="en-US" sz="1600" dirty="0">
                <a:solidFill>
                  <a:schemeClr val="dk1"/>
                </a:solidFill>
              </a:rPr>
              <a:t> di </a:t>
            </a:r>
            <a:r>
              <a:rPr lang="en-US" sz="1600" dirty="0" err="1">
                <a:solidFill>
                  <a:schemeClr val="dk1"/>
                </a:solidFill>
              </a:rPr>
              <a:t>ogni</a:t>
            </a:r>
            <a:r>
              <a:rPr lang="en-US" sz="1600" dirty="0">
                <a:solidFill>
                  <a:schemeClr val="dk1"/>
                </a:solidFill>
              </a:rPr>
              <a:t> casa di </a:t>
            </a:r>
            <a:r>
              <a:rPr lang="en-US" sz="1600" dirty="0" err="1">
                <a:solidFill>
                  <a:schemeClr val="dk1"/>
                </a:solidFill>
              </a:rPr>
              <a:t>quartiere</a:t>
            </a:r>
            <a:r>
              <a:rPr lang="en-US" sz="1600" dirty="0">
                <a:solidFill>
                  <a:schemeClr val="dk1"/>
                </a:solidFill>
              </a:rPr>
              <a:t> è </a:t>
            </a:r>
            <a:r>
              <a:rPr lang="en-US" sz="1600" dirty="0" err="1">
                <a:solidFill>
                  <a:schemeClr val="dk1"/>
                </a:solidFill>
              </a:rPr>
              <a:t>inserito</a:t>
            </a:r>
            <a:r>
              <a:rPr lang="en-US" sz="1600" dirty="0">
                <a:solidFill>
                  <a:schemeClr val="dk1"/>
                </a:solidFill>
              </a:rPr>
              <a:t> un link </a:t>
            </a:r>
            <a:r>
              <a:rPr lang="en-US" sz="1600" dirty="0" err="1">
                <a:solidFill>
                  <a:schemeClr val="dk1"/>
                </a:solidFill>
              </a:rPr>
              <a:t>che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rimanda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alla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sezione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dedicata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contatti</a:t>
            </a:r>
            <a:endParaRPr lang="en-US" sz="1600" dirty="0">
              <a:solidFill>
                <a:schemeClr val="dk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PROGRAMMAZIONE ATTIVITÀ ESTIVE </a:t>
            </a:r>
            <a:r>
              <a:rPr lang="en-US" sz="1600" dirty="0">
                <a:solidFill>
                  <a:schemeClr val="dk1"/>
                </a:solidFill>
              </a:rPr>
              <a:t>La </a:t>
            </a:r>
            <a:r>
              <a:rPr lang="en-US" sz="1600" dirty="0" err="1">
                <a:solidFill>
                  <a:schemeClr val="dk1"/>
                </a:solidFill>
              </a:rPr>
              <a:t>sezione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apre</a:t>
            </a:r>
            <a:r>
              <a:rPr lang="en-US" sz="1600" dirty="0">
                <a:solidFill>
                  <a:schemeClr val="dk1"/>
                </a:solidFill>
              </a:rPr>
              <a:t> con un </a:t>
            </a:r>
            <a:r>
              <a:rPr lang="en-US" sz="1600" dirty="0" err="1">
                <a:solidFill>
                  <a:schemeClr val="dk1"/>
                </a:solidFill>
              </a:rPr>
              <a:t>elenco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delle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CdQ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r>
              <a:rPr lang="en-US" sz="1600" dirty="0" err="1">
                <a:solidFill>
                  <a:schemeClr val="dk1"/>
                </a:solidFill>
              </a:rPr>
              <a:t>Ciascuna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rimanda</a:t>
            </a:r>
            <a:r>
              <a:rPr lang="en-US" sz="1600" dirty="0">
                <a:solidFill>
                  <a:schemeClr val="dk1"/>
                </a:solidFill>
              </a:rPr>
              <a:t> ad </a:t>
            </a:r>
            <a:r>
              <a:rPr lang="en-US" sz="1600" dirty="0" err="1">
                <a:solidFill>
                  <a:schemeClr val="dk1"/>
                </a:solidFill>
              </a:rPr>
              <a:t>una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pagina</a:t>
            </a:r>
            <a:r>
              <a:rPr lang="en-US" sz="1600" dirty="0">
                <a:solidFill>
                  <a:schemeClr val="dk1"/>
                </a:solidFill>
              </a:rPr>
              <a:t> di </a:t>
            </a:r>
            <a:r>
              <a:rPr lang="en-US" sz="1600" dirty="0" err="1">
                <a:solidFill>
                  <a:schemeClr val="dk1"/>
                </a:solidFill>
              </a:rPr>
              <a:t>approfondimento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attraverso</a:t>
            </a:r>
            <a:r>
              <a:rPr lang="en-US" sz="1600" dirty="0">
                <a:solidFill>
                  <a:schemeClr val="dk1"/>
                </a:solidFill>
              </a:rPr>
              <a:t> un link. </a:t>
            </a:r>
            <a:endParaRPr lang="en-US" sz="1600" strike="sngStrike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CONTATTI DELLE CASE DI QUARTIERE </a:t>
            </a:r>
            <a:r>
              <a:rPr lang="en-US" sz="1600" dirty="0" err="1">
                <a:solidFill>
                  <a:schemeClr val="dk1"/>
                </a:solidFill>
              </a:rPr>
              <a:t>Elenco</a:t>
            </a:r>
            <a:r>
              <a:rPr lang="en-US" sz="1600" dirty="0">
                <a:solidFill>
                  <a:schemeClr val="dk1"/>
                </a:solidFill>
              </a:rPr>
              <a:t> di tutti </a:t>
            </a:r>
            <a:r>
              <a:rPr lang="en-US" sz="1600" dirty="0" err="1">
                <a:solidFill>
                  <a:schemeClr val="dk1"/>
                </a:solidFill>
              </a:rPr>
              <a:t>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contatti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telefonici</a:t>
            </a:r>
            <a:r>
              <a:rPr lang="en-US" sz="1600" b="1" dirty="0">
                <a:solidFill>
                  <a:schemeClr val="dk1"/>
                </a:solidFill>
              </a:rPr>
              <a:t> ai </a:t>
            </a:r>
            <a:r>
              <a:rPr lang="en-US" sz="1600" b="1" dirty="0" err="1">
                <a:solidFill>
                  <a:schemeClr val="dk1"/>
                </a:solidFill>
              </a:rPr>
              <a:t>quali</a:t>
            </a:r>
            <a:r>
              <a:rPr lang="en-US" sz="1600" b="1" dirty="0">
                <a:solidFill>
                  <a:schemeClr val="dk1"/>
                </a:solidFill>
              </a:rPr>
              <a:t> fare </a:t>
            </a:r>
            <a:r>
              <a:rPr lang="en-US" sz="1600" b="1" dirty="0" err="1">
                <a:solidFill>
                  <a:schemeClr val="dk1"/>
                </a:solidFill>
              </a:rPr>
              <a:t>riferimento</a:t>
            </a:r>
            <a:r>
              <a:rPr lang="en-US" sz="1600" b="1" dirty="0">
                <a:solidFill>
                  <a:schemeClr val="dk1"/>
                </a:solidFill>
              </a:rPr>
              <a:t> per </a:t>
            </a:r>
            <a:r>
              <a:rPr lang="en-US" sz="1600" b="1" dirty="0" err="1">
                <a:solidFill>
                  <a:schemeClr val="dk1"/>
                </a:solidFill>
              </a:rPr>
              <a:t>ulteriori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dettagli</a:t>
            </a:r>
            <a:r>
              <a:rPr lang="en-US" sz="1600" b="1" dirty="0">
                <a:solidFill>
                  <a:schemeClr val="dk1"/>
                </a:solidFill>
              </a:rPr>
              <a:t>. </a:t>
            </a:r>
            <a:endParaRPr lang="en-US" sz="1600" strike="sngStrike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ACCESSO AGLI SPAZI WeMi </a:t>
            </a:r>
            <a:r>
              <a:rPr lang="en-US" sz="1600" dirty="0" err="1">
                <a:solidFill>
                  <a:schemeClr val="dk1"/>
                </a:solidFill>
              </a:rPr>
              <a:t>Elenco</a:t>
            </a:r>
            <a:r>
              <a:rPr lang="en-US" sz="1600" dirty="0">
                <a:solidFill>
                  <a:schemeClr val="dk1"/>
                </a:solidFill>
              </a:rPr>
              <a:t> di </a:t>
            </a:r>
            <a:r>
              <a:rPr lang="en-US" sz="1600" dirty="0" err="1">
                <a:solidFill>
                  <a:schemeClr val="dk1"/>
                </a:solidFill>
              </a:rPr>
              <a:t>tutti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gli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Sportelli</a:t>
            </a:r>
            <a:r>
              <a:rPr lang="en-US" sz="1600" dirty="0">
                <a:solidFill>
                  <a:schemeClr val="dk1"/>
                </a:solidFill>
              </a:rPr>
              <a:t> WeMi con </a:t>
            </a:r>
            <a:r>
              <a:rPr lang="en-US" sz="1600" dirty="0" err="1">
                <a:solidFill>
                  <a:schemeClr val="dk1"/>
                </a:solidFill>
              </a:rPr>
              <a:t>il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dettaglio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dei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giorni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degli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orari</a:t>
            </a:r>
            <a:r>
              <a:rPr lang="en-US" sz="1600" b="1" dirty="0">
                <a:solidFill>
                  <a:schemeClr val="dk1"/>
                </a:solidFill>
              </a:rPr>
              <a:t> di </a:t>
            </a:r>
            <a:r>
              <a:rPr lang="en-US" sz="1600" b="1" dirty="0" err="1">
                <a:solidFill>
                  <a:schemeClr val="dk1"/>
                </a:solidFill>
              </a:rPr>
              <a:t>apertura</a:t>
            </a:r>
            <a:r>
              <a:rPr lang="en-US" sz="1600" b="1" dirty="0">
                <a:solidFill>
                  <a:schemeClr val="dk1"/>
                </a:solidFill>
              </a:rPr>
              <a:t> e </a:t>
            </a:r>
            <a:r>
              <a:rPr lang="en-US" sz="1600" b="1" dirty="0" err="1">
                <a:solidFill>
                  <a:schemeClr val="dk1"/>
                </a:solidFill>
              </a:rPr>
              <a:t>delle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modalità</a:t>
            </a:r>
            <a:r>
              <a:rPr lang="en-US" sz="1600" b="1" dirty="0">
                <a:solidFill>
                  <a:schemeClr val="dk1"/>
                </a:solidFill>
              </a:rPr>
              <a:t> di </a:t>
            </a:r>
            <a:r>
              <a:rPr lang="en-US" sz="1600" b="1" dirty="0" err="1">
                <a:solidFill>
                  <a:schemeClr val="dk1"/>
                </a:solidFill>
              </a:rPr>
              <a:t>accesso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PALINSESTO ATTIVITÀ </a:t>
            </a:r>
            <a:r>
              <a:rPr lang="en-US" sz="1600" b="1" dirty="0" err="1">
                <a:solidFill>
                  <a:schemeClr val="dk1"/>
                </a:solidFill>
              </a:rPr>
              <a:t>MilanoAiuta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dirty="0">
                <a:solidFill>
                  <a:schemeClr val="dk1"/>
                </a:solidFill>
              </a:rPr>
              <a:t>Un </a:t>
            </a:r>
            <a:r>
              <a:rPr lang="en-US" sz="1600" dirty="0" err="1">
                <a:solidFill>
                  <a:schemeClr val="dk1"/>
                </a:solidFill>
              </a:rPr>
              <a:t>programma</a:t>
            </a:r>
            <a:r>
              <a:rPr lang="en-US" sz="1600" dirty="0">
                <a:solidFill>
                  <a:schemeClr val="dk1"/>
                </a:solidFill>
              </a:rPr>
              <a:t> del </a:t>
            </a:r>
            <a:r>
              <a:rPr lang="en-US" sz="1600" dirty="0" err="1">
                <a:solidFill>
                  <a:schemeClr val="dk1"/>
                </a:solidFill>
              </a:rPr>
              <a:t>Comune</a:t>
            </a:r>
            <a:r>
              <a:rPr lang="en-US" sz="1600" dirty="0">
                <a:solidFill>
                  <a:schemeClr val="dk1"/>
                </a:solidFill>
              </a:rPr>
              <a:t> di Milano </a:t>
            </a:r>
            <a:r>
              <a:rPr lang="en-US" sz="1600" dirty="0" err="1">
                <a:solidFill>
                  <a:schemeClr val="dk1"/>
                </a:solidFill>
              </a:rPr>
              <a:t>dedicato</a:t>
            </a:r>
            <a:r>
              <a:rPr lang="en-US" sz="1600" dirty="0">
                <a:solidFill>
                  <a:schemeClr val="dk1"/>
                </a:solidFill>
              </a:rPr>
              <a:t> a </a:t>
            </a:r>
            <a:r>
              <a:rPr lang="en-US" sz="1600" dirty="0" err="1">
                <a:solidFill>
                  <a:schemeClr val="dk1"/>
                </a:solidFill>
              </a:rPr>
              <a:t>persone</a:t>
            </a:r>
            <a:r>
              <a:rPr lang="en-US" sz="1600" b="1" dirty="0">
                <a:solidFill>
                  <a:schemeClr val="dk1"/>
                </a:solidFill>
              </a:rPr>
              <a:t> over 65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pensato</a:t>
            </a:r>
            <a:r>
              <a:rPr lang="en-US" sz="1600" dirty="0">
                <a:solidFill>
                  <a:schemeClr val="dk1"/>
                </a:solidFill>
              </a:rPr>
              <a:t> per </a:t>
            </a:r>
            <a:r>
              <a:rPr lang="en-US" sz="1600" dirty="0" err="1">
                <a:solidFill>
                  <a:schemeClr val="dk1"/>
                </a:solidFill>
              </a:rPr>
              <a:t>favorire</a:t>
            </a:r>
            <a:r>
              <a:rPr lang="en-US" sz="1600" dirty="0">
                <a:solidFill>
                  <a:schemeClr val="dk1"/>
                </a:solidFill>
              </a:rPr>
              <a:t> la </a:t>
            </a:r>
            <a:r>
              <a:rPr lang="en-US" sz="1600" dirty="0" err="1">
                <a:solidFill>
                  <a:schemeClr val="dk1"/>
                </a:solidFill>
              </a:rPr>
              <a:t>partecipazione</a:t>
            </a:r>
            <a:r>
              <a:rPr lang="en-US" sz="1600" dirty="0">
                <a:solidFill>
                  <a:schemeClr val="dk1"/>
                </a:solidFill>
              </a:rPr>
              <a:t> e </a:t>
            </a:r>
            <a:r>
              <a:rPr lang="en-US" sz="1600" dirty="0" err="1">
                <a:solidFill>
                  <a:schemeClr val="dk1"/>
                </a:solidFill>
              </a:rPr>
              <a:t>fruizione</a:t>
            </a:r>
            <a:r>
              <a:rPr lang="en-US" sz="1600" dirty="0">
                <a:solidFill>
                  <a:schemeClr val="dk1"/>
                </a:solidFill>
              </a:rPr>
              <a:t> di </a:t>
            </a:r>
            <a:r>
              <a:rPr lang="en-US" sz="1600" b="1" dirty="0" err="1">
                <a:solidFill>
                  <a:schemeClr val="dk1"/>
                </a:solidFill>
              </a:rPr>
              <a:t>eventi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culturali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nel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periodo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estivo</a:t>
            </a:r>
            <a:r>
              <a:rPr lang="en-US" sz="1600" dirty="0">
                <a:solidFill>
                  <a:schemeClr val="dk1"/>
                </a:solidFill>
              </a:rPr>
              <a:t>.</a:t>
            </a:r>
            <a:endParaRPr sz="1600" dirty="0"/>
          </a:p>
        </p:txBody>
      </p:sp>
      <p:sp>
        <p:nvSpPr>
          <p:cNvPr id="86" name="Google Shape;86;p47"/>
          <p:cNvSpPr txBox="1"/>
          <p:nvPr/>
        </p:nvSpPr>
        <p:spPr>
          <a:xfrm>
            <a:off x="932300" y="581825"/>
            <a:ext cx="9528600" cy="7770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</a:rPr>
              <a:t>LA STRUTTURA DELLA GUIDA </a:t>
            </a:r>
            <a:endParaRPr sz="32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F3344099-7AA4-734D-1358-09D6CD35E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on lasciamo soli gli anziani - Domus Santa Rita">
            <a:extLst>
              <a:ext uri="{FF2B5EF4-FFF2-40B4-BE49-F238E27FC236}">
                <a16:creationId xmlns:a16="http://schemas.microsoft.com/office/drawing/2014/main" id="{3F5E8A1A-6342-6DA9-0507-9DE4418C2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1288454" y="724755"/>
            <a:ext cx="9615091" cy="540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54FAE562-3F0B-7441-CE03-1A859CA10FE7}"/>
              </a:ext>
            </a:extLst>
          </p:cNvPr>
          <p:cNvSpPr txBox="1"/>
          <p:nvPr/>
        </p:nvSpPr>
        <p:spPr>
          <a:xfrm>
            <a:off x="1288454" y="5001212"/>
            <a:ext cx="9615091" cy="75996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lvl="0">
              <a:spcBef>
                <a:spcPts val="1000"/>
              </a:spcBef>
              <a:buClr>
                <a:srgbClr val="FFFFFF"/>
              </a:buClr>
              <a:buSzPts val="4800"/>
            </a:pPr>
            <a:r>
              <a:rPr lang="it-IT" sz="3200" b="1" spc="-1" dirty="0">
                <a:solidFill>
                  <a:schemeClr val="bg1"/>
                </a:solidFill>
              </a:rPr>
              <a:t>GRAZIE PER L’ATTENZIONE</a:t>
            </a:r>
            <a:endParaRPr lang="it-IT" sz="32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3882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59246" y="1947395"/>
            <a:ext cx="95849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Milano Aiuta – Estate 2025 </a:t>
            </a:r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è un servizio che attiva interventi per far fronte ai </a:t>
            </a:r>
            <a:r>
              <a:rPr lang="it-IT" sz="1800" dirty="0">
                <a:latin typeface="+mj-lt"/>
                <a:ea typeface="Calibri" panose="020F0502020204030204" pitchFamily="34" charset="0"/>
              </a:rPr>
              <a:t>bisogni </a:t>
            </a:r>
            <a:r>
              <a:rPr lang="it-IT" sz="1800" dirty="0">
                <a:latin typeface="+mj-lt"/>
                <a:ea typeface="Times New Roman" panose="02020603050405020304" pitchFamily="18" charset="0"/>
              </a:rPr>
              <a:t>di assistenza a favore di persone anziane e con disabilità che durante l’estate, complice il caldo e l’assenza temporanea di familiari e di una rete sociale, o in seguito ad eventi sanitari rilevanti, possano trovarsi temporaneamente in difficoltà </a:t>
            </a:r>
            <a:r>
              <a:rPr lang="it-IT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Garamond" panose="02020404030301010803" pitchFamily="18" charset="0"/>
              </a:rPr>
              <a:t>e in situazione di emergenza. </a:t>
            </a:r>
          </a:p>
          <a:p>
            <a:pPr algn="just"/>
            <a:r>
              <a:rPr lang="it-IT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Garamond" panose="02020404030301010803" pitchFamily="18" charset="0"/>
              </a:rPr>
              <a:t>L’attivazione di tali interventi aggiuntivi avviene nel periodo estivo </a:t>
            </a:r>
            <a:r>
              <a:rPr lang="it-IT" sz="18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Garamond" panose="02020404030301010803" pitchFamily="18" charset="0"/>
              </a:rPr>
              <a:t>dal 1 luglio al 31 agosto, </a:t>
            </a:r>
            <a:r>
              <a:rPr lang="it-IT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Garamond" panose="02020404030301010803" pitchFamily="18" charset="0"/>
              </a:rPr>
              <a:t>da parte dell’Unità Milano Welfare Accoglienza, in collaborazione con i Servizi Sociali Territoriali, con </a:t>
            </a:r>
            <a:r>
              <a:rPr lang="it-IT" sz="1800" dirty="0">
                <a:latin typeface="+mj-lt"/>
                <a:ea typeface="Times New Roman" panose="02020603050405020304" pitchFamily="18" charset="0"/>
                <a:cs typeface="Garamond" panose="02020404030301010803" pitchFamily="18" charset="0"/>
              </a:rPr>
              <a:t>le ASST/Case di Comunità, </a:t>
            </a:r>
            <a:r>
              <a:rPr lang="it-IT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Garamond" panose="02020404030301010803" pitchFamily="18" charset="0"/>
              </a:rPr>
              <a:t>con gli Enti gestori dei servizi domiciliari (pasti a domicilio, assistenza domiciliare, custodi sociali, teleassistenza) e con le associazioni di volontariato presenti sul territorio.</a:t>
            </a:r>
          </a:p>
          <a:p>
            <a:pPr algn="just"/>
            <a:r>
              <a:rPr lang="it-IT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Garamond" panose="02020404030301010803" pitchFamily="18" charset="0"/>
              </a:rPr>
              <a:t> </a:t>
            </a:r>
            <a:br>
              <a:rPr lang="it-IT" sz="1800" dirty="0">
                <a:latin typeface="+mj-lt"/>
              </a:rPr>
            </a:br>
            <a:r>
              <a:rPr lang="it-IT" sz="1800" dirty="0">
                <a:latin typeface="+mj-lt"/>
              </a:rPr>
              <a:t>Per attivare i servizi assistenziali il cittadino si può rivolgere allo </a:t>
            </a:r>
            <a:r>
              <a:rPr lang="it-IT" sz="1800" b="1" dirty="0">
                <a:latin typeface="+mj-lt"/>
              </a:rPr>
              <a:t>020202 dal lunedì al sabato dalle ore 8,00 alle ore 18,00 (festivi esclusi).</a:t>
            </a:r>
            <a:endParaRPr lang="it-IT" sz="1800" dirty="0">
              <a:latin typeface="+mj-lt"/>
            </a:endParaRPr>
          </a:p>
          <a:p>
            <a:pPr algn="just"/>
            <a:r>
              <a:rPr lang="it-IT" sz="1800" dirty="0">
                <a:latin typeface="+mj-lt"/>
              </a:rPr>
              <a:t>Assistenti Sociali Professionali valutano le richieste sulla base della condizione economica (ISEE) e dei bisogni socioassistenziali, elaborano un Piano individualizzato e attivano degli interventi entro 48-72 ore.  </a:t>
            </a:r>
          </a:p>
        </p:txBody>
      </p:sp>
      <p:sp>
        <p:nvSpPr>
          <p:cNvPr id="5" name="Google Shape;107;p3"/>
          <p:cNvSpPr txBox="1"/>
          <p:nvPr/>
        </p:nvSpPr>
        <p:spPr>
          <a:xfrm>
            <a:off x="2908734" y="581890"/>
            <a:ext cx="6085978" cy="925959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lvl="0">
              <a:spcBef>
                <a:spcPts val="1000"/>
              </a:spcBef>
              <a:buClr>
                <a:srgbClr val="FFFFFF"/>
              </a:buClr>
              <a:buSzPts val="4800"/>
            </a:pPr>
            <a:r>
              <a:rPr lang="it-IT" sz="3200" b="1" spc="-1" dirty="0">
                <a:solidFill>
                  <a:schemeClr val="bg1"/>
                </a:solidFill>
              </a:rPr>
              <a:t>OBIETTIVO E DESTINATARI</a:t>
            </a:r>
            <a:endParaRPr sz="32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2950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2635379" y="665018"/>
            <a:ext cx="5818122" cy="98956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>
              <a:tabLst>
                <a:tab pos="0" algn="l"/>
              </a:tabLst>
            </a:pPr>
            <a:r>
              <a:rPr lang="it-IT" sz="3200" b="1" spc="-1" dirty="0">
                <a:solidFill>
                  <a:schemeClr val="bg1"/>
                </a:solidFill>
              </a:rPr>
              <a:t>INTERVENTI DI ASSISTENZA</a:t>
            </a:r>
            <a:endParaRPr lang="it-IT" sz="3200" spc="-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56952" y="2281166"/>
            <a:ext cx="7974976" cy="3647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/>
              <a:t>Interventi brevi di assistenza 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Informazioni e orientamento ai servizi e alle risorse territoriali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Attivazione interventi di Assistenza domiciliare (igiene ambientale, igiene personale)</a:t>
            </a: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Attivazione del servizio Consegna pasti a domicilio</a:t>
            </a: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Sostegno relazionale telefonico</a:t>
            </a:r>
            <a:endParaRPr lang="it-IT" sz="20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Monitoraggio attivo telefonico degli utenti più fragili in caso di ondate di calore (</a:t>
            </a:r>
            <a:r>
              <a:rPr lang="it-IT" sz="2000" dirty="0">
                <a:latin typeface="+mn-lt"/>
              </a:rPr>
              <a:t>come da portale ministeriale nell’area dedicata (</a:t>
            </a:r>
            <a:r>
              <a:rPr lang="it-IT" sz="2000" u="sng" dirty="0">
                <a:solidFill>
                  <a:srgbClr val="0563C1"/>
                </a:solidFill>
                <a:latin typeface="+mn-lt"/>
                <a:hlinkClick r:id="rId3"/>
              </a:rPr>
              <a:t>www.salute.gov.it/caldo</a:t>
            </a:r>
            <a:r>
              <a:rPr lang="it-IT" sz="2000" dirty="0">
                <a:latin typeface="+mn-lt"/>
              </a:rPr>
              <a:t>), dal 1 giugno al 31 agosto.</a:t>
            </a:r>
            <a:endParaRPr lang="it-IT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2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1782" y="1752280"/>
            <a:ext cx="113884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it-IT" sz="1600" b="1" dirty="0">
                <a:ea typeface="Times New Roman" panose="02020603050405020304" pitchFamily="18" charset="0"/>
                <a:cs typeface="Calibri" panose="020F0502020204030204" pitchFamily="34" charset="0"/>
              </a:rPr>
              <a:t>IGIENE AMBIENTALE E PERSONALE</a:t>
            </a:r>
            <a:r>
              <a:rPr lang="it-IT" sz="16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ea typeface="Times New Roman" panose="02020603050405020304" pitchFamily="18" charset="0"/>
                <a:cs typeface="Calibri" panose="020F0502020204030204" pitchFamily="34" charset="0"/>
              </a:rPr>
              <a:t>E PREPARAZIONE PASTI</a:t>
            </a:r>
            <a:endParaRPr lang="it-IT" sz="1600" dirty="0"/>
          </a:p>
          <a:p>
            <a:pPr marL="457200" algn="just"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Il servizio, oltre a fornire informazioni e orientamento </a:t>
            </a:r>
            <a:r>
              <a:rPr lang="it-IT" sz="1600" dirty="0">
                <a:ea typeface="Times New Roman" panose="02020603050405020304" pitchFamily="18" charset="0"/>
                <a:cs typeface="Calibri" panose="020F0502020204030204" pitchFamily="34" charset="0"/>
              </a:rPr>
              <a:t>sulle opportunità e risorse territoriali esistenti, 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prevede un intervento per garantire l'igiene personale, l'igiene ambientale e la preparazione pasti, in base ai bisogni emersi. </a:t>
            </a:r>
            <a:r>
              <a:rPr lang="it-IT" sz="1600" dirty="0">
                <a:ea typeface="Times New Roman" panose="02020603050405020304" pitchFamily="18" charset="0"/>
                <a:cs typeface="Calibri" panose="020F0502020204030204" pitchFamily="34" charset="0"/>
              </a:rPr>
              <a:t>L' obiettivo è quello di favorire la permanenza al proprio domicilio delle persone fragili che si trovano improvvisamente in difficoltà per eventi sopravvenuti o sono momentaneamente rimaste prive di una rete sociale</a:t>
            </a:r>
            <a:r>
              <a: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Il servizio viene attivato immediatamente in situazione di urgenza o comunque in tempi brevi, ed ha carattere temporaneo. </a:t>
            </a:r>
          </a:p>
          <a:p>
            <a:pPr marL="457200" algn="just">
              <a:spcAft>
                <a:spcPts val="0"/>
              </a:spcAft>
            </a:pPr>
            <a:endParaRPr lang="it-IT" sz="16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algn="just">
              <a:spcAft>
                <a:spcPts val="0"/>
              </a:spcAft>
            </a:pPr>
            <a:endParaRPr lang="it-IT" sz="16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it-IT" sz="1600" b="1" dirty="0">
                <a:ea typeface="Times New Roman" panose="02020603050405020304" pitchFamily="18" charset="0"/>
                <a:cs typeface="Calibri" panose="020F0502020204030204" pitchFamily="34" charset="0"/>
              </a:rPr>
              <a:t>CONSEGNA PASTI A DOMICILIO</a:t>
            </a:r>
            <a:r>
              <a:rPr lang="it-IT" sz="16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it-IT" sz="1600" dirty="0"/>
          </a:p>
          <a:p>
            <a:pPr marL="457200" algn="just"/>
            <a:r>
              <a:rPr lang="it-IT" sz="1600" dirty="0">
                <a:ea typeface="Times New Roman" panose="02020603050405020304" pitchFamily="18" charset="0"/>
                <a:cs typeface="Calibri" panose="020F0502020204030204" pitchFamily="34" charset="0"/>
              </a:rPr>
              <a:t>Il servizio prevede la fornitura di un pasto a domicilio, gratuito o a pagamento, alle persone fragili che pur restando nel proprio domicilio si trovano in difficoltà e prive di una rete sociale. Viene attivato immediatamente in situazione di urgenza o comunque in tempi brevi, e ha carattere temporaneo</a:t>
            </a:r>
          </a:p>
          <a:p>
            <a:pPr marL="457200" algn="just"/>
            <a:endParaRPr lang="it-IT" sz="1600" strike="sngStrike" dirty="0">
              <a:highlight>
                <a:srgbClr val="FFFF00"/>
              </a:highlight>
            </a:endParaRPr>
          </a:p>
          <a:p>
            <a:pPr marL="457200" algn="just">
              <a:spcAft>
                <a:spcPts val="0"/>
              </a:spcAft>
            </a:pPr>
            <a:endParaRPr lang="it-IT" sz="1600" dirty="0"/>
          </a:p>
          <a:p>
            <a:pPr marL="457200" algn="just">
              <a:spcAft>
                <a:spcPts val="0"/>
              </a:spcAft>
            </a:pPr>
            <a:r>
              <a:rPr lang="it-IT" sz="1600" b="1" dirty="0">
                <a:ea typeface="Times New Roman" panose="02020603050405020304" pitchFamily="18" charset="0"/>
                <a:cs typeface="Calibri" panose="020F0502020204030204" pitchFamily="34" charset="0"/>
              </a:rPr>
              <a:t>SUPPORTO RELAZIONALE </a:t>
            </a:r>
            <a:endParaRPr lang="it-IT" sz="1600" dirty="0"/>
          </a:p>
          <a:p>
            <a:pPr marL="457200" algn="just"/>
            <a:r>
              <a:rPr lang="it-IT" sz="1600" dirty="0">
                <a:ea typeface="Times New Roman" panose="02020603050405020304" pitchFamily="18" charset="0"/>
                <a:cs typeface="Calibri" panose="020F0502020204030204" pitchFamily="34" charset="0"/>
              </a:rPr>
              <a:t>Il servizio di supporto relazionale offre un sostegno telefonico gratuito anche quotidiano a persone fragili, soprattutto anziani, per cui è necessario un costante monitoraggio, con lo scopo di alleviare il loro senso di solitudine e isolamento. </a:t>
            </a:r>
            <a:endParaRPr lang="it-IT" sz="1600" dirty="0">
              <a:effectLst/>
            </a:endParaRPr>
          </a:p>
        </p:txBody>
      </p:sp>
      <p:sp>
        <p:nvSpPr>
          <p:cNvPr id="4" name="Google Shape;107;p3"/>
          <p:cNvSpPr txBox="1"/>
          <p:nvPr/>
        </p:nvSpPr>
        <p:spPr>
          <a:xfrm>
            <a:off x="3365540" y="471055"/>
            <a:ext cx="4346824" cy="794559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lvl="0">
              <a:spcBef>
                <a:spcPts val="1000"/>
              </a:spcBef>
              <a:buClr>
                <a:srgbClr val="FFFFFF"/>
              </a:buClr>
              <a:buSzPts val="4800"/>
            </a:pPr>
            <a:r>
              <a:rPr lang="it-IT" sz="3200" b="1" spc="-1" dirty="0">
                <a:solidFill>
                  <a:schemeClr val="bg1"/>
                </a:solidFill>
              </a:rPr>
              <a:t>SERVIZI</a:t>
            </a:r>
            <a:endParaRPr sz="32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8675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C20282-9A5B-5FCF-2DBC-BDDA129137AF}"/>
              </a:ext>
            </a:extLst>
          </p:cNvPr>
          <p:cNvSpPr txBox="1"/>
          <p:nvPr/>
        </p:nvSpPr>
        <p:spPr>
          <a:xfrm>
            <a:off x="1422220" y="1948873"/>
            <a:ext cx="85345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br>
              <a:rPr lang="it-IT" sz="1600" dirty="0"/>
            </a:br>
            <a:r>
              <a:rPr lang="it-IT" sz="1600" dirty="0">
                <a:latin typeface="+mj-lt"/>
              </a:rPr>
              <a:t>Come ogni anno in caso di ondate di calore, gli operatori sociali prendono contatto telefonico con i cittadini con particolare fragilità socio-sanitaria già in carico ai Servizi Sociali ed all’Ente gestore del servizio Teleassistenza</a:t>
            </a:r>
            <a:r>
              <a:rPr lang="it-IT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come da </a:t>
            </a:r>
            <a:r>
              <a:rPr lang="it-IT" sz="1600" b="0" i="1" dirty="0">
                <a:effectLst/>
                <a:latin typeface="+mj-lt"/>
              </a:rPr>
              <a:t>Linee guida</a:t>
            </a:r>
            <a:r>
              <a:rPr lang="it-IT" sz="1600" i="1" dirty="0">
                <a:latin typeface="+mj-lt"/>
              </a:rPr>
              <a:t> </a:t>
            </a:r>
            <a:r>
              <a:rPr lang="it-IT" sz="1600" b="0" i="0" dirty="0">
                <a:effectLst/>
                <a:latin typeface="+mj-lt"/>
              </a:rPr>
              <a:t>predisposte dalla Presidenza del Consiglio dei Ministri, Dipartimento della Protezione Civile, che demanda alle Amministrazioni regionali e locali l’organizzazione di un sistema di comunicazione con il Centro di Competenza Nazionale per il monitoraggio delle condizioni climatiche e la previsione e prevenzione degli effetti delle ondate di calore</a:t>
            </a:r>
            <a:r>
              <a:rPr lang="it-IT" sz="1600" dirty="0">
                <a:latin typeface="+mj-lt"/>
              </a:rPr>
              <a:t> (</a:t>
            </a:r>
            <a:r>
              <a:rPr lang="it-IT" sz="1600" u="sng" dirty="0">
                <a:solidFill>
                  <a:srgbClr val="0563C1"/>
                </a:solidFill>
                <a:latin typeface="+mj-lt"/>
                <a:hlinkClick r:id="rId2"/>
              </a:rPr>
              <a:t>www.salute.gov.it/caldo</a:t>
            </a:r>
            <a:r>
              <a:rPr lang="it-IT" sz="1600" dirty="0">
                <a:latin typeface="+mj-lt"/>
              </a:rPr>
              <a:t>). </a:t>
            </a:r>
          </a:p>
          <a:p>
            <a:pPr algn="just" fontAlgn="base"/>
            <a:r>
              <a:rPr lang="it-IT" sz="1600" dirty="0">
                <a:latin typeface="+mj-lt"/>
              </a:rPr>
              <a:t>In collaborazione con </a:t>
            </a:r>
            <a:r>
              <a:rPr lang="it-IT" sz="1600" b="0" i="0" dirty="0">
                <a:effectLst/>
                <a:latin typeface="+mj-lt"/>
              </a:rPr>
              <a:t>ATS, sulla base di informazioni sociali e sanitarie in possesso su tali cittadini, si definisce, </a:t>
            </a:r>
            <a:r>
              <a:rPr lang="it-IT" sz="1600" dirty="0">
                <a:latin typeface="+mj-lt"/>
              </a:rPr>
              <a:t>per quanto di competenza dei rispettivi servizi, </a:t>
            </a:r>
            <a:r>
              <a:rPr lang="it-IT" sz="1600" b="0" i="0" dirty="0">
                <a:effectLst/>
                <a:latin typeface="+mj-lt"/>
              </a:rPr>
              <a:t>un grado di fragilità e di rischio di incolumità in caso di forte caldo: quelli più a rischio vengono contattati telefonicamente durante le </a:t>
            </a:r>
            <a:r>
              <a:rPr lang="it-IT" sz="1600" b="1" i="0" dirty="0">
                <a:solidFill>
                  <a:schemeClr val="tx1"/>
                </a:solidFill>
                <a:effectLst/>
                <a:latin typeface="+mj-lt"/>
              </a:rPr>
              <a:t>ondate di calore dall’1 giugno al 31 agosto, come da bollettino 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j-lt"/>
              </a:rPr>
              <a:t>consultabile sul portale ministeriale nell’area dedicata alle ondate di calore (</a:t>
            </a:r>
            <a:r>
              <a:rPr lang="it-IT" sz="1600" b="0" i="0" u="sng" strike="noStrike" dirty="0">
                <a:solidFill>
                  <a:schemeClr val="tx1"/>
                </a:solidFill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www.salute.gov.it/caldo</a:t>
            </a:r>
            <a:r>
              <a:rPr lang="it-IT" sz="1600" b="0" i="0" u="sng" strike="noStrike" dirty="0">
                <a:solidFill>
                  <a:schemeClr val="tx1"/>
                </a:solidFill>
                <a:effectLst/>
                <a:latin typeface="+mj-lt"/>
              </a:rPr>
              <a:t>).</a:t>
            </a:r>
            <a:endParaRPr lang="it-IT" sz="1600" b="0" i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Google Shape;107;p3"/>
          <p:cNvSpPr txBox="1"/>
          <p:nvPr/>
        </p:nvSpPr>
        <p:spPr>
          <a:xfrm>
            <a:off x="3141150" y="304804"/>
            <a:ext cx="5023796" cy="1008033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lvl="0">
              <a:spcBef>
                <a:spcPts val="1000"/>
              </a:spcBef>
              <a:buClr>
                <a:srgbClr val="FFFFFF"/>
              </a:buClr>
              <a:buSzPts val="4800"/>
            </a:pPr>
            <a:r>
              <a:rPr lang="it-IT" sz="3200" b="1" spc="-1" dirty="0">
                <a:solidFill>
                  <a:schemeClr val="bg1"/>
                </a:solidFill>
              </a:rPr>
              <a:t>ONDATE DI CALORE</a:t>
            </a:r>
            <a:endParaRPr sz="32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6864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8892A-F3D4-86A8-A32F-250534BF8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210957-BC28-EDD7-301A-0536DACDC4F2}"/>
              </a:ext>
            </a:extLst>
          </p:cNvPr>
          <p:cNvSpPr txBox="1"/>
          <p:nvPr/>
        </p:nvSpPr>
        <p:spPr>
          <a:xfrm>
            <a:off x="1422220" y="1948873"/>
            <a:ext cx="85345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br>
              <a:rPr lang="it-IT" sz="1600" dirty="0"/>
            </a:br>
            <a:r>
              <a:rPr lang="it-IT" sz="1600" dirty="0">
                <a:latin typeface="+mj-lt"/>
              </a:rPr>
              <a:t>Nel primo mese di attività sono state erogate 1278 prestazioni legate all’assistenza. </a:t>
            </a:r>
          </a:p>
          <a:p>
            <a:pPr algn="just" fontAlgn="base"/>
            <a:endParaRPr lang="it-IT" sz="1600" dirty="0">
              <a:latin typeface="+mj-lt"/>
            </a:endParaRPr>
          </a:p>
          <a:p>
            <a:pPr algn="just" fontAlgn="base"/>
            <a:r>
              <a:rPr lang="it-IT" sz="1600" dirty="0">
                <a:latin typeface="+mj-lt"/>
              </a:rPr>
              <a:t>Quella più richiesta è la consegna dei pasti a domicilio (822), seguita dal supporto domiciliare per l’igiene personale e per l’igiene della casa. </a:t>
            </a:r>
          </a:p>
          <a:p>
            <a:pPr algn="just" fontAlgn="base"/>
            <a:endParaRPr lang="it-IT" sz="1600" dirty="0">
              <a:latin typeface="+mj-lt"/>
            </a:endParaRPr>
          </a:p>
          <a:p>
            <a:pPr algn="just" fontAlgn="base"/>
            <a:r>
              <a:rPr lang="it-IT" sz="1600" dirty="0">
                <a:latin typeface="+mj-lt"/>
              </a:rPr>
              <a:t>Sono arrivate, inoltre, 114 richieste legate alla socialità.</a:t>
            </a:r>
          </a:p>
          <a:p>
            <a:pPr algn="just" fontAlgn="base"/>
            <a:endParaRPr lang="it-IT" sz="1600" dirty="0">
              <a:latin typeface="+mj-lt"/>
            </a:endParaRPr>
          </a:p>
          <a:p>
            <a:pPr algn="just" fontAlgn="base"/>
            <a:r>
              <a:rPr lang="it-IT" sz="1600" dirty="0">
                <a:latin typeface="+mj-lt"/>
              </a:rPr>
              <a:t>Milano Aiuta Estate prevede, infine, anche un monitoraggio attivo delle persone seguite dai servizi sociali, che vengono valutate da ATS come particolarmente fragili. </a:t>
            </a:r>
          </a:p>
          <a:p>
            <a:pPr algn="just" fontAlgn="base"/>
            <a:endParaRPr lang="it-IT" sz="1600" dirty="0">
              <a:latin typeface="+mj-lt"/>
            </a:endParaRPr>
          </a:p>
          <a:p>
            <a:pPr algn="just" fontAlgn="base"/>
            <a:r>
              <a:rPr lang="it-IT" sz="1600" dirty="0">
                <a:latin typeface="+mj-lt"/>
              </a:rPr>
              <a:t>Nell’ambito di questo servizio che riguarda circa 850 soggetti, sono stati attivati telefonicamente dai servizi e tramite la teleassistenza oltre 7600 contatti per verificare lo stato di salute e il bisogno della persona.</a:t>
            </a:r>
            <a:endParaRPr lang="it-IT" sz="1600" b="0" i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B8140390-4D1E-F8AB-907B-4714E59045B9}"/>
              </a:ext>
            </a:extLst>
          </p:cNvPr>
          <p:cNvSpPr txBox="1"/>
          <p:nvPr/>
        </p:nvSpPr>
        <p:spPr>
          <a:xfrm>
            <a:off x="1993392" y="432624"/>
            <a:ext cx="6446857" cy="1195008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lvl="0" algn="ctr">
              <a:spcBef>
                <a:spcPts val="1000"/>
              </a:spcBef>
              <a:buClr>
                <a:srgbClr val="FFFFFF"/>
              </a:buClr>
              <a:buSzPts val="4800"/>
            </a:pPr>
            <a:r>
              <a:rPr lang="it-IT" sz="3200" dirty="0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rPr>
              <a:t>I NUMERI DI </a:t>
            </a:r>
          </a:p>
          <a:p>
            <a:pPr lvl="0" algn="ctr">
              <a:spcBef>
                <a:spcPts val="1000"/>
              </a:spcBef>
              <a:buClr>
                <a:srgbClr val="FFFFFF"/>
              </a:buClr>
              <a:buSzPts val="4800"/>
            </a:pPr>
            <a:r>
              <a:rPr lang="it-IT" sz="3200" dirty="0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rPr>
              <a:t>MILANO AIUTA ESTATE </a:t>
            </a:r>
            <a:endParaRPr sz="3200" dirty="0">
              <a:solidFill>
                <a:schemeClr val="bg1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1049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/>
        </p:nvSpPr>
        <p:spPr>
          <a:xfrm>
            <a:off x="1228246" y="437253"/>
            <a:ext cx="8918077" cy="1356378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MILANO AIUTA ESTATE 202</a:t>
            </a:r>
            <a:r>
              <a:rPr lang="en-US" sz="3600" b="1" dirty="0">
                <a:solidFill>
                  <a:srgbClr val="FFFFFF"/>
                </a:solidFill>
              </a:rPr>
              <a:t>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Guida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Case di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Quartiere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1;p96" descr="Un garante per i diritti della Terza età: via libera in commissione alla  proposta di Costa (Forza Chieti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245" y="2118948"/>
            <a:ext cx="8918077" cy="3956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900700" y="2404602"/>
            <a:ext cx="9560100" cy="294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900" dirty="0">
                <a:solidFill>
                  <a:schemeClr val="dk1"/>
                </a:solidFill>
              </a:rPr>
              <a:t>La </a:t>
            </a:r>
            <a:r>
              <a:rPr lang="en-US" sz="1900" u="sng" dirty="0">
                <a:solidFill>
                  <a:schemeClr val="hlink"/>
                </a:solidFill>
                <a:hlinkClick r:id="rId3"/>
              </a:rPr>
              <a:t>Guida</a:t>
            </a:r>
            <a:r>
              <a:rPr lang="en-US" sz="1900" dirty="0">
                <a:solidFill>
                  <a:schemeClr val="dk1"/>
                </a:solidFill>
              </a:rPr>
              <a:t> alle Case di </a:t>
            </a:r>
            <a:r>
              <a:rPr lang="en-US" sz="1900" dirty="0" err="1">
                <a:solidFill>
                  <a:schemeClr val="dk1"/>
                </a:solidFill>
              </a:rPr>
              <a:t>Quartiere</a:t>
            </a:r>
            <a:r>
              <a:rPr lang="en-US" sz="1900" dirty="0">
                <a:solidFill>
                  <a:schemeClr val="dk1"/>
                </a:solidFill>
              </a:rPr>
              <a:t> (</a:t>
            </a:r>
            <a:r>
              <a:rPr lang="en-US" sz="1900" dirty="0" err="1">
                <a:solidFill>
                  <a:schemeClr val="dk1"/>
                </a:solidFill>
              </a:rPr>
              <a:t>CdQ</a:t>
            </a:r>
            <a:r>
              <a:rPr lang="en-US" sz="1900" dirty="0">
                <a:solidFill>
                  <a:schemeClr val="dk1"/>
                </a:solidFill>
              </a:rPr>
              <a:t>) per </a:t>
            </a:r>
            <a:r>
              <a:rPr lang="en-US" sz="1900" dirty="0" err="1">
                <a:solidFill>
                  <a:schemeClr val="dk1"/>
                </a:solidFill>
              </a:rPr>
              <a:t>l’estate</a:t>
            </a:r>
            <a:r>
              <a:rPr lang="en-US" sz="1900" dirty="0">
                <a:solidFill>
                  <a:schemeClr val="dk1"/>
                </a:solidFill>
              </a:rPr>
              <a:t> 2025 è un </a:t>
            </a:r>
            <a:r>
              <a:rPr lang="en-US" sz="1900" dirty="0" err="1">
                <a:solidFill>
                  <a:schemeClr val="dk1"/>
                </a:solidFill>
              </a:rPr>
              <a:t>documento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che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si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rivolge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agli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operatori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dirty="0">
                <a:solidFill>
                  <a:schemeClr val="dk1"/>
                </a:solidFill>
              </a:rPr>
              <a:t>e </a:t>
            </a:r>
            <a:r>
              <a:rPr lang="en-US" sz="1900" dirty="0" err="1">
                <a:solidFill>
                  <a:schemeClr val="dk1"/>
                </a:solidFill>
              </a:rPr>
              <a:t>alla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cittadinanza</a:t>
            </a:r>
            <a:r>
              <a:rPr lang="en-US" sz="1900" dirty="0">
                <a:solidFill>
                  <a:schemeClr val="dk1"/>
                </a:solidFill>
              </a:rPr>
              <a:t> e </a:t>
            </a:r>
            <a:r>
              <a:rPr lang="en-US" sz="1900" dirty="0" err="1">
                <a:solidFill>
                  <a:schemeClr val="dk1"/>
                </a:solidFill>
              </a:rPr>
              <a:t>che</a:t>
            </a:r>
            <a:r>
              <a:rPr lang="en-US" sz="1900" dirty="0">
                <a:solidFill>
                  <a:schemeClr val="dk1"/>
                </a:solidFill>
              </a:rPr>
              <a:t> integra in modo </a:t>
            </a:r>
            <a:r>
              <a:rPr lang="en-US" sz="1900" dirty="0" err="1">
                <a:solidFill>
                  <a:schemeClr val="dk1"/>
                </a:solidFill>
              </a:rPr>
              <a:t>chiaro</a:t>
            </a:r>
            <a:r>
              <a:rPr lang="en-US" sz="1900" dirty="0">
                <a:solidFill>
                  <a:schemeClr val="dk1"/>
                </a:solidFill>
              </a:rPr>
              <a:t> e </a:t>
            </a:r>
            <a:r>
              <a:rPr lang="en-US" sz="1900" dirty="0" err="1">
                <a:solidFill>
                  <a:schemeClr val="dk1"/>
                </a:solidFill>
              </a:rPr>
              <a:t>leggibile</a:t>
            </a:r>
            <a:r>
              <a:rPr lang="en-US" sz="1900" dirty="0">
                <a:solidFill>
                  <a:schemeClr val="dk1"/>
                </a:solidFill>
              </a:rPr>
              <a:t> le </a:t>
            </a:r>
            <a:r>
              <a:rPr lang="en-US" sz="1900" dirty="0" err="1">
                <a:solidFill>
                  <a:schemeClr val="dk1"/>
                </a:solidFill>
              </a:rPr>
              <a:t>informazioni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utili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alla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frequentazione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delle</a:t>
            </a:r>
            <a:r>
              <a:rPr lang="en-US" sz="1900" b="1" dirty="0">
                <a:solidFill>
                  <a:schemeClr val="dk1"/>
                </a:solidFill>
              </a:rPr>
              <a:t> Case di </a:t>
            </a:r>
            <a:r>
              <a:rPr lang="en-US" sz="1900" b="1" dirty="0" err="1">
                <a:solidFill>
                  <a:schemeClr val="dk1"/>
                </a:solidFill>
              </a:rPr>
              <a:t>Quartiere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nel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periodo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estivo</a:t>
            </a:r>
            <a:r>
              <a:rPr lang="en-US" sz="1900" b="1" dirty="0">
                <a:solidFill>
                  <a:schemeClr val="dk1"/>
                </a:solidFill>
              </a:rPr>
              <a:t>. </a:t>
            </a:r>
            <a:endParaRPr sz="19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9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solidFill>
                  <a:schemeClr val="dk1"/>
                </a:solidFill>
              </a:rPr>
              <a:t>È </a:t>
            </a:r>
            <a:r>
              <a:rPr lang="en-US" sz="1900" dirty="0" err="1">
                <a:solidFill>
                  <a:schemeClr val="dk1"/>
                </a:solidFill>
              </a:rPr>
              <a:t>pubblicata</a:t>
            </a:r>
            <a:r>
              <a:rPr lang="en-US" sz="1900" dirty="0">
                <a:solidFill>
                  <a:schemeClr val="dk1"/>
                </a:solidFill>
              </a:rPr>
              <a:t> online </a:t>
            </a:r>
            <a:r>
              <a:rPr lang="en-US" sz="1900" dirty="0" err="1">
                <a:solidFill>
                  <a:schemeClr val="dk1"/>
                </a:solidFill>
              </a:rPr>
              <a:t>sulla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pagina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dedicata</a:t>
            </a:r>
            <a:r>
              <a:rPr lang="en-US" sz="1900" dirty="0">
                <a:solidFill>
                  <a:schemeClr val="dk1"/>
                </a:solidFill>
              </a:rPr>
              <a:t> al </a:t>
            </a:r>
            <a:r>
              <a:rPr lang="en-US" sz="1900" dirty="0" err="1">
                <a:solidFill>
                  <a:schemeClr val="dk1"/>
                </a:solidFill>
              </a:rPr>
              <a:t>programma</a:t>
            </a:r>
            <a:r>
              <a:rPr lang="en-US" sz="1900" dirty="0">
                <a:solidFill>
                  <a:schemeClr val="dk1"/>
                </a:solidFill>
              </a:rPr>
              <a:t> di Milano </a:t>
            </a:r>
            <a:r>
              <a:rPr lang="en-US" sz="1900" dirty="0" err="1">
                <a:solidFill>
                  <a:schemeClr val="dk1"/>
                </a:solidFill>
              </a:rPr>
              <a:t>Aiuta</a:t>
            </a:r>
            <a:r>
              <a:rPr lang="en-US" sz="1900" dirty="0">
                <a:solidFill>
                  <a:schemeClr val="dk1"/>
                </a:solidFill>
              </a:rPr>
              <a:t> Estate 2025 e </a:t>
            </a:r>
            <a:r>
              <a:rPr lang="en-US" sz="1900" dirty="0" err="1">
                <a:solidFill>
                  <a:schemeClr val="dk1"/>
                </a:solidFill>
              </a:rPr>
              <a:t>raggruppa</a:t>
            </a:r>
            <a:r>
              <a:rPr lang="en-US" sz="1900" dirty="0">
                <a:solidFill>
                  <a:schemeClr val="dk1"/>
                </a:solidFill>
              </a:rPr>
              <a:t> tutte le </a:t>
            </a:r>
            <a:r>
              <a:rPr lang="en-US" sz="1900" b="1" dirty="0" err="1">
                <a:solidFill>
                  <a:schemeClr val="dk1"/>
                </a:solidFill>
              </a:rPr>
              <a:t>opportunità</a:t>
            </a:r>
            <a:r>
              <a:rPr lang="en-US" sz="1900" dirty="0">
                <a:solidFill>
                  <a:schemeClr val="dk1"/>
                </a:solidFill>
              </a:rPr>
              <a:t> e le </a:t>
            </a:r>
            <a:r>
              <a:rPr lang="en-US" sz="1900" dirty="0" err="1">
                <a:solidFill>
                  <a:schemeClr val="dk1"/>
                </a:solidFill>
              </a:rPr>
              <a:t>proposte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ricreative</a:t>
            </a:r>
            <a:r>
              <a:rPr lang="en-US" sz="1900" b="1" dirty="0">
                <a:solidFill>
                  <a:schemeClr val="dk1"/>
                </a:solidFill>
              </a:rPr>
              <a:t> e </a:t>
            </a:r>
            <a:r>
              <a:rPr lang="en-US" sz="1900" b="1" dirty="0" err="1">
                <a:solidFill>
                  <a:schemeClr val="dk1"/>
                </a:solidFill>
              </a:rPr>
              <a:t>culturali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delle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CdQ</a:t>
            </a:r>
            <a:r>
              <a:rPr lang="en-US" sz="1900" dirty="0">
                <a:solidFill>
                  <a:schemeClr val="dk1"/>
                </a:solidFill>
              </a:rPr>
              <a:t> e </a:t>
            </a:r>
            <a:r>
              <a:rPr lang="en-US" sz="1900" dirty="0" err="1">
                <a:solidFill>
                  <a:schemeClr val="dk1"/>
                </a:solidFill>
              </a:rPr>
              <a:t>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servizi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offerti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dagli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sportelli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sociali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WeMi</a:t>
            </a:r>
            <a:r>
              <a:rPr lang="en-US" sz="1900" b="1" dirty="0">
                <a:solidFill>
                  <a:schemeClr val="dk1"/>
                </a:solidFill>
              </a:rPr>
              <a:t>:</a:t>
            </a:r>
            <a:endParaRPr lang="en-US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b="0" i="0" u="sng" dirty="0">
                <a:solidFill>
                  <a:srgbClr val="D6012E"/>
                </a:solidFill>
                <a:effectLst/>
                <a:latin typeface="titillium-semibold"/>
                <a:hlinkClick r:id="rId4"/>
              </a:rPr>
              <a:t>Guida alle Case di Quartiere - Estate 2025</a:t>
            </a:r>
            <a:endParaRPr lang="it-IT" sz="1600" b="0" i="0" u="sng" dirty="0">
              <a:solidFill>
                <a:srgbClr val="D6012E"/>
              </a:solidFill>
              <a:effectLst/>
              <a:latin typeface="titillium-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  <p:sp>
        <p:nvSpPr>
          <p:cNvPr id="67" name="Google Shape;67;p11"/>
          <p:cNvSpPr txBox="1"/>
          <p:nvPr/>
        </p:nvSpPr>
        <p:spPr>
          <a:xfrm>
            <a:off x="900700" y="581900"/>
            <a:ext cx="9560100" cy="9261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</a:rPr>
              <a:t>LA GUIDA ALLE CASE DI QUARTIERE </a:t>
            </a:r>
            <a:endParaRPr sz="3200" b="1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</a:rPr>
              <a:t>ESTATE 2025</a:t>
            </a:r>
            <a:endParaRPr sz="3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/>
          <p:nvPr/>
        </p:nvSpPr>
        <p:spPr>
          <a:xfrm>
            <a:off x="916500" y="665025"/>
            <a:ext cx="9528600" cy="989700"/>
          </a:xfrm>
          <a:prstGeom prst="rect">
            <a:avLst/>
          </a:prstGeom>
          <a:solidFill>
            <a:srgbClr val="009BA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</a:rPr>
              <a:t>OBIETTIVI DELLA GUIDA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6"/>
          <p:cNvSpPr/>
          <p:nvPr/>
        </p:nvSpPr>
        <p:spPr>
          <a:xfrm>
            <a:off x="1331700" y="1729486"/>
            <a:ext cx="9528600" cy="446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>
                <a:solidFill>
                  <a:schemeClr val="dk1"/>
                </a:solidFill>
              </a:rPr>
              <a:t>L’obiettivo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principale</a:t>
            </a:r>
            <a:r>
              <a:rPr lang="en-US" sz="1900" dirty="0">
                <a:solidFill>
                  <a:schemeClr val="dk1"/>
                </a:solidFill>
              </a:rPr>
              <a:t> è </a:t>
            </a:r>
            <a:r>
              <a:rPr lang="en-US" sz="1900" dirty="0" err="1">
                <a:solidFill>
                  <a:schemeClr val="dk1"/>
                </a:solidFill>
              </a:rPr>
              <a:t>quello</a:t>
            </a:r>
            <a:r>
              <a:rPr lang="en-US" sz="1900" dirty="0">
                <a:solidFill>
                  <a:schemeClr val="dk1"/>
                </a:solidFill>
              </a:rPr>
              <a:t> di dare </a:t>
            </a:r>
            <a:r>
              <a:rPr lang="en-US" sz="1900" dirty="0" err="1">
                <a:solidFill>
                  <a:schemeClr val="dk1"/>
                </a:solidFill>
              </a:rPr>
              <a:t>visibilità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alla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presenza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capillare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sul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territorio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milanese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delle</a:t>
            </a:r>
            <a:r>
              <a:rPr lang="en-US" sz="1900" dirty="0">
                <a:solidFill>
                  <a:schemeClr val="dk1"/>
                </a:solidFill>
              </a:rPr>
              <a:t> Case di </a:t>
            </a:r>
            <a:r>
              <a:rPr lang="en-US" sz="1900" dirty="0" err="1">
                <a:solidFill>
                  <a:schemeClr val="dk1"/>
                </a:solidFill>
              </a:rPr>
              <a:t>Quartiere</a:t>
            </a:r>
            <a:r>
              <a:rPr lang="en-US" sz="1900" dirty="0">
                <a:solidFill>
                  <a:schemeClr val="dk1"/>
                </a:solidFill>
              </a:rPr>
              <a:t> e </a:t>
            </a:r>
            <a:r>
              <a:rPr lang="en-US" sz="1900" dirty="0" err="1">
                <a:solidFill>
                  <a:schemeClr val="dk1"/>
                </a:solidFill>
              </a:rPr>
              <a:t>farle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conoscere</a:t>
            </a:r>
            <a:r>
              <a:rPr lang="en-US" sz="1900" dirty="0">
                <a:solidFill>
                  <a:schemeClr val="dk1"/>
                </a:solidFill>
              </a:rPr>
              <a:t> come </a:t>
            </a:r>
            <a:r>
              <a:rPr lang="en-US" sz="1900" b="1" dirty="0" err="1">
                <a:solidFill>
                  <a:schemeClr val="dk1"/>
                </a:solidFill>
              </a:rPr>
              <a:t>luoghi</a:t>
            </a:r>
            <a:r>
              <a:rPr lang="en-US" sz="1900" b="1" dirty="0">
                <a:solidFill>
                  <a:schemeClr val="dk1"/>
                </a:solidFill>
              </a:rPr>
              <a:t> di </a:t>
            </a:r>
            <a:r>
              <a:rPr lang="en-US" sz="1900" b="1" dirty="0" err="1">
                <a:solidFill>
                  <a:schemeClr val="dk1"/>
                </a:solidFill>
              </a:rPr>
              <a:t>prossimità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aperti</a:t>
            </a:r>
            <a:r>
              <a:rPr lang="en-US" sz="1900" b="1" dirty="0">
                <a:solidFill>
                  <a:schemeClr val="dk1"/>
                </a:solidFill>
              </a:rPr>
              <a:t> a tutti e tutte per promuovere la </a:t>
            </a:r>
            <a:r>
              <a:rPr lang="en-US" sz="1900" b="1" dirty="0" err="1">
                <a:solidFill>
                  <a:schemeClr val="dk1"/>
                </a:solidFill>
              </a:rPr>
              <a:t>partecipazione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attiva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dell’intera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cittadinanza</a:t>
            </a:r>
            <a:r>
              <a:rPr lang="en-US" sz="1900" b="1" dirty="0">
                <a:solidFill>
                  <a:schemeClr val="dk1"/>
                </a:solidFill>
              </a:rPr>
              <a:t>.</a:t>
            </a:r>
            <a:endParaRPr sz="19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chemeClr val="dk1"/>
                </a:solidFill>
              </a:rPr>
              <a:t>Le Case di Quartiere sono oltre 60, frutto della trasformazione degli ex </a:t>
            </a:r>
            <a:r>
              <a:rPr lang="it-IT" sz="1900" dirty="0" err="1">
                <a:solidFill>
                  <a:schemeClr val="dk1"/>
                </a:solidFill>
              </a:rPr>
              <a:t>Cam</a:t>
            </a:r>
            <a:r>
              <a:rPr lang="it-IT" sz="1900" dirty="0">
                <a:solidFill>
                  <a:schemeClr val="dk1"/>
                </a:solidFill>
              </a:rPr>
              <a:t> e degli ex CSRC: nella grande maggioranza di questi ultimi, la trasformazione ha prodotto l'integrazione tra l'offerta aggregativa e culturale e i servizi degli sportelli sociali WeMi. La guida è il primo documento fruibile dai cittadini e operatori che testimonia l'offerta capillare delle Case di Quartiere.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</a:rPr>
              <a:t>Il </a:t>
            </a:r>
            <a:r>
              <a:rPr lang="en-US" sz="1900" dirty="0" err="1">
                <a:solidFill>
                  <a:schemeClr val="dk1"/>
                </a:solidFill>
              </a:rPr>
              <a:t>documento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presenta</a:t>
            </a:r>
            <a:r>
              <a:rPr lang="en-US" sz="1900" dirty="0">
                <a:solidFill>
                  <a:schemeClr val="dk1"/>
                </a:solidFill>
              </a:rPr>
              <a:t> in maniera </a:t>
            </a:r>
            <a:r>
              <a:rPr lang="en-US" sz="1900" dirty="0" err="1">
                <a:solidFill>
                  <a:schemeClr val="dk1"/>
                </a:solidFill>
              </a:rPr>
              <a:t>dettagliata</a:t>
            </a:r>
            <a:r>
              <a:rPr lang="en-US" sz="1900" dirty="0">
                <a:solidFill>
                  <a:schemeClr val="dk1"/>
                </a:solidFill>
              </a:rPr>
              <a:t> e </a:t>
            </a:r>
            <a:r>
              <a:rPr lang="en-US" sz="1900" dirty="0" err="1">
                <a:solidFill>
                  <a:schemeClr val="dk1"/>
                </a:solidFill>
              </a:rPr>
              <a:t>aggiornata</a:t>
            </a:r>
            <a:r>
              <a:rPr lang="en-US" sz="1900" dirty="0">
                <a:solidFill>
                  <a:schemeClr val="dk1"/>
                </a:solidFill>
              </a:rPr>
              <a:t> le </a:t>
            </a:r>
            <a:r>
              <a:rPr lang="en-US" sz="1900" b="1" dirty="0" err="1">
                <a:solidFill>
                  <a:schemeClr val="dk1"/>
                </a:solidFill>
              </a:rPr>
              <a:t>attività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programmate</a:t>
            </a:r>
            <a:r>
              <a:rPr lang="en-US" sz="1900" b="1" dirty="0">
                <a:solidFill>
                  <a:schemeClr val="dk1"/>
                </a:solidFill>
              </a:rPr>
              <a:t> da tutte le </a:t>
            </a:r>
            <a:r>
              <a:rPr lang="en-US" sz="1900" b="1" dirty="0" err="1">
                <a:solidFill>
                  <a:schemeClr val="dk1"/>
                </a:solidFill>
              </a:rPr>
              <a:t>CdQ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dirty="0">
                <a:solidFill>
                  <a:schemeClr val="dk1"/>
                </a:solidFill>
              </a:rPr>
              <a:t>della </a:t>
            </a:r>
            <a:r>
              <a:rPr lang="en-US" sz="1900" dirty="0" err="1">
                <a:solidFill>
                  <a:schemeClr val="dk1"/>
                </a:solidFill>
              </a:rPr>
              <a:t>città</a:t>
            </a:r>
            <a:r>
              <a:rPr lang="en-US" sz="1900" b="1" dirty="0">
                <a:solidFill>
                  <a:schemeClr val="dk1"/>
                </a:solidFill>
              </a:rPr>
              <a:t> </a:t>
            </a:r>
            <a:r>
              <a:rPr lang="en-US" sz="1900" dirty="0">
                <a:solidFill>
                  <a:schemeClr val="dk1"/>
                </a:solidFill>
              </a:rPr>
              <a:t>(</a:t>
            </a:r>
            <a:r>
              <a:rPr lang="en-US" sz="1900" dirty="0" err="1">
                <a:solidFill>
                  <a:schemeClr val="dk1"/>
                </a:solidFill>
              </a:rPr>
              <a:t>momenti</a:t>
            </a:r>
            <a:r>
              <a:rPr lang="en-US" sz="1900" dirty="0">
                <a:solidFill>
                  <a:schemeClr val="dk1"/>
                </a:solidFill>
              </a:rPr>
              <a:t> di libera </a:t>
            </a:r>
            <a:r>
              <a:rPr lang="en-US" sz="1900" dirty="0" err="1">
                <a:solidFill>
                  <a:schemeClr val="dk1"/>
                </a:solidFill>
              </a:rPr>
              <a:t>aggregazione</a:t>
            </a:r>
            <a:r>
              <a:rPr lang="en-US" sz="1900" dirty="0">
                <a:solidFill>
                  <a:schemeClr val="dk1"/>
                </a:solidFill>
              </a:rPr>
              <a:t>, </a:t>
            </a:r>
            <a:r>
              <a:rPr lang="en-US" sz="1900" dirty="0" err="1">
                <a:solidFill>
                  <a:schemeClr val="dk1"/>
                </a:solidFill>
              </a:rPr>
              <a:t>corsi</a:t>
            </a:r>
            <a:r>
              <a:rPr lang="en-US" sz="1900" dirty="0">
                <a:solidFill>
                  <a:schemeClr val="dk1"/>
                </a:solidFill>
              </a:rPr>
              <a:t>, </a:t>
            </a:r>
            <a:r>
              <a:rPr lang="en-US" sz="1900" dirty="0" err="1">
                <a:solidFill>
                  <a:schemeClr val="dk1"/>
                </a:solidFill>
              </a:rPr>
              <a:t>eventi</a:t>
            </a:r>
            <a:r>
              <a:rPr lang="en-US" sz="1900" dirty="0">
                <a:solidFill>
                  <a:schemeClr val="dk1"/>
                </a:solidFill>
              </a:rPr>
              <a:t>, </a:t>
            </a:r>
            <a:r>
              <a:rPr lang="en-US" sz="1900" dirty="0" err="1">
                <a:solidFill>
                  <a:schemeClr val="dk1"/>
                </a:solidFill>
              </a:rPr>
              <a:t>sportelli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sociali</a:t>
            </a:r>
            <a:r>
              <a:rPr lang="en-US" sz="1900" dirty="0">
                <a:solidFill>
                  <a:schemeClr val="dk1"/>
                </a:solidFill>
              </a:rPr>
              <a:t>) con le </a:t>
            </a:r>
            <a:r>
              <a:rPr lang="en-US" sz="1900" dirty="0" err="1">
                <a:solidFill>
                  <a:schemeClr val="dk1"/>
                </a:solidFill>
              </a:rPr>
              <a:t>informazioni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su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b="1" dirty="0" err="1">
                <a:solidFill>
                  <a:schemeClr val="dk1"/>
                </a:solidFill>
              </a:rPr>
              <a:t>accessibilità</a:t>
            </a:r>
            <a:r>
              <a:rPr lang="en-US" sz="1900" dirty="0">
                <a:solidFill>
                  <a:schemeClr val="dk1"/>
                </a:solidFill>
              </a:rPr>
              <a:t>, </a:t>
            </a:r>
            <a:r>
              <a:rPr lang="en-US" sz="1900" b="1" dirty="0" err="1">
                <a:solidFill>
                  <a:schemeClr val="dk1"/>
                </a:solidFill>
              </a:rPr>
              <a:t>servizi</a:t>
            </a:r>
            <a:r>
              <a:rPr lang="en-US" sz="1900" dirty="0">
                <a:solidFill>
                  <a:schemeClr val="dk1"/>
                </a:solidFill>
              </a:rPr>
              <a:t> (come </a:t>
            </a:r>
            <a:r>
              <a:rPr lang="en-US" sz="1900" dirty="0" err="1">
                <a:solidFill>
                  <a:schemeClr val="dk1"/>
                </a:solidFill>
              </a:rPr>
              <a:t>ristoro</a:t>
            </a:r>
            <a:r>
              <a:rPr lang="en-US" sz="1900" dirty="0">
                <a:solidFill>
                  <a:schemeClr val="dk1"/>
                </a:solidFill>
              </a:rPr>
              <a:t> o aria </a:t>
            </a:r>
            <a:r>
              <a:rPr lang="en-US" sz="1900" dirty="0" err="1">
                <a:solidFill>
                  <a:schemeClr val="dk1"/>
                </a:solidFill>
              </a:rPr>
              <a:t>condizionata</a:t>
            </a:r>
            <a:r>
              <a:rPr lang="en-US" sz="1900" dirty="0">
                <a:solidFill>
                  <a:schemeClr val="dk1"/>
                </a:solidFill>
              </a:rPr>
              <a:t>) e </a:t>
            </a:r>
            <a:r>
              <a:rPr lang="en-US" sz="1900" b="1" dirty="0" err="1">
                <a:solidFill>
                  <a:schemeClr val="dk1"/>
                </a:solidFill>
              </a:rPr>
              <a:t>modalità</a:t>
            </a:r>
            <a:r>
              <a:rPr lang="en-US" sz="1900" b="1" dirty="0">
                <a:solidFill>
                  <a:schemeClr val="dk1"/>
                </a:solidFill>
              </a:rPr>
              <a:t> di </a:t>
            </a:r>
            <a:r>
              <a:rPr lang="en-US" sz="1900" b="1" dirty="0" err="1">
                <a:solidFill>
                  <a:schemeClr val="dk1"/>
                </a:solidFill>
              </a:rPr>
              <a:t>fruizione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delle</a:t>
            </a:r>
            <a:r>
              <a:rPr lang="en-US" sz="1900" dirty="0">
                <a:solidFill>
                  <a:schemeClr val="dk1"/>
                </a:solidFill>
              </a:rPr>
              <a:t> </a:t>
            </a:r>
            <a:r>
              <a:rPr lang="en-US" sz="1900" dirty="0" err="1">
                <a:solidFill>
                  <a:schemeClr val="dk1"/>
                </a:solidFill>
              </a:rPr>
              <a:t>attività</a:t>
            </a:r>
            <a:r>
              <a:rPr lang="en-US" sz="1900" dirty="0">
                <a:solidFill>
                  <a:schemeClr val="dk1"/>
                </a:solidFill>
              </a:rPr>
              <a:t>.</a:t>
            </a:r>
            <a:endParaRPr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04EAE6ECB0E641BEFC554464E6057A" ma:contentTypeVersion="6" ma:contentTypeDescription="Creare un nuovo documento." ma:contentTypeScope="" ma:versionID="b3398066a9623e3f00f835970544c1ce">
  <xsd:schema xmlns:xsd="http://www.w3.org/2001/XMLSchema" xmlns:xs="http://www.w3.org/2001/XMLSchema" xmlns:p="http://schemas.microsoft.com/office/2006/metadata/properties" xmlns:ns2="90817273-757a-4c40-865e-6f6d5ee8d62c" xmlns:ns3="ee06f17e-0fd3-4e31-a56d-a12ad63abdea" targetNamespace="http://schemas.microsoft.com/office/2006/metadata/properties" ma:root="true" ma:fieldsID="6ac6ec16613b9d319cd2f1903c37c002" ns2:_="" ns3:_="">
    <xsd:import namespace="90817273-757a-4c40-865e-6f6d5ee8d62c"/>
    <xsd:import namespace="ee06f17e-0fd3-4e31-a56d-a12ad63abd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17273-757a-4c40-865e-6f6d5ee8d6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6f17e-0fd3-4e31-a56d-a12ad63abd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06f17e-0fd3-4e31-a56d-a12ad63abdea">
      <UserInfo>
        <DisplayName>Maria Rosaria Luongo</DisplayName>
        <AccountId>13</AccountId>
        <AccountType/>
      </UserInfo>
      <UserInfo>
        <DisplayName>Filippa Di Caro</DisplayName>
        <AccountId>14</AccountId>
        <AccountType/>
      </UserInfo>
      <UserInfo>
        <DisplayName>Emanuela Brambilla</DisplayName>
        <AccountId>15</AccountId>
        <AccountType/>
      </UserInfo>
      <UserInfo>
        <DisplayName>Antonella Giannini</DisplayName>
        <AccountId>16</AccountId>
        <AccountType/>
      </UserInfo>
      <UserInfo>
        <DisplayName>Alessandra Mari</DisplayName>
        <AccountId>17</AccountId>
        <AccountType/>
      </UserInfo>
      <UserInfo>
        <DisplayName>Ettore Serse Brigatti</DisplayName>
        <AccountId>18</AccountId>
        <AccountType/>
      </UserInfo>
      <UserInfo>
        <DisplayName>Carlo Benzi</DisplayName>
        <AccountId>19</AccountId>
        <AccountType/>
      </UserInfo>
      <UserInfo>
        <DisplayName>Francesca Bartoli</DisplayName>
        <AccountId>20</AccountId>
        <AccountType/>
      </UserInfo>
      <UserInfo>
        <DisplayName>Natascia Mele</DisplayName>
        <AccountId>21</AccountId>
        <AccountType/>
      </UserInfo>
      <UserInfo>
        <DisplayName>Angela Coletti</DisplayName>
        <AccountId>22</AccountId>
        <AccountType/>
      </UserInfo>
      <UserInfo>
        <DisplayName>Gabriella Nerucci</DisplayName>
        <AccountId>23</AccountId>
        <AccountType/>
      </UserInfo>
      <UserInfo>
        <DisplayName>Marilena Garavaglia</DisplayName>
        <AccountId>24</AccountId>
        <AccountType/>
      </UserInfo>
      <UserInfo>
        <DisplayName>Lucrezia Gondini</DisplayName>
        <AccountId>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4BEDCFC-DBBC-4188-B535-560361FA79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817273-757a-4c40-865e-6f6d5ee8d62c"/>
    <ds:schemaRef ds:uri="ee06f17e-0fd3-4e31-a56d-a12ad63ab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8454FC-5513-4EFE-ACC8-38DB3762D5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BF7786-AAED-45CC-8FD1-3285C9FF6B8E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ee06f17e-0fd3-4e31-a56d-a12ad63abdea"/>
    <ds:schemaRef ds:uri="90817273-757a-4c40-865e-6f6d5ee8d62c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ca916905-b31d-4af5-8307-1ac286ef0b1e}" enabled="0" method="" siteId="{ca916905-b31d-4af5-8307-1ac286ef0b1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1324</Words>
  <Application>Microsoft Office PowerPoint</Application>
  <PresentationFormat>Widescreen</PresentationFormat>
  <Paragraphs>73</Paragraphs>
  <Slides>12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Wingdings</vt:lpstr>
      <vt:lpstr>Garamond</vt:lpstr>
      <vt:lpstr>Verdana</vt:lpstr>
      <vt:lpstr>Arial</vt:lpstr>
      <vt:lpstr>titillium-semibold</vt:lpstr>
      <vt:lpstr>Times New Roman</vt:lpstr>
      <vt:lpstr>Calibri</vt:lpstr>
      <vt:lpstr>Montserrat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Lucrezia Gondini</dc:creator>
  <cp:lastModifiedBy>Mauro Valenti</cp:lastModifiedBy>
  <cp:revision>359</cp:revision>
  <dcterms:created xsi:type="dcterms:W3CDTF">2022-09-07T16:06:40Z</dcterms:created>
  <dcterms:modified xsi:type="dcterms:W3CDTF">2025-08-07T13:55:06Z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0x0101009A04EAE6ECB0E641BEFC554464E6057A</vt:lpwstr>
  </property>
  <property fmtid="{D5CDD505-2E9C-101B-9397-08002B2CF9AE}" pid="3" name="MediaServiceImageTags">
    <vt:lpwstr/>
  </property>
</Properties>
</file>