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0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8"/>
  </p:notesMasterIdLst>
  <p:sldIdLst>
    <p:sldId id="256" r:id="rId5"/>
    <p:sldId id="309" r:id="rId6"/>
    <p:sldId id="1002" r:id="rId7"/>
    <p:sldId id="460" r:id="rId8"/>
    <p:sldId id="999" r:id="rId9"/>
    <p:sldId id="260" r:id="rId10"/>
    <p:sldId id="1003" r:id="rId11"/>
    <p:sldId id="689" r:id="rId12"/>
    <p:sldId id="267" r:id="rId13"/>
    <p:sldId id="550" r:id="rId14"/>
    <p:sldId id="270" r:id="rId15"/>
    <p:sldId id="1000" r:id="rId16"/>
    <p:sldId id="686" r:id="rId17"/>
    <p:sldId id="684" r:id="rId18"/>
    <p:sldId id="607" r:id="rId19"/>
    <p:sldId id="620" r:id="rId20"/>
    <p:sldId id="609" r:id="rId21"/>
    <p:sldId id="314" r:id="rId22"/>
    <p:sldId id="317" r:id="rId23"/>
    <p:sldId id="318" r:id="rId24"/>
    <p:sldId id="329" r:id="rId25"/>
    <p:sldId id="980" r:id="rId26"/>
    <p:sldId id="337" r:id="rId27"/>
    <p:sldId id="669" r:id="rId28"/>
    <p:sldId id="926" r:id="rId29"/>
    <p:sldId id="1004" r:id="rId30"/>
    <p:sldId id="984" r:id="rId31"/>
    <p:sldId id="615" r:id="rId32"/>
    <p:sldId id="998" r:id="rId33"/>
    <p:sldId id="600" r:id="rId34"/>
    <p:sldId id="592" r:id="rId35"/>
    <p:sldId id="614" r:id="rId36"/>
    <p:sldId id="280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5">
          <p15:clr>
            <a:srgbClr val="A4A3A4"/>
          </p15:clr>
        </p15:guide>
        <p15:guide id="4" orient="horz" pos="2674">
          <p15:clr>
            <a:srgbClr val="A4A3A4"/>
          </p15:clr>
        </p15:guide>
        <p15:guide id="6" pos="5523">
          <p15:clr>
            <a:srgbClr val="A4A3A4"/>
          </p15:clr>
        </p15:guide>
        <p15:guide id="7" pos="5300">
          <p15:clr>
            <a:srgbClr val="A4A3A4"/>
          </p15:clr>
        </p15:guide>
        <p15:guide id="8" pos="2880">
          <p15:clr>
            <a:srgbClr val="A4A3A4"/>
          </p15:clr>
        </p15:guide>
        <p15:guide id="9" pos="449">
          <p15:clr>
            <a:srgbClr val="A4A3A4"/>
          </p15:clr>
        </p15:guide>
        <p15:guide id="10" orient="horz" pos="3089">
          <p15:clr>
            <a:srgbClr val="A4A3A4"/>
          </p15:clr>
        </p15:guide>
        <p15:guide id="11" orient="horz" pos="223">
          <p15:clr>
            <a:srgbClr val="A4A3A4"/>
          </p15:clr>
        </p15:guide>
        <p15:guide id="12" orient="horz" pos="608">
          <p15:clr>
            <a:srgbClr val="A4A3A4"/>
          </p15:clr>
        </p15:guide>
        <p15:guide id="13" orient="horz" pos="2675">
          <p15:clr>
            <a:srgbClr val="A4A3A4"/>
          </p15:clr>
        </p15:guide>
        <p15:guide id="14" orient="horz" pos="1190">
          <p15:clr>
            <a:srgbClr val="A4A3A4"/>
          </p15:clr>
        </p15:guide>
        <p15:guide id="15" orient="horz" pos="818">
          <p15:clr>
            <a:srgbClr val="A4A3A4"/>
          </p15:clr>
        </p15:guide>
        <p15:guide id="16" pos="5527">
          <p15:clr>
            <a:srgbClr val="A4A3A4"/>
          </p15:clr>
        </p15:guide>
        <p15:guide id="17" pos="446">
          <p15:clr>
            <a:srgbClr val="A4A3A4"/>
          </p15:clr>
        </p15:guide>
        <p15:guide id="18" pos="2685">
          <p15:clr>
            <a:srgbClr val="A4A3A4"/>
          </p15:clr>
        </p15:guide>
        <p15:guide id="19" pos="3083">
          <p15:clr>
            <a:srgbClr val="A4A3A4"/>
          </p15:clr>
        </p15:guide>
        <p15:guide id="20" pos="228">
          <p15:clr>
            <a:srgbClr val="A4A3A4"/>
          </p15:clr>
        </p15:guide>
        <p15:guide id="21" pos="2879">
          <p15:clr>
            <a:srgbClr val="A4A3A4"/>
          </p15:clr>
        </p15:guide>
        <p15:guide id="22" orient="horz" pos="2594">
          <p15:clr>
            <a:srgbClr val="A4A3A4"/>
          </p15:clr>
        </p15:guide>
        <p15:guide id="23" orient="horz" pos="2943">
          <p15:clr>
            <a:srgbClr val="A4A3A4"/>
          </p15:clr>
        </p15:guide>
        <p15:guide id="24" orient="horz" pos="654">
          <p15:clr>
            <a:srgbClr val="A4A3A4"/>
          </p15:clr>
        </p15:guide>
        <p15:guide id="25" orient="horz" pos="2744">
          <p15:clr>
            <a:srgbClr val="A4A3A4"/>
          </p15:clr>
        </p15:guide>
        <p15:guide id="26" pos="403">
          <p15:clr>
            <a:srgbClr val="A4A3A4"/>
          </p15:clr>
        </p15:guide>
        <p15:guide id="27" pos="1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Coppola" initials="" lastIdx="1" clrIdx="0"/>
  <p:cmAuthor id="2" name="Daniela Battist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AD"/>
    <a:srgbClr val="006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8" autoAdjust="0"/>
    <p:restoredTop sz="94701"/>
  </p:normalViewPr>
  <p:slideViewPr>
    <p:cSldViewPr snapToGrid="0" snapToObjects="1">
      <p:cViewPr varScale="1">
        <p:scale>
          <a:sx n="140" d="100"/>
          <a:sy n="140" d="100"/>
        </p:scale>
        <p:origin x="344" y="192"/>
      </p:cViewPr>
      <p:guideLst>
        <p:guide orient="horz" pos="3085"/>
        <p:guide orient="horz" pos="2674"/>
        <p:guide pos="5523"/>
        <p:guide pos="5300"/>
        <p:guide pos="2880"/>
        <p:guide pos="449"/>
        <p:guide orient="horz" pos="3089"/>
        <p:guide orient="horz" pos="223"/>
        <p:guide orient="horz" pos="608"/>
        <p:guide orient="horz" pos="2675"/>
        <p:guide orient="horz" pos="1190"/>
        <p:guide orient="horz" pos="818"/>
        <p:guide pos="5527"/>
        <p:guide pos="446"/>
        <p:guide pos="2685"/>
        <p:guide pos="3083"/>
        <p:guide pos="228"/>
        <p:guide pos="2879"/>
        <p:guide orient="horz" pos="2594"/>
        <p:guide orient="horz" pos="2943"/>
        <p:guide orient="horz" pos="654"/>
        <p:guide orient="horz" pos="2744"/>
        <p:guide pos="403"/>
        <p:guide pos="1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ionDalleCarbonareP\Dropbox\SDA%20BOCCONI%20PM\ASSOLOMBARDA\00_Risultati\Cittadini\Risultati_CITTADINI_finale%20con%20GRAFICI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ARDIN\Google%20Drive\Archivio\Ricerca\Publicness%20DCE\Expectations\Bocconi%20week%202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ionDalleCarbonareP\Dropbox\SDA%20BOCCONI%20PM\ASSOLOMBARDA\00_Risultati\Imprese\Risultati_IMPRESE_finale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Asso_05112016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Asso_05112016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Asso_05112016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onDalleCarbonareP\Downloads\Asso_05112016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onDalleCarbonareP\Downloads\Asso_05112016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iergiacomo:Dropbox:SDA%20BOCCONI%20PM:ASSOLOMBARDA:00_Risultati:Asso_0511201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RILEV_ADEG!$C$113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RILEV_ADEG!$B$114:$B$119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RILEV_ADEG!$C$114:$C$119</c:f>
              <c:numCache>
                <c:formatCode>General</c:formatCode>
                <c:ptCount val="6"/>
                <c:pt idx="0">
                  <c:v>7.0982142857142856</c:v>
                </c:pt>
                <c:pt idx="1">
                  <c:v>8.7797619047619033</c:v>
                </c:pt>
                <c:pt idx="2">
                  <c:v>8.1547619047619033</c:v>
                </c:pt>
                <c:pt idx="3">
                  <c:v>7.9910714285714297</c:v>
                </c:pt>
                <c:pt idx="4">
                  <c:v>8.6309523809523601</c:v>
                </c:pt>
                <c:pt idx="5">
                  <c:v>9.1220238095238102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A-4C26-B7F3-74E5C271ADBC}"/>
            </c:ext>
          </c:extLst>
        </c:ser>
        <c:ser>
          <c:idx val="1"/>
          <c:order val="1"/>
          <c:tx>
            <c:strRef>
              <c:f>RILEV_ADEG!$D$113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RILEV_ADEG!$B$114:$B$119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RILEV_ADEG!$D$114:$D$119</c:f>
              <c:numCache>
                <c:formatCode>General</c:formatCode>
                <c:ptCount val="6"/>
                <c:pt idx="0">
                  <c:v>5.4315476190476204</c:v>
                </c:pt>
                <c:pt idx="1">
                  <c:v>5.2083333333333401</c:v>
                </c:pt>
                <c:pt idx="2">
                  <c:v>5.5505952380952239</c:v>
                </c:pt>
                <c:pt idx="3">
                  <c:v>5.2976190476190466</c:v>
                </c:pt>
                <c:pt idx="4">
                  <c:v>5.4910714285714297</c:v>
                </c:pt>
                <c:pt idx="5">
                  <c:v>5.9821428571428568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9A-4C26-B7F3-74E5C271A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673992"/>
        <c:axId val="-2038606072"/>
      </c:radarChart>
      <c:catAx>
        <c:axId val="-2099673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38606072"/>
        <c:crosses val="autoZero"/>
        <c:auto val="1"/>
        <c:lblAlgn val="ctr"/>
        <c:lblOffset val="100"/>
        <c:noMultiLvlLbl val="0"/>
      </c:catAx>
      <c:valAx>
        <c:axId val="-203860607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996739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it-IT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ADEGUATEZZA'!$S$34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ADEGUATEZZA'!$R$35:$R$40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ADEGUATEZZA'!$S$35:$S$40</c:f>
              <c:numCache>
                <c:formatCode>0.00</c:formatCode>
                <c:ptCount val="6"/>
                <c:pt idx="0">
                  <c:v>6.3492063492063489</c:v>
                </c:pt>
                <c:pt idx="1">
                  <c:v>7.1428571428571406</c:v>
                </c:pt>
                <c:pt idx="2">
                  <c:v>6.9841269841269851</c:v>
                </c:pt>
                <c:pt idx="3">
                  <c:v>7.1428571428571406</c:v>
                </c:pt>
                <c:pt idx="4">
                  <c:v>7.6190476190476186</c:v>
                </c:pt>
                <c:pt idx="5">
                  <c:v>8.2539682539682548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9-4742-BA70-7298C1EBB8F4}"/>
            </c:ext>
          </c:extLst>
        </c:ser>
        <c:ser>
          <c:idx val="1"/>
          <c:order val="1"/>
          <c:tx>
            <c:strRef>
              <c:f>'RILEVANZA ADEGUATEZZA'!$T$34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ADEGUATEZZA'!$R$35:$R$40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ADEGUATEZZA'!$T$35:$T$40</c:f>
              <c:numCache>
                <c:formatCode>0.00</c:formatCode>
                <c:ptCount val="6"/>
                <c:pt idx="0">
                  <c:v>4.4444444444444438</c:v>
                </c:pt>
                <c:pt idx="1">
                  <c:v>4.92063492063492</c:v>
                </c:pt>
                <c:pt idx="2">
                  <c:v>5.5555555555555456</c:v>
                </c:pt>
                <c:pt idx="3">
                  <c:v>5.5555555555555456</c:v>
                </c:pt>
                <c:pt idx="4">
                  <c:v>6.1904761904761898</c:v>
                </c:pt>
                <c:pt idx="5">
                  <c:v>5.3968253968253928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19-4742-BA70-7298C1EBB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565112"/>
        <c:axId val="-2042564168"/>
      </c:radarChart>
      <c:catAx>
        <c:axId val="-2102565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42564168"/>
        <c:crosses val="autoZero"/>
        <c:auto val="1"/>
        <c:lblAlgn val="ctr"/>
        <c:lblOffset val="100"/>
        <c:noMultiLvlLbl val="0"/>
      </c:catAx>
      <c:valAx>
        <c:axId val="-204256416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2565112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ADEGUATEZZA'!$I$34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ADEGUATEZZA'!$H$35:$H$40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ADEGUATEZZA'!$I$35:$I$40</c:f>
              <c:numCache>
                <c:formatCode>0.00</c:formatCode>
                <c:ptCount val="6"/>
                <c:pt idx="0">
                  <c:v>7.6190476190476186</c:v>
                </c:pt>
                <c:pt idx="1">
                  <c:v>7.9166666666666661</c:v>
                </c:pt>
                <c:pt idx="2">
                  <c:v>8.3333333333333321</c:v>
                </c:pt>
                <c:pt idx="3">
                  <c:v>7.4404761904761898</c:v>
                </c:pt>
                <c:pt idx="4">
                  <c:v>8.0952380952380967</c:v>
                </c:pt>
                <c:pt idx="5">
                  <c:v>7.9166666666666661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F-42AB-BFA7-30E6C1CAECD6}"/>
            </c:ext>
          </c:extLst>
        </c:ser>
        <c:ser>
          <c:idx val="1"/>
          <c:order val="1"/>
          <c:tx>
            <c:strRef>
              <c:f>'RILEVANZA ADEGUATEZZA'!$J$34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ADEGUATEZZA'!$H$35:$H$40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ADEGUATEZZA'!$J$35:$J$40</c:f>
              <c:numCache>
                <c:formatCode>0.00</c:formatCode>
                <c:ptCount val="6"/>
                <c:pt idx="0">
                  <c:v>5.7714285714285714</c:v>
                </c:pt>
                <c:pt idx="1">
                  <c:v>5.1428571428571406</c:v>
                </c:pt>
                <c:pt idx="2">
                  <c:v>4.9142857142857084</c:v>
                </c:pt>
                <c:pt idx="3">
                  <c:v>5.2571428571428527</c:v>
                </c:pt>
                <c:pt idx="4">
                  <c:v>5.4857142857142849</c:v>
                </c:pt>
                <c:pt idx="5">
                  <c:v>5.4285714285714288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5F-42AB-BFA7-30E6C1CAE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092968"/>
        <c:axId val="-2102361880"/>
      </c:radarChart>
      <c:catAx>
        <c:axId val="-2102092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2361880"/>
        <c:crosses val="autoZero"/>
        <c:auto val="1"/>
        <c:lblAlgn val="ctr"/>
        <c:lblOffset val="100"/>
        <c:noMultiLvlLbl val="0"/>
      </c:catAx>
      <c:valAx>
        <c:axId val="-210236188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2092968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Milano (pre-pandemia)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20712151806979393"/>
          <c:y val="0.23404251479499949"/>
          <c:w val="0.60548358703531113"/>
          <c:h val="0.70346538048323315"/>
        </c:manualLayout>
      </c:layout>
      <c:radarChart>
        <c:radarStyle val="marker"/>
        <c:varyColors val="0"/>
        <c:ser>
          <c:idx val="0"/>
          <c:order val="0"/>
          <c:tx>
            <c:strRef>
              <c:f>Sheet2!$J$72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Sheet2!$E$73:$I$75</c:f>
              <c:strCache>
                <c:ptCount val="3"/>
                <c:pt idx="0">
                  <c:v>Anagrafe</c:v>
                </c:pt>
                <c:pt idx="1">
                  <c:v>TARI</c:v>
                </c:pt>
                <c:pt idx="2">
                  <c:v>Pass auto</c:v>
                </c:pt>
              </c:strCache>
            </c:strRef>
          </c:cat>
          <c:val>
            <c:numRef>
              <c:f>Sheet2!$J$73:$J$75</c:f>
              <c:numCache>
                <c:formatCode>General</c:formatCode>
                <c:ptCount val="3"/>
                <c:pt idx="0">
                  <c:v>7.52</c:v>
                </c:pt>
                <c:pt idx="1">
                  <c:v>6.69</c:v>
                </c:pt>
                <c:pt idx="2">
                  <c:v>6.38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3-204C-B2C5-801BA3530E67}"/>
            </c:ext>
          </c:extLst>
        </c:ser>
        <c:ser>
          <c:idx val="1"/>
          <c:order val="1"/>
          <c:tx>
            <c:strRef>
              <c:f>Sheet2!$K$72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Sheet2!$E$73:$I$75</c:f>
              <c:strCache>
                <c:ptCount val="3"/>
                <c:pt idx="0">
                  <c:v>Anagrafe</c:v>
                </c:pt>
                <c:pt idx="1">
                  <c:v>TARI</c:v>
                </c:pt>
                <c:pt idx="2">
                  <c:v>Pass auto</c:v>
                </c:pt>
              </c:strCache>
            </c:strRef>
          </c:cat>
          <c:val>
            <c:numRef>
              <c:f>Sheet2!$K$73:$K$75</c:f>
              <c:numCache>
                <c:formatCode>General</c:formatCode>
                <c:ptCount val="3"/>
                <c:pt idx="0">
                  <c:v>6.76</c:v>
                </c:pt>
                <c:pt idx="1">
                  <c:v>6.37</c:v>
                </c:pt>
                <c:pt idx="2">
                  <c:v>5.81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3-204C-B2C5-801BA3530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Milano</a:t>
            </a:r>
            <a:r>
              <a:rPr lang="en-GB" sz="2000" b="1" baseline="0"/>
              <a:t> </a:t>
            </a:r>
            <a:r>
              <a:rPr lang="en-GB" sz="2000" b="1"/>
              <a:t>(post-pandemia)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Sheet2!$J$69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Sheet2!$E$70:$I$72</c:f>
              <c:strCache>
                <c:ptCount val="3"/>
                <c:pt idx="0">
                  <c:v>Anagrafe</c:v>
                </c:pt>
                <c:pt idx="1">
                  <c:v>TARI</c:v>
                </c:pt>
                <c:pt idx="2">
                  <c:v>Pass auto</c:v>
                </c:pt>
              </c:strCache>
            </c:strRef>
          </c:cat>
          <c:val>
            <c:numRef>
              <c:f>Sheet2!$J$70:$J$72</c:f>
              <c:numCache>
                <c:formatCode>General</c:formatCode>
                <c:ptCount val="3"/>
                <c:pt idx="0">
                  <c:v>7.59</c:v>
                </c:pt>
                <c:pt idx="1">
                  <c:v>6.79</c:v>
                </c:pt>
                <c:pt idx="2">
                  <c:v>7.97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C-4A48-A950-CF6EDFD356C2}"/>
            </c:ext>
          </c:extLst>
        </c:ser>
        <c:ser>
          <c:idx val="1"/>
          <c:order val="1"/>
          <c:tx>
            <c:strRef>
              <c:f>Sheet2!$K$69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Sheet2!$E$70:$I$72</c:f>
              <c:strCache>
                <c:ptCount val="3"/>
                <c:pt idx="0">
                  <c:v>Anagrafe</c:v>
                </c:pt>
                <c:pt idx="1">
                  <c:v>TARI</c:v>
                </c:pt>
                <c:pt idx="2">
                  <c:v>Pass auto</c:v>
                </c:pt>
              </c:strCache>
            </c:strRef>
          </c:cat>
          <c:val>
            <c:numRef>
              <c:f>Sheet2!$K$70:$K$72</c:f>
              <c:numCache>
                <c:formatCode>General</c:formatCode>
                <c:ptCount val="3"/>
                <c:pt idx="0">
                  <c:v>7.74</c:v>
                </c:pt>
                <c:pt idx="1">
                  <c:v>6.76</c:v>
                </c:pt>
                <c:pt idx="2">
                  <c:v>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C-4A48-A950-CF6EDFD35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Milano</a:t>
            </a:r>
            <a:r>
              <a:rPr lang="en-GB" sz="2000" b="1" baseline="0"/>
              <a:t> </a:t>
            </a:r>
            <a:r>
              <a:rPr lang="en-GB" sz="2000" b="1"/>
              <a:t>(post-pandemia)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Dimensioni!$F$21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Dimensioni!$E$22:$E$24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Dimensioni!$F$22:$F$24</c:f>
              <c:numCache>
                <c:formatCode>General</c:formatCode>
                <c:ptCount val="3"/>
                <c:pt idx="0">
                  <c:v>7.53</c:v>
                </c:pt>
                <c:pt idx="1">
                  <c:v>7.4</c:v>
                </c:pt>
                <c:pt idx="2">
                  <c:v>7.66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7-8A43-9998-05840C54CC80}"/>
            </c:ext>
          </c:extLst>
        </c:ser>
        <c:ser>
          <c:idx val="1"/>
          <c:order val="1"/>
          <c:tx>
            <c:strRef>
              <c:f>Dimensioni!$G$21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Dimensioni!$E$22:$E$24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Dimensioni!$G$22:$G$24</c:f>
              <c:numCache>
                <c:formatCode>General</c:formatCode>
                <c:ptCount val="3"/>
                <c:pt idx="0">
                  <c:v>7.11</c:v>
                </c:pt>
                <c:pt idx="1">
                  <c:v>7.27</c:v>
                </c:pt>
                <c:pt idx="2">
                  <c:v>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7-8A43-9998-05840C54C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Milano (pre-pandemia)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Dimensioni!$F$23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Dimensioni!$E$24:$E$26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Dimensioni!$F$24:$F$26</c:f>
              <c:numCache>
                <c:formatCode>General</c:formatCode>
                <c:ptCount val="3"/>
                <c:pt idx="0">
                  <c:v>7.53</c:v>
                </c:pt>
                <c:pt idx="1">
                  <c:v>7.36</c:v>
                </c:pt>
                <c:pt idx="2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E-C147-B6A8-3CD6A92F46AD}"/>
            </c:ext>
          </c:extLst>
        </c:ser>
        <c:ser>
          <c:idx val="1"/>
          <c:order val="1"/>
          <c:tx>
            <c:strRef>
              <c:f>Dimensioni!$G$23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Dimensioni!$E$24:$E$26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Dimensioni!$G$24:$G$26</c:f>
              <c:numCache>
                <c:formatCode>General</c:formatCode>
                <c:ptCount val="3"/>
                <c:pt idx="0">
                  <c:v>6.09</c:v>
                </c:pt>
                <c:pt idx="1">
                  <c:v>6.56</c:v>
                </c:pt>
                <c:pt idx="2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E-C147-B6A8-3CD6A92F4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18</a:t>
            </a:r>
            <a:r>
              <a:rPr lang="en-GB" sz="2000" b="1" baseline="0"/>
              <a:t>-24 anni</a:t>
            </a:r>
            <a:endParaRPr lang="en-GB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Dimensioni!$J$171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Dimensioni!$E$172:$I$174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Dimensioni!$J$172:$J$174</c:f>
              <c:numCache>
                <c:formatCode>General</c:formatCode>
                <c:ptCount val="3"/>
                <c:pt idx="0">
                  <c:v>6.89</c:v>
                </c:pt>
                <c:pt idx="1">
                  <c:v>6.84</c:v>
                </c:pt>
                <c:pt idx="2">
                  <c:v>7.28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5E-9B4B-B1A9-6813B3E8DC3E}"/>
            </c:ext>
          </c:extLst>
        </c:ser>
        <c:ser>
          <c:idx val="1"/>
          <c:order val="1"/>
          <c:tx>
            <c:strRef>
              <c:f>Dimensioni!$K$171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Dimensioni!$E$172:$I$174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Dimensioni!$K$172:$K$174</c:f>
              <c:numCache>
                <c:formatCode>General</c:formatCode>
                <c:ptCount val="3"/>
                <c:pt idx="0">
                  <c:v>6.02</c:v>
                </c:pt>
                <c:pt idx="1">
                  <c:v>6.12</c:v>
                </c:pt>
                <c:pt idx="2">
                  <c:v>6.33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5E-9B4B-B1A9-6813B3E8D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ax val="9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25</a:t>
            </a:r>
            <a:r>
              <a:rPr lang="en-GB" sz="2000" b="1" baseline="0"/>
              <a:t>-34 anni</a:t>
            </a:r>
            <a:endParaRPr lang="en-GB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Dimensioni!$J$175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Dimensioni!$E$176:$I$178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Dimensioni!$J$176:$J$178</c:f>
              <c:numCache>
                <c:formatCode>General</c:formatCode>
                <c:ptCount val="3"/>
                <c:pt idx="0">
                  <c:v>7.42</c:v>
                </c:pt>
                <c:pt idx="1">
                  <c:v>7.15</c:v>
                </c:pt>
                <c:pt idx="2">
                  <c:v>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1-7943-BDB6-D1BA35C5F7C8}"/>
            </c:ext>
          </c:extLst>
        </c:ser>
        <c:ser>
          <c:idx val="1"/>
          <c:order val="1"/>
          <c:tx>
            <c:strRef>
              <c:f>Dimensioni!$K$175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Dimensioni!$E$176:$I$178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Dimensioni!$K$176:$K$178</c:f>
              <c:numCache>
                <c:formatCode>General</c:formatCode>
                <c:ptCount val="3"/>
                <c:pt idx="0">
                  <c:v>6.49</c:v>
                </c:pt>
                <c:pt idx="1">
                  <c:v>6.77</c:v>
                </c:pt>
                <c:pt idx="2">
                  <c:v>6.71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E1-7943-BDB6-D1BA35C5F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ax val="9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50</a:t>
            </a:r>
            <a:r>
              <a:rPr lang="en-GB" sz="2000" b="1" baseline="0"/>
              <a:t>-64 anni</a:t>
            </a:r>
            <a:endParaRPr lang="en-GB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Dimensioni!$J$183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Dimensioni!$E$184:$I$186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Dimensioni!$J$184:$J$186</c:f>
              <c:numCache>
                <c:formatCode>General</c:formatCode>
                <c:ptCount val="3"/>
                <c:pt idx="0">
                  <c:v>7.72</c:v>
                </c:pt>
                <c:pt idx="1">
                  <c:v>7.76</c:v>
                </c:pt>
                <c:pt idx="2">
                  <c:v>8.3800000000000008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9-0441-ADD3-58B0E632A972}"/>
            </c:ext>
          </c:extLst>
        </c:ser>
        <c:ser>
          <c:idx val="1"/>
          <c:order val="1"/>
          <c:tx>
            <c:strRef>
              <c:f>Dimensioni!$K$183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Dimensioni!$E$184:$I$186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Dimensioni!$K$184:$K$186</c:f>
              <c:numCache>
                <c:formatCode>General</c:formatCode>
                <c:ptCount val="3"/>
                <c:pt idx="0">
                  <c:v>6.21</c:v>
                </c:pt>
                <c:pt idx="1">
                  <c:v>6.93</c:v>
                </c:pt>
                <c:pt idx="2">
                  <c:v>6.83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9-0441-ADD3-58B0E632A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/>
              <a:t>35</a:t>
            </a:r>
            <a:r>
              <a:rPr lang="en-GB" sz="2000" b="1" baseline="0"/>
              <a:t>-49 anni</a:t>
            </a:r>
            <a:endParaRPr lang="en-GB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Dimensioni!$J$179</c:f>
              <c:strCache>
                <c:ptCount val="1"/>
                <c:pt idx="0">
                  <c:v>Importanza</c:v>
                </c:pt>
              </c:strCache>
            </c:strRef>
          </c:tx>
          <c:spPr>
            <a:ln w="28575" cap="rnd">
              <a:solidFill>
                <a:srgbClr val="000066"/>
              </a:solidFill>
              <a:round/>
            </a:ln>
            <a:effectLst/>
          </c:spPr>
          <c:marker>
            <c:symbol val="none"/>
          </c:marker>
          <c:cat>
            <c:strRef>
              <c:f>Dimensioni!$E$180:$I$182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Dimensioni!$J$180:$J$182</c:f>
              <c:numCache>
                <c:formatCode>General</c:formatCode>
                <c:ptCount val="3"/>
                <c:pt idx="0">
                  <c:v>7.76</c:v>
                </c:pt>
                <c:pt idx="1">
                  <c:v>7.74</c:v>
                </c:pt>
                <c:pt idx="2">
                  <c:v>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B-054F-BCC0-90F7898B6C34}"/>
            </c:ext>
          </c:extLst>
        </c:ser>
        <c:ser>
          <c:idx val="1"/>
          <c:order val="1"/>
          <c:tx>
            <c:strRef>
              <c:f>Dimensioni!$K$179</c:f>
              <c:strCache>
                <c:ptCount val="1"/>
                <c:pt idx="0">
                  <c:v>Soddisfazione</c:v>
                </c:pt>
              </c:strCache>
            </c:strRef>
          </c:tx>
          <c:spPr>
            <a:ln w="28575" cap="rnd">
              <a:solidFill>
                <a:srgbClr val="0066FF"/>
              </a:solidFill>
              <a:round/>
            </a:ln>
            <a:effectLst/>
          </c:spPr>
          <c:marker>
            <c:symbol val="none"/>
          </c:marker>
          <c:cat>
            <c:strRef>
              <c:f>Dimensioni!$E$180:$I$182</c:f>
              <c:strCache>
                <c:ptCount val="3"/>
                <c:pt idx="0">
                  <c:v>Tempi di attesa</c:v>
                </c:pt>
                <c:pt idx="1">
                  <c:v>Esperienza allo sportello</c:v>
                </c:pt>
                <c:pt idx="2">
                  <c:v>Semplicità nell'utilizzo online</c:v>
                </c:pt>
              </c:strCache>
            </c:strRef>
          </c:cat>
          <c:val>
            <c:numRef>
              <c:f>Dimensioni!$K$180:$K$182</c:f>
              <c:numCache>
                <c:formatCode>General</c:formatCode>
                <c:ptCount val="3"/>
                <c:pt idx="0">
                  <c:v>6.92</c:v>
                </c:pt>
                <c:pt idx="1">
                  <c:v>7.01</c:v>
                </c:pt>
                <c:pt idx="2">
                  <c:v>7.32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B-054F-BCC0-90F7898B6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707104"/>
        <c:axId val="739722080"/>
      </c:radarChart>
      <c:catAx>
        <c:axId val="73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22080"/>
        <c:crosses val="autoZero"/>
        <c:auto val="1"/>
        <c:lblAlgn val="ctr"/>
        <c:lblOffset val="100"/>
        <c:noMultiLvlLbl val="0"/>
      </c:catAx>
      <c:valAx>
        <c:axId val="739722080"/>
        <c:scaling>
          <c:orientation val="minMax"/>
          <c:max val="9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97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RILEV_ADEG!$D$109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RILEV_ADEG!$C$110:$C$115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RILEV_ADEG!$D$110:$D$115</c:f>
              <c:numCache>
                <c:formatCode>General</c:formatCode>
                <c:ptCount val="6"/>
                <c:pt idx="0">
                  <c:v>7.7846790890269153</c:v>
                </c:pt>
                <c:pt idx="1">
                  <c:v>8.0745341614906838</c:v>
                </c:pt>
                <c:pt idx="2">
                  <c:v>7.9621848739495649</c:v>
                </c:pt>
                <c:pt idx="3">
                  <c:v>7.7310924369747909</c:v>
                </c:pt>
                <c:pt idx="4">
                  <c:v>7.8781512605041986</c:v>
                </c:pt>
                <c:pt idx="5">
                  <c:v>8.0882352941176503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A-4648-8EFA-E1F0905EC492}"/>
            </c:ext>
          </c:extLst>
        </c:ser>
        <c:ser>
          <c:idx val="1"/>
          <c:order val="1"/>
          <c:tx>
            <c:strRef>
              <c:f>RILEV_ADEG!$E$109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RILEV_ADEG!$C$110:$C$115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RILEV_ADEG!$E$110:$E$115</c:f>
              <c:numCache>
                <c:formatCode>General</c:formatCode>
                <c:ptCount val="6"/>
                <c:pt idx="0">
                  <c:v>5.6530612244897958</c:v>
                </c:pt>
                <c:pt idx="1">
                  <c:v>5.4897959183673484</c:v>
                </c:pt>
                <c:pt idx="2">
                  <c:v>5.3673469387754951</c:v>
                </c:pt>
                <c:pt idx="3">
                  <c:v>5.3061224489795906</c:v>
                </c:pt>
                <c:pt idx="4">
                  <c:v>5.6326530612244898</c:v>
                </c:pt>
                <c:pt idx="5">
                  <c:v>5.6938775510203961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A-4648-8EFA-E1F0905EC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177208"/>
        <c:axId val="-2100711704"/>
      </c:radarChart>
      <c:catAx>
        <c:axId val="-2100177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0711704"/>
        <c:crosses val="autoZero"/>
        <c:auto val="1"/>
        <c:lblAlgn val="ctr"/>
        <c:lblOffset val="100"/>
        <c:noMultiLvlLbl val="0"/>
      </c:catAx>
      <c:valAx>
        <c:axId val="-210071170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it-IT"/>
          </a:p>
        </c:txPr>
        <c:crossAx val="-21001772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/>
              <a:t>Modes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Sheet2!$F$87:$I$87</c:f>
              <c:strCache>
                <c:ptCount val="4"/>
                <c:pt idx="0">
                  <c:v>Milano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Sheet2!$J$86:$L$86</c:f>
              <c:strCache>
                <c:ptCount val="3"/>
                <c:pt idx="0">
                  <c:v>Online, supported</c:v>
                </c:pt>
                <c:pt idx="1">
                  <c:v>Online,  self-service</c:v>
                </c:pt>
                <c:pt idx="2">
                  <c:v>At the office</c:v>
                </c:pt>
              </c:strCache>
            </c:strRef>
          </c:cat>
          <c:val>
            <c:numRef>
              <c:f>Sheet2!$J$87:$L$87</c:f>
              <c:numCache>
                <c:formatCode>0%</c:formatCode>
                <c:ptCount val="3"/>
                <c:pt idx="0">
                  <c:v>0.37</c:v>
                </c:pt>
                <c:pt idx="1">
                  <c:v>0.36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5-A748-A144-8147413832F3}"/>
            </c:ext>
          </c:extLst>
        </c:ser>
        <c:ser>
          <c:idx val="2"/>
          <c:order val="1"/>
          <c:tx>
            <c:strRef>
              <c:f>Sheet2!$F$88:$I$88</c:f>
              <c:strCache>
                <c:ptCount val="4"/>
                <c:pt idx="0">
                  <c:v>Italia</c:v>
                </c:pt>
              </c:strCache>
            </c:strRef>
          </c:tx>
          <c:spPr>
            <a:solidFill>
              <a:srgbClr val="0000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Sheet2!$J$86:$L$86</c:f>
              <c:strCache>
                <c:ptCount val="3"/>
                <c:pt idx="0">
                  <c:v>Online, supported</c:v>
                </c:pt>
                <c:pt idx="1">
                  <c:v>Online,  self-service</c:v>
                </c:pt>
                <c:pt idx="2">
                  <c:v>At the office</c:v>
                </c:pt>
              </c:strCache>
            </c:strRef>
          </c:cat>
          <c:val>
            <c:numRef>
              <c:f>Sheet2!$J$88:$L$88</c:f>
              <c:numCache>
                <c:formatCode>0%</c:formatCode>
                <c:ptCount val="3"/>
                <c:pt idx="0">
                  <c:v>0.36</c:v>
                </c:pt>
                <c:pt idx="1">
                  <c:v>0.35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F5-A748-A144-814741383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21831231"/>
        <c:axId val="321831647"/>
      </c:barChart>
      <c:catAx>
        <c:axId val="321831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21831647"/>
        <c:crosses val="autoZero"/>
        <c:auto val="1"/>
        <c:lblAlgn val="ctr"/>
        <c:lblOffset val="100"/>
        <c:noMultiLvlLbl val="0"/>
      </c:catAx>
      <c:valAx>
        <c:axId val="321831647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2183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CITTADINI 18-34 </a:t>
            </a:r>
            <a:r>
              <a:rPr lang="en-US" dirty="0" err="1"/>
              <a:t>anni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ADEGUATEZZA'!$I$8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ADEGUATEZZA'!$H$9:$H$14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ADEGUATEZZA'!$I$9:$I$14</c:f>
              <c:numCache>
                <c:formatCode>0.00</c:formatCode>
                <c:ptCount val="6"/>
                <c:pt idx="0">
                  <c:v>7.3571428571428497</c:v>
                </c:pt>
                <c:pt idx="1">
                  <c:v>8.5</c:v>
                </c:pt>
                <c:pt idx="2">
                  <c:v>8.1428571428571388</c:v>
                </c:pt>
                <c:pt idx="3">
                  <c:v>8.5</c:v>
                </c:pt>
                <c:pt idx="4">
                  <c:v>8.3571428571428594</c:v>
                </c:pt>
                <c:pt idx="5">
                  <c:v>8.6428571428571317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79-4962-A5EC-7A776519F343}"/>
            </c:ext>
          </c:extLst>
        </c:ser>
        <c:ser>
          <c:idx val="1"/>
          <c:order val="1"/>
          <c:tx>
            <c:strRef>
              <c:f>'RILEVANZA ADEGUATEZZA'!$J$8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ADEGUATEZZA'!$H$9:$H$14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ADEGUATEZZA'!$J$9:$J$14</c:f>
              <c:numCache>
                <c:formatCode>0.00</c:formatCode>
                <c:ptCount val="6"/>
                <c:pt idx="0">
                  <c:v>5.6428571428571397</c:v>
                </c:pt>
                <c:pt idx="1">
                  <c:v>5.7142857142857082</c:v>
                </c:pt>
                <c:pt idx="2">
                  <c:v>6.3571428571428497</c:v>
                </c:pt>
                <c:pt idx="3">
                  <c:v>6.0714285714285712</c:v>
                </c:pt>
                <c:pt idx="4">
                  <c:v>6.7142857142857082</c:v>
                </c:pt>
                <c:pt idx="5">
                  <c:v>6.9285714285714288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79-4962-A5EC-7A776519F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377848"/>
        <c:axId val="-2116439864"/>
      </c:radarChart>
      <c:catAx>
        <c:axId val="-2105377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16439864"/>
        <c:crosses val="autoZero"/>
        <c:auto val="1"/>
        <c:lblAlgn val="ctr"/>
        <c:lblOffset val="100"/>
        <c:noMultiLvlLbl val="0"/>
      </c:catAx>
      <c:valAx>
        <c:axId val="-211643986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5377848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080" dirty="0"/>
              <a:t>IMPRESE</a:t>
            </a:r>
            <a:r>
              <a:rPr lang="it-IT" sz="1080" baseline="0" dirty="0"/>
              <a:t> M3</a:t>
            </a:r>
            <a:endParaRPr lang="it-IT" sz="108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'[Asso_05112016.xlsx]RILEVANZA ADEGUATEZZA'!$D$237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ADEGUATEZZA'!$C$238:$C$243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'[Asso_05112016.xlsx]RILEVANZA ADEGUATEZZA'!$D$238:$D$243</c:f>
              <c:numCache>
                <c:formatCode>0.00</c:formatCode>
                <c:ptCount val="6"/>
                <c:pt idx="0">
                  <c:v>7.8571428571428541</c:v>
                </c:pt>
                <c:pt idx="1">
                  <c:v>8.0714285714285712</c:v>
                </c:pt>
                <c:pt idx="2">
                  <c:v>7.5714285714285712</c:v>
                </c:pt>
                <c:pt idx="3">
                  <c:v>7.5714285714285712</c:v>
                </c:pt>
                <c:pt idx="4">
                  <c:v>8</c:v>
                </c:pt>
                <c:pt idx="5">
                  <c:v>8.0714285714285712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9E-4A0E-B4B6-7B689CF45C68}"/>
            </c:ext>
          </c:extLst>
        </c:ser>
        <c:ser>
          <c:idx val="1"/>
          <c:order val="1"/>
          <c:tx>
            <c:strRef>
              <c:f>'[Asso_05112016.xlsx]RILEVANZA ADEGUATEZZA'!$E$237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ADEGUATEZZA'!$C$238:$C$243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'[Asso_05112016.xlsx]RILEVANZA ADEGUATEZZA'!$E$238:$E$243</c:f>
              <c:numCache>
                <c:formatCode>0.00</c:formatCode>
                <c:ptCount val="6"/>
                <c:pt idx="0">
                  <c:v>5.2142857142857144</c:v>
                </c:pt>
                <c:pt idx="1">
                  <c:v>5.1428571428571406</c:v>
                </c:pt>
                <c:pt idx="2">
                  <c:v>5.1428571428571406</c:v>
                </c:pt>
                <c:pt idx="3">
                  <c:v>4.5714285714285712</c:v>
                </c:pt>
                <c:pt idx="4">
                  <c:v>5.1428571428571406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9E-4A0E-B4B6-7B689CF45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238696"/>
        <c:axId val="-2097525496"/>
      </c:radarChart>
      <c:catAx>
        <c:axId val="-207323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97525496"/>
        <c:crosses val="autoZero"/>
        <c:auto val="1"/>
        <c:lblAlgn val="ctr"/>
        <c:lblOffset val="100"/>
        <c:noMultiLvlLbl val="0"/>
      </c:catAx>
      <c:valAx>
        <c:axId val="-209752549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732386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 b="1" dirty="0"/>
              <a:t>Smart People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'[Asso_05112016.xlsx]RILEVANZA ADEGUATEZZA'!$J$60</c:f>
              <c:strCache>
                <c:ptCount val="1"/>
                <c:pt idx="0">
                  <c:v>RILEVANZA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'[Asso_05112016.xlsx]RILEVANZA ADEGUATEZZA'!$K$59:$O$59</c:f>
              <c:strCache>
                <c:ptCount val="5"/>
                <c:pt idx="0">
                  <c:v>18-34</c:v>
                </c:pt>
                <c:pt idx="1">
                  <c:v>35-49</c:v>
                </c:pt>
                <c:pt idx="2">
                  <c:v>50-64</c:v>
                </c:pt>
                <c:pt idx="3">
                  <c:v>65-80</c:v>
                </c:pt>
                <c:pt idx="4">
                  <c:v>80+</c:v>
                </c:pt>
              </c:strCache>
            </c:strRef>
          </c:cat>
          <c:val>
            <c:numRef>
              <c:f>'[Asso_05112016.xlsx]RILEVANZA ADEGUATEZZA'!$K$60:$O$60</c:f>
              <c:numCache>
                <c:formatCode>0.00</c:formatCode>
                <c:ptCount val="5"/>
                <c:pt idx="0">
                  <c:v>8.5</c:v>
                </c:pt>
                <c:pt idx="1">
                  <c:v>7.8061224489795906</c:v>
                </c:pt>
                <c:pt idx="2">
                  <c:v>8.0124223602484506</c:v>
                </c:pt>
                <c:pt idx="3">
                  <c:v>7.5939849624060036</c:v>
                </c:pt>
                <c:pt idx="4">
                  <c:v>8.3333333333333321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35-4BE2-BE5E-D55C54FEA37D}"/>
            </c:ext>
          </c:extLst>
        </c:ser>
        <c:ser>
          <c:idx val="1"/>
          <c:order val="1"/>
          <c:tx>
            <c:strRef>
              <c:f>'[Asso_05112016.xlsx]RILEVANZA ADEGUATEZZA'!$J$61</c:f>
              <c:strCache>
                <c:ptCount val="1"/>
                <c:pt idx="0">
                  <c:v>ADEGUATEZZA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'[Asso_05112016.xlsx]RILEVANZA ADEGUATEZZA'!$K$59:$O$59</c:f>
              <c:strCache>
                <c:ptCount val="5"/>
                <c:pt idx="0">
                  <c:v>18-34</c:v>
                </c:pt>
                <c:pt idx="1">
                  <c:v>35-49</c:v>
                </c:pt>
                <c:pt idx="2">
                  <c:v>50-64</c:v>
                </c:pt>
                <c:pt idx="3">
                  <c:v>65-80</c:v>
                </c:pt>
                <c:pt idx="4">
                  <c:v>80+</c:v>
                </c:pt>
              </c:strCache>
            </c:strRef>
          </c:cat>
          <c:val>
            <c:numRef>
              <c:f>'[Asso_05112016.xlsx]RILEVANZA ADEGUATEZZA'!$K$61:$O$61</c:f>
              <c:numCache>
                <c:formatCode>0.00</c:formatCode>
                <c:ptCount val="5"/>
                <c:pt idx="0">
                  <c:v>6.0714285714285712</c:v>
                </c:pt>
                <c:pt idx="1">
                  <c:v>5.3571428571428497</c:v>
                </c:pt>
                <c:pt idx="2">
                  <c:v>4.2236024844720497</c:v>
                </c:pt>
                <c:pt idx="3">
                  <c:v>5.488721804511278</c:v>
                </c:pt>
                <c:pt idx="4">
                  <c:v>5.9523809523809472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35-4BE2-BE5E-D55C54FEA3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098470008"/>
        <c:axId val="-2029963192"/>
      </c:lineChart>
      <c:catAx>
        <c:axId val="-2098470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29963192"/>
        <c:crosses val="autoZero"/>
        <c:auto val="1"/>
        <c:lblAlgn val="ctr"/>
        <c:lblOffset val="100"/>
        <c:noMultiLvlLbl val="0"/>
      </c:catAx>
      <c:valAx>
        <c:axId val="-202996319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-2098470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 b="1" dirty="0"/>
              <a:t>Smart Living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'[Asso_05112016.xlsx]RILEVANZA ADEGUATEZZA'!$R$66</c:f>
              <c:strCache>
                <c:ptCount val="1"/>
                <c:pt idx="0">
                  <c:v>RILEVANZA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3"/>
              <c:layout>
                <c:manualLayout>
                  <c:x val="-7.4318136070853497E-2"/>
                  <c:y val="-4.5112247797669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AA-4771-B74E-FFFD95FC17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'[Asso_05112016.xlsx]RILEVANZA ADEGUATEZZA'!$S$65:$V$65</c:f>
              <c:strCache>
                <c:ptCount val="4"/>
                <c:pt idx="0">
                  <c:v>1-2</c:v>
                </c:pt>
                <c:pt idx="1">
                  <c:v>2-10</c:v>
                </c:pt>
                <c:pt idx="2">
                  <c:v>10-50</c:v>
                </c:pt>
                <c:pt idx="3">
                  <c:v>50+</c:v>
                </c:pt>
              </c:strCache>
            </c:strRef>
          </c:cat>
          <c:val>
            <c:numRef>
              <c:f>'[Asso_05112016.xlsx]RILEVANZA ADEGUATEZZA'!$S$66:$V$66</c:f>
              <c:numCache>
                <c:formatCode>0.00</c:formatCode>
                <c:ptCount val="4"/>
                <c:pt idx="0">
                  <c:v>8.1</c:v>
                </c:pt>
                <c:pt idx="1">
                  <c:v>7.79</c:v>
                </c:pt>
                <c:pt idx="2">
                  <c:v>7.6199999999999957</c:v>
                </c:pt>
                <c:pt idx="3">
                  <c:v>8.2100000000000009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AA-4771-B74E-FFFD95FC1719}"/>
            </c:ext>
          </c:extLst>
        </c:ser>
        <c:ser>
          <c:idx val="1"/>
          <c:order val="1"/>
          <c:tx>
            <c:strRef>
              <c:f>'[Asso_05112016.xlsx]RILEVANZA ADEGUATEZZA'!$R$67</c:f>
              <c:strCache>
                <c:ptCount val="1"/>
                <c:pt idx="0">
                  <c:v>ADEGUATEZZA</c:v>
                </c:pt>
              </c:strCache>
            </c:strRef>
          </c:tx>
          <c:spPr>
            <a:ln w="19050" cap="rnd" cmpd="sng" algn="ctr">
              <a:solidFill>
                <a:schemeClr val="accent5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'[Asso_05112016.xlsx]RILEVANZA ADEGUATEZZA'!$S$65:$V$65</c:f>
              <c:strCache>
                <c:ptCount val="4"/>
                <c:pt idx="0">
                  <c:v>1-2</c:v>
                </c:pt>
                <c:pt idx="1">
                  <c:v>2-10</c:v>
                </c:pt>
                <c:pt idx="2">
                  <c:v>10-50</c:v>
                </c:pt>
                <c:pt idx="3">
                  <c:v>50+</c:v>
                </c:pt>
              </c:strCache>
            </c:strRef>
          </c:cat>
          <c:val>
            <c:numRef>
              <c:f>'[Asso_05112016.xlsx]RILEVANZA ADEGUATEZZA'!$S$67:$V$67</c:f>
              <c:numCache>
                <c:formatCode>0.00</c:formatCode>
                <c:ptCount val="4"/>
                <c:pt idx="0">
                  <c:v>5.49</c:v>
                </c:pt>
                <c:pt idx="1">
                  <c:v>5.24</c:v>
                </c:pt>
                <c:pt idx="2">
                  <c:v>6.1899999999999986</c:v>
                </c:pt>
                <c:pt idx="3">
                  <c:v>7.14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AA-4771-B74E-FFFD95FC17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076409144"/>
        <c:axId val="-2073579480"/>
      </c:lineChart>
      <c:catAx>
        <c:axId val="-2076409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73579480"/>
        <c:crosses val="autoZero"/>
        <c:auto val="1"/>
        <c:lblAlgn val="ctr"/>
        <c:lblOffset val="100"/>
        <c:noMultiLvlLbl val="0"/>
      </c:catAx>
      <c:valAx>
        <c:axId val="-207357948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-207640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'[Asso_05112016.xlsx]RILEVANZA ADEGUATEZZA'!$I$206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ADEGUATEZZA'!$H$207:$H$210</c:f>
              <c:strCache>
                <c:ptCount val="4"/>
                <c:pt idx="0">
                  <c:v>1-2 milioni Euro/anno</c:v>
                </c:pt>
                <c:pt idx="1">
                  <c:v>2-10 milioni Euro/anno</c:v>
                </c:pt>
                <c:pt idx="2">
                  <c:v>10-50 milioni Euro/anno</c:v>
                </c:pt>
                <c:pt idx="3">
                  <c:v>50+ milioni Euro/anno</c:v>
                </c:pt>
              </c:strCache>
            </c:strRef>
          </c:cat>
          <c:val>
            <c:numRef>
              <c:f>'[Asso_05112016.xlsx]RILEVANZA ADEGUATEZZA'!$I$207:$I$210</c:f>
              <c:numCache>
                <c:formatCode>General</c:formatCode>
                <c:ptCount val="4"/>
                <c:pt idx="0">
                  <c:v>7.6199999999999957</c:v>
                </c:pt>
                <c:pt idx="1">
                  <c:v>8.1299999999999972</c:v>
                </c:pt>
                <c:pt idx="2">
                  <c:v>6.35</c:v>
                </c:pt>
                <c:pt idx="3">
                  <c:v>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70-4AA1-9771-2D4C90E77917}"/>
            </c:ext>
          </c:extLst>
        </c:ser>
        <c:ser>
          <c:idx val="1"/>
          <c:order val="1"/>
          <c:tx>
            <c:strRef>
              <c:f>'[Asso_05112016.xlsx]RILEVANZA ADEGUATEZZA'!$J$206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rgbClr val="4BACC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ADEGUATEZZA'!$H$207:$H$210</c:f>
              <c:strCache>
                <c:ptCount val="4"/>
                <c:pt idx="0">
                  <c:v>1-2 milioni Euro/anno</c:v>
                </c:pt>
                <c:pt idx="1">
                  <c:v>2-10 milioni Euro/anno</c:v>
                </c:pt>
                <c:pt idx="2">
                  <c:v>10-50 milioni Euro/anno</c:v>
                </c:pt>
                <c:pt idx="3">
                  <c:v>50+ milioni Euro/anno</c:v>
                </c:pt>
              </c:strCache>
            </c:strRef>
          </c:cat>
          <c:val>
            <c:numRef>
              <c:f>'[Asso_05112016.xlsx]RILEVANZA ADEGUATEZZA'!$J$207:$J$210</c:f>
              <c:numCache>
                <c:formatCode>General</c:formatCode>
                <c:ptCount val="4"/>
                <c:pt idx="0">
                  <c:v>5.77</c:v>
                </c:pt>
                <c:pt idx="1">
                  <c:v>5.51</c:v>
                </c:pt>
                <c:pt idx="2">
                  <c:v>4.4400000000000004</c:v>
                </c:pt>
                <c:pt idx="3">
                  <c:v>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0-4AA1-9771-2D4C90E77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5569288"/>
        <c:axId val="-2076104552"/>
      </c:radarChart>
      <c:catAx>
        <c:axId val="-2075569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76104552"/>
        <c:crosses val="autoZero"/>
        <c:auto val="1"/>
        <c:lblAlgn val="ctr"/>
        <c:lblOffset val="100"/>
        <c:noMultiLvlLbl val="0"/>
      </c:catAx>
      <c:valAx>
        <c:axId val="-207610455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755692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it-IT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'[Asso_05112016.xlsx]RILEVANZA ADEGUATEZZA'!$D$206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ADEGUATEZZA'!$C$207:$C$211</c:f>
              <c:strCache>
                <c:ptCount val="5"/>
                <c:pt idx="0">
                  <c:v>18-34 anni</c:v>
                </c:pt>
                <c:pt idx="1">
                  <c:v>35-49 anni</c:v>
                </c:pt>
                <c:pt idx="2">
                  <c:v>50-64 anni</c:v>
                </c:pt>
                <c:pt idx="3">
                  <c:v>65-80 anni</c:v>
                </c:pt>
                <c:pt idx="4">
                  <c:v>80+ anni</c:v>
                </c:pt>
              </c:strCache>
            </c:strRef>
          </c:cat>
          <c:val>
            <c:numRef>
              <c:f>'[Asso_05112016.xlsx]RILEVANZA ADEGUATEZZA'!$D$207:$D$211</c:f>
              <c:numCache>
                <c:formatCode>General</c:formatCode>
                <c:ptCount val="5"/>
                <c:pt idx="0">
                  <c:v>7.3599999999999977</c:v>
                </c:pt>
                <c:pt idx="1">
                  <c:v>7.8599999999999977</c:v>
                </c:pt>
                <c:pt idx="2">
                  <c:v>6.89</c:v>
                </c:pt>
                <c:pt idx="3">
                  <c:v>6.3199999999999976</c:v>
                </c:pt>
                <c:pt idx="4">
                  <c:v>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AC-41D4-928D-3D05CA043DF2}"/>
            </c:ext>
          </c:extLst>
        </c:ser>
        <c:ser>
          <c:idx val="1"/>
          <c:order val="1"/>
          <c:tx>
            <c:strRef>
              <c:f>'[Asso_05112016.xlsx]RILEVANZA ADEGUATEZZA'!$E$206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'[Asso_05112016.xlsx]RILEVANZA ADEGUATEZZA'!$C$207:$C$211</c:f>
              <c:strCache>
                <c:ptCount val="5"/>
                <c:pt idx="0">
                  <c:v>18-34 anni</c:v>
                </c:pt>
                <c:pt idx="1">
                  <c:v>35-49 anni</c:v>
                </c:pt>
                <c:pt idx="2">
                  <c:v>50-64 anni</c:v>
                </c:pt>
                <c:pt idx="3">
                  <c:v>65-80 anni</c:v>
                </c:pt>
                <c:pt idx="4">
                  <c:v>80+ anni</c:v>
                </c:pt>
              </c:strCache>
            </c:strRef>
          </c:cat>
          <c:val>
            <c:numRef>
              <c:f>'[Asso_05112016.xlsx]RILEVANZA ADEGUATEZZA'!$E$207:$E$211</c:f>
              <c:numCache>
                <c:formatCode>General</c:formatCode>
                <c:ptCount val="5"/>
                <c:pt idx="0">
                  <c:v>5.64</c:v>
                </c:pt>
                <c:pt idx="1">
                  <c:v>5.3599999999999977</c:v>
                </c:pt>
                <c:pt idx="2">
                  <c:v>4.91</c:v>
                </c:pt>
                <c:pt idx="3">
                  <c:v>5.71</c:v>
                </c:pt>
                <c:pt idx="4">
                  <c:v>6.1899999999999986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AC-41D4-928D-3D05CA043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4202984"/>
        <c:axId val="-2084187768"/>
      </c:radarChart>
      <c:catAx>
        <c:axId val="-2084202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84187768"/>
        <c:crosses val="autoZero"/>
        <c:auto val="1"/>
        <c:lblAlgn val="ctr"/>
        <c:lblOffset val="100"/>
        <c:noMultiLvlLbl val="0"/>
      </c:catAx>
      <c:valAx>
        <c:axId val="-208418776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842029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ADEGUATEZZA'!$I$8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ADEGUATEZZA'!$H$9:$H$14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ADEGUATEZZA'!$I$9:$I$14</c:f>
              <c:numCache>
                <c:formatCode>0.00</c:formatCode>
                <c:ptCount val="6"/>
                <c:pt idx="0">
                  <c:v>7.3571428571428497</c:v>
                </c:pt>
                <c:pt idx="1">
                  <c:v>8.5</c:v>
                </c:pt>
                <c:pt idx="2">
                  <c:v>8.1428571428571388</c:v>
                </c:pt>
                <c:pt idx="3">
                  <c:v>8.5</c:v>
                </c:pt>
                <c:pt idx="4">
                  <c:v>8.3571428571428594</c:v>
                </c:pt>
                <c:pt idx="5">
                  <c:v>8.6428571428571317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E-4932-966F-3F2F2B2D1E46}"/>
            </c:ext>
          </c:extLst>
        </c:ser>
        <c:ser>
          <c:idx val="1"/>
          <c:order val="1"/>
          <c:tx>
            <c:strRef>
              <c:f>'RILEVANZA ADEGUATEZZA'!$J$8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ADEGUATEZZA'!$H$9:$H$14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ADEGUATEZZA'!$J$9:$J$14</c:f>
              <c:numCache>
                <c:formatCode>0.00</c:formatCode>
                <c:ptCount val="6"/>
                <c:pt idx="0">
                  <c:v>5.6428571428571397</c:v>
                </c:pt>
                <c:pt idx="1">
                  <c:v>5.7142857142857082</c:v>
                </c:pt>
                <c:pt idx="2">
                  <c:v>6.3571428571428497</c:v>
                </c:pt>
                <c:pt idx="3">
                  <c:v>6.0714285714285712</c:v>
                </c:pt>
                <c:pt idx="4">
                  <c:v>6.7142857142857082</c:v>
                </c:pt>
                <c:pt idx="5">
                  <c:v>6.9285714285714288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FE-4932-966F-3F2F2B2D1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437720"/>
        <c:axId val="-2100577832"/>
      </c:radarChart>
      <c:catAx>
        <c:axId val="-2103437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0577832"/>
        <c:crosses val="autoZero"/>
        <c:auto val="1"/>
        <c:lblAlgn val="ctr"/>
        <c:lblOffset val="100"/>
        <c:noMultiLvlLbl val="0"/>
      </c:catAx>
      <c:valAx>
        <c:axId val="-2100577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3437720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ADEGUATEZZA'!$N$8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ADEGUATEZZA'!$M$9:$M$14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ADEGUATEZZA'!$N$9:$N$14</c:f>
              <c:numCache>
                <c:formatCode>0.00</c:formatCode>
                <c:ptCount val="6"/>
                <c:pt idx="0">
                  <c:v>7.8571428571428497</c:v>
                </c:pt>
                <c:pt idx="1">
                  <c:v>8.8775510204081645</c:v>
                </c:pt>
                <c:pt idx="2">
                  <c:v>8.7244897959183678</c:v>
                </c:pt>
                <c:pt idx="3">
                  <c:v>7.8061224489795906</c:v>
                </c:pt>
                <c:pt idx="4">
                  <c:v>8.5714285714285712</c:v>
                </c:pt>
                <c:pt idx="5">
                  <c:v>9.5408163265306136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5-45DF-8914-47B2EDB7E548}"/>
            </c:ext>
          </c:extLst>
        </c:ser>
        <c:ser>
          <c:idx val="1"/>
          <c:order val="1"/>
          <c:tx>
            <c:strRef>
              <c:f>'RILEVANZA ADEGUATEZZA'!$O$8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ADEGUATEZZA'!$M$9:$M$14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ADEGUATEZZA'!$O$9:$O$14</c:f>
              <c:numCache>
                <c:formatCode>0.00</c:formatCode>
                <c:ptCount val="6"/>
                <c:pt idx="0">
                  <c:v>5.3571428571428497</c:v>
                </c:pt>
                <c:pt idx="1">
                  <c:v>5.1530612244897958</c:v>
                </c:pt>
                <c:pt idx="2">
                  <c:v>5.2040816326530619</c:v>
                </c:pt>
                <c:pt idx="3">
                  <c:v>5.3571428571428497</c:v>
                </c:pt>
                <c:pt idx="4">
                  <c:v>5.4591836734693882</c:v>
                </c:pt>
                <c:pt idx="5">
                  <c:v>6.2755102040816331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5-45DF-8914-47B2EDB7E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740728"/>
        <c:axId val="-2101129912"/>
      </c:radarChart>
      <c:catAx>
        <c:axId val="-2100740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1129912"/>
        <c:crosses val="autoZero"/>
        <c:auto val="1"/>
        <c:lblAlgn val="ctr"/>
        <c:lblOffset val="100"/>
        <c:noMultiLvlLbl val="0"/>
      </c:catAx>
      <c:valAx>
        <c:axId val="-2101129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0740728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ADEGUATEZZA'!$S$8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ADEGUATEZZA'!$R$9:$R$14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ADEGUATEZZA'!$S$9:$S$14</c:f>
              <c:numCache>
                <c:formatCode>0.00</c:formatCode>
                <c:ptCount val="6"/>
                <c:pt idx="0">
                  <c:v>6.8944099378881933</c:v>
                </c:pt>
                <c:pt idx="1">
                  <c:v>8.9440993788819902</c:v>
                </c:pt>
                <c:pt idx="2">
                  <c:v>7.7639751552795007</c:v>
                </c:pt>
                <c:pt idx="3">
                  <c:v>8.0124223602484506</c:v>
                </c:pt>
                <c:pt idx="4">
                  <c:v>8.5093167701863344</c:v>
                </c:pt>
                <c:pt idx="5">
                  <c:v>9.1925465838509304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B-42C7-82DC-30F991648ADD}"/>
            </c:ext>
          </c:extLst>
        </c:ser>
        <c:ser>
          <c:idx val="1"/>
          <c:order val="1"/>
          <c:tx>
            <c:strRef>
              <c:f>'RILEVANZA ADEGUATEZZA'!$T$8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ADEGUATEZZA'!$R$9:$R$14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ADEGUATEZZA'!$T$9:$T$14</c:f>
              <c:numCache>
                <c:formatCode>0.00</c:formatCode>
                <c:ptCount val="6"/>
                <c:pt idx="0">
                  <c:v>4.9068322981366457</c:v>
                </c:pt>
                <c:pt idx="1">
                  <c:v>4.6583850931676967</c:v>
                </c:pt>
                <c:pt idx="2">
                  <c:v>4.7826086956521801</c:v>
                </c:pt>
                <c:pt idx="3">
                  <c:v>4.2236024844720497</c:v>
                </c:pt>
                <c:pt idx="4">
                  <c:v>4.8447204968944098</c:v>
                </c:pt>
                <c:pt idx="5">
                  <c:v>5.9627329192546581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9B-42C7-82DC-30F991648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680856"/>
        <c:axId val="-2101113000"/>
      </c:radarChart>
      <c:catAx>
        <c:axId val="-2099680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1113000"/>
        <c:crosses val="autoZero"/>
        <c:auto val="1"/>
        <c:lblAlgn val="ctr"/>
        <c:lblOffset val="100"/>
        <c:noMultiLvlLbl val="0"/>
      </c:catAx>
      <c:valAx>
        <c:axId val="-210111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99680856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ADEGUATEZZA'!$X$8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ADEGUATEZZA'!$W$9:$W$14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ADEGUATEZZA'!$X$9:$X$14</c:f>
              <c:numCache>
                <c:formatCode>0.00</c:formatCode>
                <c:ptCount val="6"/>
                <c:pt idx="0">
                  <c:v>6.3157894736842106</c:v>
                </c:pt>
                <c:pt idx="1">
                  <c:v>9.0225563909774493</c:v>
                </c:pt>
                <c:pt idx="2">
                  <c:v>8.1203007518796984</c:v>
                </c:pt>
                <c:pt idx="3">
                  <c:v>7.5939849624060036</c:v>
                </c:pt>
                <c:pt idx="4">
                  <c:v>8.7969924812029987</c:v>
                </c:pt>
                <c:pt idx="5">
                  <c:v>8.7969924812029987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D-4B64-AD39-F7ADF86E607A}"/>
            </c:ext>
          </c:extLst>
        </c:ser>
        <c:ser>
          <c:idx val="1"/>
          <c:order val="1"/>
          <c:tx>
            <c:strRef>
              <c:f>'RILEVANZA ADEGUATEZZA'!$Y$8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ADEGUATEZZA'!$W$9:$W$14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ADEGUATEZZA'!$Y$9:$Y$14</c:f>
              <c:numCache>
                <c:formatCode>0.00</c:formatCode>
                <c:ptCount val="6"/>
                <c:pt idx="0">
                  <c:v>5.7142857142857082</c:v>
                </c:pt>
                <c:pt idx="1">
                  <c:v>5.1879699248120303</c:v>
                </c:pt>
                <c:pt idx="2">
                  <c:v>5.7142857142857082</c:v>
                </c:pt>
                <c:pt idx="3">
                  <c:v>5.4887218045112771</c:v>
                </c:pt>
                <c:pt idx="4">
                  <c:v>4.9624060150375886</c:v>
                </c:pt>
                <c:pt idx="5">
                  <c:v>4.8120300751879643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D-4B64-AD39-F7ADF86E6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945944"/>
        <c:axId val="-2100528280"/>
      </c:radarChart>
      <c:catAx>
        <c:axId val="-2101945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0528280"/>
        <c:crosses val="autoZero"/>
        <c:auto val="1"/>
        <c:lblAlgn val="ctr"/>
        <c:lblOffset val="100"/>
        <c:noMultiLvlLbl val="0"/>
      </c:catAx>
      <c:valAx>
        <c:axId val="-210052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1945944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ADEGUATEZZA'!$AC$8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ADEGUATEZZA'!$AB$9:$AB$14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ADEGUATEZZA'!$AC$9:$AC$14</c:f>
              <c:numCache>
                <c:formatCode>0.00</c:formatCode>
                <c:ptCount val="6"/>
                <c:pt idx="0">
                  <c:v>5.9523809523809472</c:v>
                </c:pt>
                <c:pt idx="1">
                  <c:v>7.8571428571428497</c:v>
                </c:pt>
                <c:pt idx="2">
                  <c:v>7.1428571428571406</c:v>
                </c:pt>
                <c:pt idx="3">
                  <c:v>8.3333333333333321</c:v>
                </c:pt>
                <c:pt idx="4">
                  <c:v>9.761904761904761</c:v>
                </c:pt>
                <c:pt idx="5">
                  <c:v>9.5238095238095237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D-4424-8AA5-4BE7DD1B22E3}"/>
            </c:ext>
          </c:extLst>
        </c:ser>
        <c:ser>
          <c:idx val="1"/>
          <c:order val="1"/>
          <c:tx>
            <c:strRef>
              <c:f>'RILEVANZA ADEGUATEZZA'!$AD$8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ADEGUATEZZA'!$AB$9:$AB$14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ADEGUATEZZA'!$AD$9:$AD$14</c:f>
              <c:numCache>
                <c:formatCode>0.00</c:formatCode>
                <c:ptCount val="6"/>
                <c:pt idx="0">
                  <c:v>6.1904761904761898</c:v>
                </c:pt>
                <c:pt idx="1">
                  <c:v>5.9523809523809472</c:v>
                </c:pt>
                <c:pt idx="2">
                  <c:v>6.9047619047619051</c:v>
                </c:pt>
                <c:pt idx="3">
                  <c:v>5.9523809523809472</c:v>
                </c:pt>
                <c:pt idx="4">
                  <c:v>5.7142857142857082</c:v>
                </c:pt>
                <c:pt idx="5">
                  <c:v>5.2380952380952346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8D-4424-8AA5-4BE7DD1B2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423912"/>
        <c:axId val="-2087544248"/>
      </c:radarChart>
      <c:catAx>
        <c:axId val="-2103423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87544248"/>
        <c:crosses val="autoZero"/>
        <c:auto val="1"/>
        <c:lblAlgn val="ctr"/>
        <c:lblOffset val="100"/>
        <c:noMultiLvlLbl val="0"/>
      </c:catAx>
      <c:valAx>
        <c:axId val="-208754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3423912"/>
        <c:crosses val="autoZero"/>
        <c:crossBetween val="between"/>
        <c:majorUnit val="1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ADEGUATEZZA'!$X$34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ADEGUATEZZA'!$W$35:$W$40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ADEGUATEZZA'!$X$35:$X$40</c:f>
              <c:numCache>
                <c:formatCode>0.00</c:formatCode>
                <c:ptCount val="6"/>
                <c:pt idx="0">
                  <c:v>8.5714285714285712</c:v>
                </c:pt>
                <c:pt idx="1">
                  <c:v>8.9285714285714093</c:v>
                </c:pt>
                <c:pt idx="2">
                  <c:v>8.9285714285714093</c:v>
                </c:pt>
                <c:pt idx="3">
                  <c:v>8.9285714285714093</c:v>
                </c:pt>
                <c:pt idx="4">
                  <c:v>8.2142857142857135</c:v>
                </c:pt>
                <c:pt idx="5">
                  <c:v>9.2857142857142865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8-4385-9CB6-32C5B01F482F}"/>
            </c:ext>
          </c:extLst>
        </c:ser>
        <c:ser>
          <c:idx val="1"/>
          <c:order val="1"/>
          <c:tx>
            <c:strRef>
              <c:f>'RILEVANZA ADEGUATEZZA'!$Y$34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ADEGUATEZZA'!$W$35:$W$40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ADEGUATEZZA'!$Y$35:$Y$40</c:f>
              <c:numCache>
                <c:formatCode>0.00</c:formatCode>
                <c:ptCount val="6"/>
                <c:pt idx="0">
                  <c:v>7.1428571428571406</c:v>
                </c:pt>
                <c:pt idx="1">
                  <c:v>7.1428571428571406</c:v>
                </c:pt>
                <c:pt idx="2">
                  <c:v>6.7857142857142847</c:v>
                </c:pt>
                <c:pt idx="3">
                  <c:v>6.4285714285714288</c:v>
                </c:pt>
                <c:pt idx="4">
                  <c:v>7.1428571428571406</c:v>
                </c:pt>
                <c:pt idx="5">
                  <c:v>6.7857142857142847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38-4385-9CB6-32C5B01F4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345832"/>
        <c:axId val="-2101373608"/>
      </c:radarChart>
      <c:catAx>
        <c:axId val="-2102345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1373608"/>
        <c:crosses val="autoZero"/>
        <c:auto val="1"/>
        <c:lblAlgn val="ctr"/>
        <c:lblOffset val="100"/>
        <c:noMultiLvlLbl val="0"/>
      </c:catAx>
      <c:valAx>
        <c:axId val="-210137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2345832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'RILEVANZA ADEGUATEZZA'!$N$34</c:f>
              <c:strCache>
                <c:ptCount val="1"/>
                <c:pt idx="0">
                  <c:v>RILEVANZA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ADEGUATEZZA'!$M$35:$M$40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ADEGUATEZZA'!$N$35:$N$40</c:f>
              <c:numCache>
                <c:formatCode>0.00</c:formatCode>
                <c:ptCount val="6"/>
                <c:pt idx="0">
                  <c:v>8.1292517006802658</c:v>
                </c:pt>
                <c:pt idx="1">
                  <c:v>8.1632653061224492</c:v>
                </c:pt>
                <c:pt idx="2">
                  <c:v>7.9931972789115644</c:v>
                </c:pt>
                <c:pt idx="3">
                  <c:v>7.8911564625850348</c:v>
                </c:pt>
                <c:pt idx="4">
                  <c:v>7.7891156462584954</c:v>
                </c:pt>
                <c:pt idx="5">
                  <c:v>8.1632653061224492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9-4EE6-A65F-5AAC2C872E7B}"/>
            </c:ext>
          </c:extLst>
        </c:ser>
        <c:ser>
          <c:idx val="1"/>
          <c:order val="1"/>
          <c:tx>
            <c:strRef>
              <c:f>'RILEVANZA ADEGUATEZZA'!$O$34</c:f>
              <c:strCache>
                <c:ptCount val="1"/>
                <c:pt idx="0">
                  <c:v>ADEGUATEZZA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strRef>
              <c:f>'RILEVANZA ADEGUATEZZA'!$M$35:$M$40</c:f>
              <c:strCache>
                <c:ptCount val="6"/>
                <c:pt idx="0">
                  <c:v>Smart Governance</c:v>
                </c:pt>
                <c:pt idx="1">
                  <c:v>Smart Environment</c:v>
                </c:pt>
                <c:pt idx="2">
                  <c:v>Smart Economy</c:v>
                </c:pt>
                <c:pt idx="3">
                  <c:v>Smart People</c:v>
                </c:pt>
                <c:pt idx="4">
                  <c:v>Smart Living</c:v>
                </c:pt>
                <c:pt idx="5">
                  <c:v>Smart Mobility</c:v>
                </c:pt>
              </c:strCache>
            </c:strRef>
          </c:cat>
          <c:val>
            <c:numRef>
              <c:f>'RILEVANZA ADEGUATEZZA'!$O$35:$O$40</c:f>
              <c:numCache>
                <c:formatCode>0.00</c:formatCode>
                <c:ptCount val="6"/>
                <c:pt idx="0">
                  <c:v>5.5102040816326516</c:v>
                </c:pt>
                <c:pt idx="1">
                  <c:v>5.5442176870748296</c:v>
                </c:pt>
                <c:pt idx="2">
                  <c:v>5.3061224489795906</c:v>
                </c:pt>
                <c:pt idx="3">
                  <c:v>5</c:v>
                </c:pt>
                <c:pt idx="4">
                  <c:v>5.2380952380952346</c:v>
                </c:pt>
                <c:pt idx="5">
                  <c:v>5.7482993197278907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C9-4EE6-A65F-5AAC2C872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315752"/>
        <c:axId val="-2103103208"/>
      </c:radarChart>
      <c:catAx>
        <c:axId val="-2102315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3103208"/>
        <c:crosses val="autoZero"/>
        <c:auto val="1"/>
        <c:lblAlgn val="ctr"/>
        <c:lblOffset val="100"/>
        <c:noMultiLvlLbl val="0"/>
      </c:catAx>
      <c:valAx>
        <c:axId val="-210310320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02315752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81E2B-E535-B045-B43C-3312BDDB5282}" type="datetimeFigureOut">
              <a:rPr lang="it-IT" smtClean="0"/>
              <a:t>15/02/22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9245D-5E7F-D44E-82F5-EDC4F432A4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02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969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Pesa il 30% sulle scelte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9245D-5E7F-D44E-82F5-EDC4F432A4B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3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we see the </a:t>
            </a:r>
            <a:r>
              <a:rPr lang="en-GB" b="0" i="0" dirty="0">
                <a:solidFill>
                  <a:srgbClr val="000000"/>
                </a:solidFill>
                <a:effectLst/>
                <a:latin typeface="benton-sans"/>
              </a:rPr>
              <a:t>amount of influence and impact that each attribute has in citizens’ choices. The greater the feature importance, the more weight and control it has in what makes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benton-sans"/>
              </a:rPr>
              <a:t>favorable</a:t>
            </a:r>
            <a:r>
              <a:rPr lang="en-GB" b="0" i="0" dirty="0">
                <a:solidFill>
                  <a:srgbClr val="000000"/>
                </a:solidFill>
                <a:effectLst/>
                <a:latin typeface="benton-sans"/>
              </a:rPr>
              <a:t> configuration of the attributes. A simple way to think about feature importance is that the levels of that feature have a big impact on whether or not a configuration is selected or not. If attributes were all the same important, they would have the same weight. If citizens based their decisions on a single attribute, this would weight 100% and the others 0%. Here we see that the mode of delivery is the most important attribute in shaping citizens’ choices (citizens prefer the service to be delivered online).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9245D-5E7F-D44E-82F5-EDC4F432A4B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697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2918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Complexity:</a:t>
            </a:r>
            <a:r>
              <a:rPr lang="en-GB" baseline="0" dirty="0"/>
              <a:t> with 22 programs and more than 180 projects ongoing, the impact is GLOBAL in the organization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212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78250" y="9429750"/>
            <a:ext cx="2889250" cy="495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45" tIns="43772" rIns="87545" bIns="43772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4CCABD8-FF82-4C17-9E36-C1EA03532AB9}" type="slidenum">
              <a:rPr lang="en-US" altLang="it-IT" sz="2000" b="1">
                <a:solidFill>
                  <a:srgbClr val="003366"/>
                </a:solidFill>
              </a:rPr>
              <a:pPr/>
              <a:t>30</a:t>
            </a:fld>
            <a:endParaRPr lang="en-US" altLang="it-IT" sz="2000" b="1">
              <a:solidFill>
                <a:srgbClr val="003366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3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We</a:t>
            </a:r>
            <a:r>
              <a:rPr lang="ca-ES" dirty="0"/>
              <a:t> </a:t>
            </a:r>
            <a:r>
              <a:rPr lang="ca-ES" dirty="0" err="1"/>
              <a:t>are</a:t>
            </a:r>
            <a:r>
              <a:rPr lang="ca-ES" dirty="0"/>
              <a:t> </a:t>
            </a:r>
            <a:r>
              <a:rPr lang="ca-ES" dirty="0" err="1"/>
              <a:t>embedded</a:t>
            </a:r>
            <a:r>
              <a:rPr lang="ca-ES" dirty="0"/>
              <a:t> in Technology. </a:t>
            </a:r>
          </a:p>
          <a:p>
            <a:r>
              <a:rPr lang="ca-ES" dirty="0" err="1"/>
              <a:t>We</a:t>
            </a:r>
            <a:r>
              <a:rPr lang="ca-ES" baseline="0" dirty="0"/>
              <a:t> </a:t>
            </a:r>
            <a:r>
              <a:rPr lang="ca-ES" baseline="0" dirty="0" err="1"/>
              <a:t>cannot</a:t>
            </a:r>
            <a:r>
              <a:rPr lang="ca-ES" baseline="0" dirty="0"/>
              <a:t> </a:t>
            </a:r>
            <a:r>
              <a:rPr lang="ca-ES" baseline="0" dirty="0" err="1"/>
              <a:t>escape</a:t>
            </a:r>
            <a:r>
              <a:rPr lang="ca-ES" baseline="0" dirty="0"/>
              <a:t> Technology, </a:t>
            </a:r>
            <a:r>
              <a:rPr lang="ca-ES" baseline="0" dirty="0" err="1"/>
              <a:t>but</a:t>
            </a:r>
            <a:r>
              <a:rPr lang="ca-ES" baseline="0" dirty="0"/>
              <a:t> </a:t>
            </a:r>
            <a:r>
              <a:rPr lang="ca-ES" baseline="0" dirty="0" err="1"/>
              <a:t>use</a:t>
            </a:r>
            <a:r>
              <a:rPr lang="ca-ES" baseline="0" dirty="0"/>
              <a:t> </a:t>
            </a:r>
            <a:r>
              <a:rPr lang="ca-ES" baseline="0" dirty="0" err="1"/>
              <a:t>it</a:t>
            </a:r>
            <a:r>
              <a:rPr lang="ca-ES" baseline="0" dirty="0"/>
              <a:t> for </a:t>
            </a:r>
            <a:r>
              <a:rPr lang="ca-ES" baseline="0" dirty="0" err="1"/>
              <a:t>our</a:t>
            </a:r>
            <a:r>
              <a:rPr lang="ca-ES" baseline="0" dirty="0"/>
              <a:t> </a:t>
            </a:r>
            <a:r>
              <a:rPr lang="ca-ES" baseline="0" dirty="0" err="1"/>
              <a:t>convenience</a:t>
            </a:r>
            <a:r>
              <a:rPr lang="ca-ES" baseline="0" dirty="0"/>
              <a:t>.</a:t>
            </a:r>
          </a:p>
          <a:p>
            <a:r>
              <a:rPr lang="ca-ES" baseline="0" dirty="0" err="1"/>
              <a:t>Tech</a:t>
            </a:r>
            <a:r>
              <a:rPr lang="ca-ES" baseline="0" dirty="0"/>
              <a:t> </a:t>
            </a:r>
            <a:r>
              <a:rPr lang="ca-ES" baseline="0" dirty="0" err="1"/>
              <a:t>development</a:t>
            </a:r>
            <a:r>
              <a:rPr lang="ca-ES" baseline="0" dirty="0"/>
              <a:t> is </a:t>
            </a:r>
            <a:r>
              <a:rPr lang="ca-ES" baseline="0" dirty="0" err="1"/>
              <a:t>accelerating</a:t>
            </a:r>
            <a:r>
              <a:rPr lang="ca-ES" baseline="0" dirty="0"/>
              <a:t> </a:t>
            </a:r>
            <a:r>
              <a:rPr lang="ca-ES" baseline="0" dirty="0" err="1"/>
              <a:t>how</a:t>
            </a:r>
            <a:r>
              <a:rPr lang="ca-ES" baseline="0" dirty="0"/>
              <a:t> </a:t>
            </a:r>
            <a:r>
              <a:rPr lang="ca-ES" baseline="0" dirty="0" err="1"/>
              <a:t>we</a:t>
            </a:r>
            <a:r>
              <a:rPr lang="ca-ES" baseline="0" dirty="0"/>
              <a:t> </a:t>
            </a:r>
            <a:r>
              <a:rPr lang="ca-ES" baseline="0" dirty="0" err="1"/>
              <a:t>work</a:t>
            </a:r>
            <a:r>
              <a:rPr lang="ca-ES" baseline="0" dirty="0"/>
              <a:t>, </a:t>
            </a:r>
            <a:r>
              <a:rPr lang="ca-ES" baseline="0" dirty="0" err="1"/>
              <a:t>live</a:t>
            </a:r>
            <a:r>
              <a:rPr lang="ca-ES" baseline="0" dirty="0"/>
              <a:t>, </a:t>
            </a:r>
            <a:r>
              <a:rPr lang="ca-ES" baseline="0" dirty="0" err="1"/>
              <a:t>socialise</a:t>
            </a:r>
            <a:r>
              <a:rPr lang="ca-ES" baseline="0" dirty="0"/>
              <a:t>, </a:t>
            </a:r>
            <a:r>
              <a:rPr lang="ca-ES" baseline="0" dirty="0" err="1"/>
              <a:t>relate</a:t>
            </a:r>
            <a:r>
              <a:rPr lang="ca-ES" baseline="0" dirty="0"/>
              <a:t> to </a:t>
            </a:r>
            <a:r>
              <a:rPr lang="ca-ES" baseline="0" dirty="0" err="1"/>
              <a:t>each</a:t>
            </a:r>
            <a:r>
              <a:rPr lang="ca-ES" baseline="0" dirty="0"/>
              <a:t> </a:t>
            </a:r>
            <a:r>
              <a:rPr lang="ca-ES" baseline="0" dirty="0" err="1"/>
              <a:t>other</a:t>
            </a:r>
            <a:r>
              <a:rPr lang="ca-ES" baseline="0" dirty="0"/>
              <a:t>....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A1AC-F218-EC47-91B9-8A27704682CB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20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f1bc4db3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f1bc4db3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Analogamente sono valutati gli indicatori relativi alle dimensioni ‘cross-border services’ e dei Portali, si rimanda al testo ufficiale Benchmark per i dettagli e le specificità in queste due aree di valutazione ulteriori rispetto ai servizi nazionali (‘National Services’)</a:t>
            </a:r>
            <a:endParaRPr sz="18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12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8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15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628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Richiede la comprensione di bisogni ma significa anche avere in mente situazioni di possibile uso futuro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66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213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400" dirty="0"/>
              <a:t>Non è possibile progettare servizi con output </a:t>
            </a:r>
            <a:r>
              <a:rPr lang="it-IT" sz="2400" dirty="0" err="1"/>
              <a:t>pre</a:t>
            </a:r>
            <a:r>
              <a:rPr lang="it-IT" sz="2400" dirty="0"/>
              <a:t>-definiti, comprendendo a monte il valore che si genererà in quanto il valore è generato solo nel momento in cui il servizio è usato e nel contesto in cui viene erogato (Vargo 2008)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400" dirty="0"/>
              <a:t>Il valore è determinato dal beneficiario  (Vargo, 2008)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400" dirty="0"/>
              <a:t>La creazione del valore nel settore pubblico è influenzata dall’interpretazione politica del dei bisogni collettivi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400" dirty="0"/>
              <a:t> (Moore, 1995)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571500" marR="0" lvl="0" indent="-5715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dirty="0"/>
              <a:t>L’innovazione dei servizi pubblici non riguarda l’invenzione di nuove caratteristiche, ma vuole realizzare cambiamenti nel modo in cui il valore è co-creato tra i diversi attori coinvolti (Michel, </a:t>
            </a:r>
            <a:r>
              <a:rPr lang="it-IT" sz="2400" dirty="0" err="1"/>
              <a:t>Brown</a:t>
            </a:r>
            <a:r>
              <a:rPr lang="it-IT" sz="2400" dirty="0"/>
              <a:t> and </a:t>
            </a:r>
            <a:r>
              <a:rPr lang="it-IT" sz="2400" dirty="0" err="1"/>
              <a:t>Gallen</a:t>
            </a:r>
            <a:r>
              <a:rPr lang="it-IT" sz="2400" dirty="0"/>
              <a:t>, 2008)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52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chivio/Archivio_Graphicamente/BOCCONI/REBRANDING%202017/LOGHI%202017/BRAND%20NAME/PNG/BRAND%20NAME_Whit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Macintosh%20HD/Users/Valentina/Documents/%E2%80%A2%20vale_IN%20CORSO%20%E2%80%A2/BOCCONI%20Rebranding%202017/3-PPT/progetto/img/4-3/Quo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file://localhost/Volumes/Macintosh%20HD/Users/Valentina/Documents/%E2%80%A2%20vale_IN%20CORSO%20%E2%80%A2/BOCCONI%20PPT%2010aprile/img/IMG_3408.jpg" TargetMode="External"/><Relationship Id="rId7" Type="http://schemas.openxmlformats.org/officeDocument/2006/relationships/image" Target="file://localhost/Volumes/Archivio/Archivio_Graphicamente/BOCCONI/REBRANDING%202017/LOGHI%202017/BRAND%20NAME/PNG/BRAND%20NAME_White.png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file://localhost/Volumes/Macintosh%20HD/Users/Valentina/Documents/%E2%80%A2%20vale_IN%20CORSO%20%E2%80%A2/BOCCONI%20PPT%2010aprile/img/sfondo-Bocconi_RGB.jpg" TargetMode="Externa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rchivio/Archivio_Graphicamente/BOCCONI/REBRANDING%202017/LOGHI%202017/BRAND%20NAME/PNG/BRAND%20NAME_RGB_pos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">
    <p:bg>
      <p:bgPr>
        <a:gradFill flip="none" rotWithShape="1">
          <a:gsLst>
            <a:gs pos="28000">
              <a:schemeClr val="tx2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363" y="2282205"/>
            <a:ext cx="7772400" cy="347531"/>
          </a:xfrm>
        </p:spPr>
        <p:txBody>
          <a:bodyPr lIns="0" tIns="0" rIns="0" bIns="0" anchor="b" anchorCtr="0">
            <a:spAutoFit/>
          </a:bodyPr>
          <a:lstStyle>
            <a:lvl1pPr algn="r">
              <a:lnSpc>
                <a:spcPts val="2700"/>
              </a:lnSpc>
              <a:defRPr sz="2300" b="1" i="0" cap="all" spc="1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963" y="2776152"/>
            <a:ext cx="6400800" cy="246221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0" i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cover-brandname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91" y="-168832"/>
            <a:ext cx="3478963" cy="15809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3"/>
            <a:ext cx="1890066" cy="8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2670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23" y="2281761"/>
            <a:ext cx="7772400" cy="353943"/>
          </a:xfrm>
        </p:spPr>
        <p:txBody>
          <a:bodyPr anchor="t"/>
          <a:lstStyle>
            <a:lvl1pPr algn="r">
              <a:defRPr sz="2300" b="1" cap="all" spc="100">
                <a:solidFill>
                  <a:srgbClr val="0046A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95363" y="1036150"/>
            <a:ext cx="7772400" cy="1231106"/>
          </a:xfrm>
        </p:spPr>
        <p:txBody>
          <a:bodyPr lIns="0" tIns="0" rIns="0" bIns="0" anchor="b" anchorCtr="0">
            <a:spAutoFit/>
          </a:bodyPr>
          <a:lstStyle>
            <a:lvl1pPr marL="0" indent="0" algn="r">
              <a:buNone/>
              <a:defRPr sz="8000">
                <a:solidFill>
                  <a:srgbClr val="0046A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0.0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361949" y="354013"/>
            <a:ext cx="8412163" cy="4549775"/>
          </a:xfrm>
          <a:prstGeom prst="rect">
            <a:avLst/>
          </a:prstGeom>
          <a:solidFill>
            <a:srgbClr val="0065F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Quote.png" descr="/Volumes/Macintosh HD/Users/Valentina/Documents/• vale_IN CORSO •/BOCCONI Rebranding 2017/3-PPT/progetto/img/4-3/Quote.png"/>
          <p:cNvPicPr>
            <a:picLocks noChangeAspect="1"/>
          </p:cNvPicPr>
          <p:nvPr userDrawn="1"/>
        </p:nvPicPr>
        <p:blipFill>
          <a:blip r:embed="rId2" r:link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40" y="-158757"/>
            <a:ext cx="5735574" cy="473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8025" y="2523058"/>
            <a:ext cx="4475427" cy="403529"/>
          </a:xfrm>
        </p:spPr>
        <p:txBody>
          <a:bodyPr anchor="t"/>
          <a:lstStyle>
            <a:lvl1pPr algn="l">
              <a:lnSpc>
                <a:spcPts val="3200"/>
              </a:lnSpc>
              <a:defRPr sz="2400" b="0" cap="none" spc="0">
                <a:solidFill>
                  <a:schemeClr val="bg1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1748" y="3492502"/>
            <a:ext cx="4321704" cy="184666"/>
          </a:xfrm>
        </p:spPr>
        <p:txBody>
          <a:bodyPr wrap="square" lIns="0" tIns="0" rIns="0" bIns="0" anchor="b" anchorCtr="0">
            <a:spAutoFit/>
          </a:bodyPr>
          <a:lstStyle>
            <a:lvl1pPr marL="0" indent="0" algn="r">
              <a:buNone/>
              <a:defRPr sz="120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 | NAME SURNAME</a:t>
            </a:r>
          </a:p>
        </p:txBody>
      </p:sp>
    </p:spTree>
    <p:extLst>
      <p:ext uri="{BB962C8B-B14F-4D97-AF65-F5344CB8AC3E}">
        <p14:creationId xmlns:p14="http://schemas.microsoft.com/office/powerpoint/2010/main" val="1353718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91" y="568715"/>
            <a:ext cx="3215745" cy="538609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Title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12791" y="370566"/>
            <a:ext cx="3488971" cy="215444"/>
          </a:xfrm>
        </p:spPr>
        <p:txBody>
          <a:bodyPr anchor="t" anchorCtr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EYELET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712788" y="1298575"/>
            <a:ext cx="3601764" cy="430887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err="1"/>
              <a:t>Summary</a:t>
            </a:r>
            <a:r>
              <a:rPr lang="it-IT" dirty="0"/>
              <a:t> - Fare clic per modificare gli stili del testo dello schema</a:t>
            </a:r>
          </a:p>
        </p:txBody>
      </p:sp>
      <p:sp>
        <p:nvSpPr>
          <p:cNvPr id="8" name="Segnaposto immagine 7"/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4572002" y="287999"/>
            <a:ext cx="4202113" cy="461578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it-IT" dirty="0"/>
              <a:t>Trascinare l’immagine su un segnaposto o fare click sull’icona per aggiungerla</a:t>
            </a:r>
          </a:p>
        </p:txBody>
      </p:sp>
      <p:sp>
        <p:nvSpPr>
          <p:cNvPr id="20" name="Rettangolo 19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21" name="Rettangolo 20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3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2" y="1303200"/>
            <a:ext cx="3645631" cy="132343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7826"/>
            <a:ext cx="3765550" cy="132343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olo 22"/>
          <p:cNvSpPr>
            <a:spLocks noGrp="1"/>
          </p:cNvSpPr>
          <p:nvPr userDrawn="1">
            <p:ph type="title"/>
          </p:nvPr>
        </p:nvSpPr>
        <p:spPr>
          <a:xfrm>
            <a:off x="712788" y="497392"/>
            <a:ext cx="8229600" cy="538609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12792" y="1893175"/>
            <a:ext cx="3645631" cy="738664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  <a:latin typeface="Open Sans Semibold"/>
                <a:cs typeface="Open Sans Semibold"/>
              </a:defRPr>
            </a:lvl1pPr>
            <a:lvl2pPr marL="0" indent="0">
              <a:buNone/>
              <a:defRPr sz="1200"/>
            </a:lvl2pPr>
            <a:lvl3pPr marL="446088" indent="-171450">
              <a:buClr>
                <a:schemeClr val="tx2"/>
              </a:buClr>
              <a:buSzPct val="120000"/>
              <a:buFont typeface="Arial"/>
              <a:buChar char="•"/>
              <a:defRPr sz="1200"/>
            </a:lvl3pPr>
            <a:lvl4pPr marL="620713" indent="-171450">
              <a:buFont typeface="Arial"/>
              <a:buChar char="•"/>
              <a:defRPr sz="1000">
                <a:latin typeface="Roboto Slab Regular"/>
                <a:cs typeface="Roboto Slab Regular"/>
              </a:defRPr>
            </a:lvl4pPr>
            <a:lvl5pPr marL="620713" indent="-171450">
              <a:buFont typeface="Arial"/>
              <a:buChar char="•"/>
              <a:defRPr sz="1000">
                <a:latin typeface="Roboto Slab Regular"/>
                <a:cs typeface="Roboto Slab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olo 22"/>
          <p:cNvSpPr>
            <a:spLocks noGrp="1"/>
          </p:cNvSpPr>
          <p:nvPr userDrawn="1">
            <p:ph type="title" hasCustomPrompt="1"/>
          </p:nvPr>
        </p:nvSpPr>
        <p:spPr>
          <a:xfrm>
            <a:off x="712788" y="498533"/>
            <a:ext cx="8229600" cy="538609"/>
          </a:xfrm>
        </p:spPr>
        <p:txBody>
          <a:bodyPr/>
          <a:lstStyle/>
          <a:p>
            <a:r>
              <a:rPr lang="it-IT" dirty="0"/>
              <a:t>Layout List</a:t>
            </a:r>
          </a:p>
        </p:txBody>
      </p:sp>
      <p:sp>
        <p:nvSpPr>
          <p:cNvPr id="11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3" y="1298575"/>
            <a:ext cx="7351183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12" name="Content Placeholder 2"/>
          <p:cNvSpPr>
            <a:spLocks noGrp="1"/>
          </p:cNvSpPr>
          <p:nvPr userDrawn="1">
            <p:ph sz="half" idx="14" hasCustomPrompt="1"/>
          </p:nvPr>
        </p:nvSpPr>
        <p:spPr>
          <a:xfrm>
            <a:off x="4894266" y="1893175"/>
            <a:ext cx="3645631" cy="738664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  <a:latin typeface="Open Sans Semibold"/>
                <a:cs typeface="Open Sans Semibold"/>
              </a:defRPr>
            </a:lvl1pPr>
            <a:lvl2pPr marL="0" indent="0">
              <a:buNone/>
              <a:defRPr sz="1200"/>
            </a:lvl2pPr>
            <a:lvl3pPr marL="446088" indent="-171450">
              <a:buClr>
                <a:schemeClr val="tx2"/>
              </a:buClr>
              <a:buSzPct val="120000"/>
              <a:buFont typeface="Arial"/>
              <a:buChar char="•"/>
              <a:defRPr sz="1200"/>
            </a:lvl3pPr>
            <a:lvl4pPr marL="620713" indent="-171450">
              <a:buFont typeface="Arial"/>
              <a:buChar char="•"/>
              <a:defRPr sz="1000">
                <a:latin typeface="Roboto Slab Regular"/>
                <a:cs typeface="Roboto Slab Regular"/>
              </a:defRPr>
            </a:lvl4pPr>
            <a:lvl5pPr marL="620713" indent="-171450">
              <a:buFont typeface="Arial"/>
              <a:buChar char="•"/>
              <a:defRPr sz="1000">
                <a:latin typeface="Roboto Slab Regular"/>
                <a:cs typeface="Roboto Slab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Rettangolo 17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9" name="Rettangolo 18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1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9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7553" y="501581"/>
            <a:ext cx="8229600" cy="538609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Title Slide Layout 2 </a:t>
            </a:r>
            <a:r>
              <a:rPr lang="it-IT" dirty="0" err="1"/>
              <a:t>columns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12791" y="1898739"/>
            <a:ext cx="3488971" cy="200055"/>
          </a:xfrm>
        </p:spPr>
        <p:txBody>
          <a:bodyPr anchor="t" anchorCtr="0"/>
          <a:lstStyle>
            <a:lvl1pPr marL="0" indent="0">
              <a:buNone/>
              <a:defRPr sz="1300" b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1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2791" y="2209933"/>
            <a:ext cx="3488971" cy="1477328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900616" y="1898738"/>
            <a:ext cx="3513137" cy="200055"/>
          </a:xfrm>
        </p:spPr>
        <p:txBody>
          <a:bodyPr anchor="t" anchorCtr="0"/>
          <a:lstStyle>
            <a:lvl1pPr marL="0" indent="0">
              <a:buNone/>
              <a:defRPr sz="1300" b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2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894263" y="2209932"/>
            <a:ext cx="3453870" cy="1477328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7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298575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19" name="Rettangolo 18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20" name="Rettangolo 19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6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88" y="497582"/>
            <a:ext cx="8229600" cy="538609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Layout 3 </a:t>
            </a:r>
            <a:r>
              <a:rPr lang="it-IT" dirty="0" err="1"/>
              <a:t>columns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12791" y="1889126"/>
            <a:ext cx="2250545" cy="477054"/>
          </a:xfrm>
        </p:spPr>
        <p:txBody>
          <a:bodyPr anchor="t" anchorCtr="0"/>
          <a:lstStyle>
            <a:lvl1pPr marL="0" indent="0">
              <a:buNone/>
              <a:defRPr sz="1300" b="0" baseline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1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2791" y="2445885"/>
            <a:ext cx="2250545" cy="89255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3291949" y="1889125"/>
            <a:ext cx="2236787" cy="477054"/>
          </a:xfrm>
        </p:spPr>
        <p:txBody>
          <a:bodyPr anchor="t" anchorCtr="0"/>
          <a:lstStyle>
            <a:lvl1pPr marL="0" indent="0">
              <a:buNone/>
              <a:defRPr sz="1300" b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2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291949" y="2445885"/>
            <a:ext cx="2236787" cy="89255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7" name="Segnaposto testo 2"/>
          <p:cNvSpPr>
            <a:spLocks noGrp="1"/>
          </p:cNvSpPr>
          <p:nvPr userDrawn="1">
            <p:ph type="body" idx="11" hasCustomPrompt="1"/>
          </p:nvPr>
        </p:nvSpPr>
        <p:spPr>
          <a:xfrm>
            <a:off x="5860524" y="1889126"/>
            <a:ext cx="2250545" cy="477054"/>
          </a:xfrm>
        </p:spPr>
        <p:txBody>
          <a:bodyPr anchor="t" anchorCtr="0"/>
          <a:lstStyle>
            <a:lvl1pPr marL="0" indent="0">
              <a:buNone/>
              <a:defRPr sz="1300" b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3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18" name="Segnaposto contenuto 5"/>
          <p:cNvSpPr>
            <a:spLocks noGrp="1"/>
          </p:cNvSpPr>
          <p:nvPr userDrawn="1">
            <p:ph sz="quarter" idx="12"/>
          </p:nvPr>
        </p:nvSpPr>
        <p:spPr>
          <a:xfrm>
            <a:off x="5860524" y="2445885"/>
            <a:ext cx="2250545" cy="89255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9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313994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20" name="Rettangolo 19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21" name="Rettangolo 20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3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88" y="497582"/>
            <a:ext cx="8229600" cy="5386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/>
              <a:t>Layout with image 1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146662" y="2742111"/>
            <a:ext cx="1267091" cy="769441"/>
          </a:xfrm>
        </p:spPr>
        <p:txBody>
          <a:bodyPr anchor="b" anchorCtr="0"/>
          <a:lstStyle>
            <a:lvl1pPr marL="0" indent="0">
              <a:buNone/>
              <a:defRPr sz="5000" b="0" baseline="0">
                <a:solidFill>
                  <a:srgbClr val="0046AD"/>
                </a:solidFill>
                <a:latin typeface="Roboto Slab Light"/>
                <a:cs typeface="Roboto Slab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00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46662" y="3638552"/>
            <a:ext cx="1267091" cy="615553"/>
          </a:xfrm>
        </p:spPr>
        <p:txBody>
          <a:bodyPr anchor="b" anchorCtr="0"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850900" indent="0">
              <a:buNone/>
              <a:defRPr sz="10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298575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8" name="Segnaposto immagine 7"/>
          <p:cNvSpPr>
            <a:spLocks noGrp="1"/>
          </p:cNvSpPr>
          <p:nvPr userDrawn="1">
            <p:ph type="pic" sz="quarter" idx="14"/>
          </p:nvPr>
        </p:nvSpPr>
        <p:spPr>
          <a:xfrm>
            <a:off x="717550" y="1736725"/>
            <a:ext cx="6089650" cy="2509838"/>
          </a:xfrm>
          <a:solidFill>
            <a:srgbClr val="D9D9D9"/>
          </a:solidFill>
        </p:spPr>
        <p:txBody>
          <a:bodyPr>
            <a:noAutofit/>
          </a:bodyPr>
          <a:lstStyle/>
          <a:p>
            <a:endParaRPr lang="it-IT"/>
          </a:p>
        </p:txBody>
      </p:sp>
      <p:sp>
        <p:nvSpPr>
          <p:cNvPr id="17" name="Rettangolo 16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8" name="Rettangolo 17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88" y="496441"/>
            <a:ext cx="8229600" cy="5386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/>
              <a:t>Layout with image 2</a:t>
            </a:r>
          </a:p>
        </p:txBody>
      </p:sp>
      <p:sp>
        <p:nvSpPr>
          <p:cNvPr id="9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300218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8" name="Segnaposto immagine 7"/>
          <p:cNvSpPr>
            <a:spLocks noGrp="1"/>
          </p:cNvSpPr>
          <p:nvPr userDrawn="1">
            <p:ph type="pic" sz="quarter" idx="14"/>
          </p:nvPr>
        </p:nvSpPr>
        <p:spPr>
          <a:xfrm>
            <a:off x="3293535" y="1889125"/>
            <a:ext cx="5120217" cy="2357438"/>
          </a:xfrm>
          <a:solidFill>
            <a:srgbClr val="D9D9D9"/>
          </a:solidFill>
        </p:spPr>
        <p:txBody>
          <a:bodyPr>
            <a:noAutofit/>
          </a:bodyPr>
          <a:lstStyle/>
          <a:p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 userDrawn="1">
            <p:ph type="body" idx="1" hasCustomPrompt="1"/>
          </p:nvPr>
        </p:nvSpPr>
        <p:spPr>
          <a:xfrm>
            <a:off x="712791" y="1899762"/>
            <a:ext cx="2250545" cy="477054"/>
          </a:xfrm>
        </p:spPr>
        <p:txBody>
          <a:bodyPr anchor="t" anchorCtr="0"/>
          <a:lstStyle>
            <a:lvl1pPr marL="0" indent="0">
              <a:buNone/>
              <a:defRPr sz="1300" b="0" baseline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1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18" name="Segnaposto contenuto 3"/>
          <p:cNvSpPr>
            <a:spLocks noGrp="1"/>
          </p:cNvSpPr>
          <p:nvPr userDrawn="1">
            <p:ph sz="half" idx="2"/>
          </p:nvPr>
        </p:nvSpPr>
        <p:spPr>
          <a:xfrm>
            <a:off x="712791" y="2456521"/>
            <a:ext cx="2250545" cy="89255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9" name="Rettangolo 18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20" name="Rettangolo 19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88" y="501045"/>
            <a:ext cx="8229600" cy="5386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/>
              <a:t>Layout with Chart</a:t>
            </a:r>
          </a:p>
        </p:txBody>
      </p:sp>
      <p:sp>
        <p:nvSpPr>
          <p:cNvPr id="9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298575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17" name="Segnaposto testo 2"/>
          <p:cNvSpPr>
            <a:spLocks noGrp="1"/>
          </p:cNvSpPr>
          <p:nvPr userDrawn="1">
            <p:ph type="body" idx="1" hasCustomPrompt="1"/>
          </p:nvPr>
        </p:nvSpPr>
        <p:spPr>
          <a:xfrm>
            <a:off x="6798736" y="3030471"/>
            <a:ext cx="1615017" cy="446276"/>
          </a:xfrm>
        </p:spPr>
        <p:txBody>
          <a:bodyPr anchor="t" anchorCtr="0"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SUBTITLE 1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18" name="Segnaposto contenuto 3"/>
          <p:cNvSpPr>
            <a:spLocks noGrp="1"/>
          </p:cNvSpPr>
          <p:nvPr userDrawn="1">
            <p:ph sz="half" idx="2"/>
          </p:nvPr>
        </p:nvSpPr>
        <p:spPr>
          <a:xfrm>
            <a:off x="6798736" y="3692565"/>
            <a:ext cx="1615017" cy="553998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850900" indent="0">
              <a:buNone/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grafico 3"/>
          <p:cNvSpPr>
            <a:spLocks noGrp="1"/>
          </p:cNvSpPr>
          <p:nvPr userDrawn="1">
            <p:ph type="chart" sz="quarter" idx="14"/>
          </p:nvPr>
        </p:nvSpPr>
        <p:spPr>
          <a:xfrm>
            <a:off x="717550" y="1714500"/>
            <a:ext cx="5734050" cy="2532063"/>
          </a:xfrm>
          <a:solidFill>
            <a:srgbClr val="D9D9D9"/>
          </a:solidFill>
        </p:spPr>
        <p:txBody>
          <a:bodyPr>
            <a:noAutofit/>
          </a:bodyPr>
          <a:lstStyle/>
          <a:p>
            <a:endParaRPr lang="it-IT"/>
          </a:p>
        </p:txBody>
      </p:sp>
      <p:sp>
        <p:nvSpPr>
          <p:cNvPr id="19" name="Rettangolo 18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20" name="Rettangolo 19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2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bg>
      <p:bgPr>
        <a:gradFill flip="none" rotWithShape="1">
          <a:gsLst>
            <a:gs pos="28000">
              <a:schemeClr val="tx2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3408.jpg" descr="/Volumes/Macintosh HD/Users/Valentina/Documents/• vale_IN CORSO •/BOCCONI PPT 10aprile/img/IMG_3408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5577"/>
          <a:stretch/>
        </p:blipFill>
        <p:spPr>
          <a:xfrm>
            <a:off x="0" y="-2443"/>
            <a:ext cx="9145588" cy="5145943"/>
          </a:xfrm>
          <a:prstGeom prst="rect">
            <a:avLst/>
          </a:prstGeom>
        </p:spPr>
      </p:pic>
      <p:pic>
        <p:nvPicPr>
          <p:cNvPr id="8" name="sfondo-Bocconi_RGB.jpg" descr="/Volumes/Macintosh HD/Users/Valentina/Documents/• vale_IN CORSO •/BOCCONI PPT 10aprile/img/sfondo-Bocconi_RGB.jpg"/>
          <p:cNvPicPr>
            <a:picLocks noChangeAspect="1"/>
          </p:cNvPicPr>
          <p:nvPr userDrawn="1"/>
        </p:nvPicPr>
        <p:blipFill>
          <a:blip r:embed="rId4" r:link="rId5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363" y="2282205"/>
            <a:ext cx="7772400" cy="347531"/>
          </a:xfrm>
        </p:spPr>
        <p:txBody>
          <a:bodyPr lIns="0" tIns="0" rIns="0" bIns="0" anchor="b" anchorCtr="0">
            <a:spAutoFit/>
          </a:bodyPr>
          <a:lstStyle>
            <a:lvl1pPr algn="r">
              <a:lnSpc>
                <a:spcPts val="2700"/>
              </a:lnSpc>
              <a:defRPr sz="2300" b="1" i="0" cap="all" spc="1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963" y="2776152"/>
            <a:ext cx="6400800" cy="246221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0" i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ver-brandname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91" y="-168832"/>
            <a:ext cx="3478963" cy="15809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3"/>
            <a:ext cx="1890066" cy="8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12788" y="496441"/>
            <a:ext cx="8229600" cy="5386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/>
              <a:t>Layout with </a:t>
            </a:r>
            <a:r>
              <a:rPr lang="it-IT" dirty="0" err="1"/>
              <a:t>Table</a:t>
            </a:r>
            <a:endParaRPr lang="it-IT" dirty="0"/>
          </a:p>
        </p:txBody>
      </p:sp>
      <p:sp>
        <p:nvSpPr>
          <p:cNvPr id="5" name="Segnaposto tabella 4"/>
          <p:cNvSpPr>
            <a:spLocks noGrp="1"/>
          </p:cNvSpPr>
          <p:nvPr userDrawn="1">
            <p:ph type="tbl" sz="quarter" idx="14"/>
          </p:nvPr>
        </p:nvSpPr>
        <p:spPr>
          <a:xfrm>
            <a:off x="712788" y="1298576"/>
            <a:ext cx="7700962" cy="2947988"/>
          </a:xfrm>
          <a:solidFill>
            <a:srgbClr val="D9D9D9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8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2788" y="505790"/>
            <a:ext cx="8229600" cy="538609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3" name="Rettangolo 12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4" name="Rettangolo 13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1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s">
    <p:bg>
      <p:bgPr>
        <a:gradFill flip="none" rotWithShape="1">
          <a:gsLst>
            <a:gs pos="28000">
              <a:schemeClr val="tx2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423" y="2281761"/>
            <a:ext cx="7772400" cy="353943"/>
          </a:xfrm>
        </p:spPr>
        <p:txBody>
          <a:bodyPr anchor="t"/>
          <a:lstStyle>
            <a:lvl1pPr algn="r">
              <a:defRPr sz="2300" b="1" cap="all" spc="1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55930" y="4502883"/>
            <a:ext cx="6511835" cy="446276"/>
          </a:xfrm>
        </p:spPr>
        <p:txBody>
          <a:bodyPr wrap="square" lIns="0" tIns="0" rIns="0" bIns="0" anchor="b" anchorCtr="0">
            <a:spAutoFit/>
          </a:bodyPr>
          <a:lstStyle>
            <a:lvl1pPr marL="0" indent="0" algn="r" rtl="0">
              <a:spcAft>
                <a:spcPts val="600"/>
              </a:spcAft>
              <a:buNone/>
              <a:defRPr lang="it-IT" sz="1200" b="0" i="0" u="none" strike="noStrike" baseline="0" smtClean="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Commerciale</a:t>
            </a:r>
            <a:r>
              <a:rPr lang="en-US" dirty="0"/>
              <a:t> Luigi </a:t>
            </a:r>
            <a:r>
              <a:rPr lang="en-US" dirty="0" err="1"/>
              <a:t>Bocconi</a:t>
            </a:r>
            <a:endParaRPr lang="en-US" dirty="0"/>
          </a:p>
          <a:p>
            <a:pPr lvl="0"/>
            <a:r>
              <a:rPr lang="en-US" dirty="0"/>
              <a:t>Via </a:t>
            </a:r>
            <a:r>
              <a:rPr lang="en-US" dirty="0" err="1"/>
              <a:t>Sarfatti</a:t>
            </a:r>
            <a:r>
              <a:rPr lang="en-US" dirty="0"/>
              <a:t> 25 | 20136 Milano – Italia | Tel +39 02 5836.1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3"/>
            <a:ext cx="1890066" cy="8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3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81AB-CC6B-41F4-A9AD-16E399474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ABCDB-8653-42CF-A800-99BE201B9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18EB5-5A54-4419-9A2C-8DC38E50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1613-9794-47E0-95A5-EDCCA5C07EF3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FEB58-5582-4053-874A-370B7243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CECC4-DFE7-4215-A8F3-7B90D41F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00BE-4C2D-4753-BB94-2637E8BC805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19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80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2E1BE-111C-354C-96FB-2AE75149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3" y="111720"/>
            <a:ext cx="8229600" cy="92333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DC935A-CC30-AF46-9680-EF11E7F6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92" y="1298575"/>
            <a:ext cx="7523547" cy="13080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668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4568202" y="4876800"/>
            <a:ext cx="126588" cy="20955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36267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85787" y="449152"/>
            <a:ext cx="81439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785814" y="964395"/>
            <a:ext cx="8143875" cy="124649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C337-FF08-40B5-9A91-325D179CCE2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3556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520" y="2282205"/>
            <a:ext cx="7772400" cy="347531"/>
          </a:xfrm>
        </p:spPr>
        <p:txBody>
          <a:bodyPr lIns="0" tIns="0" rIns="0" bIns="0" anchor="b" anchorCtr="0">
            <a:spAutoFit/>
          </a:bodyPr>
          <a:lstStyle>
            <a:lvl1pPr algn="r">
              <a:lnSpc>
                <a:spcPts val="2700"/>
              </a:lnSpc>
              <a:defRPr sz="2300" b="1" i="0" cap="all" spc="100">
                <a:solidFill>
                  <a:srgbClr val="0046AD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963" y="2776152"/>
            <a:ext cx="6400800" cy="246221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0" i="0">
                <a:solidFill>
                  <a:srgbClr val="0046AD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cover-brandname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91" y="-168833"/>
            <a:ext cx="3478963" cy="15809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0113" y="587400"/>
            <a:ext cx="8388000" cy="369332"/>
          </a:xfrm>
        </p:spPr>
        <p:txBody>
          <a:bodyPr>
            <a:sp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0113" y="298849"/>
            <a:ext cx="8388000" cy="461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292146"/>
            <a:ext cx="8388000" cy="1246495"/>
          </a:xfrm>
        </p:spPr>
        <p:txBody>
          <a:bodyPr/>
          <a:lstStyle>
            <a:lvl1pPr marL="0" indent="0">
              <a:buNone/>
              <a:defRPr/>
            </a:lvl1pPr>
            <a:lvl2pPr marL="266687" indent="-266687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22" y="4805878"/>
            <a:ext cx="7559473" cy="1268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>
                <a:solidFill>
                  <a:srgbClr val="8C8C8C"/>
                </a:solidFill>
              </a:defRPr>
            </a:lvl1pPr>
          </a:lstStyle>
          <a:p>
            <a:r>
              <a:rPr lang="en-GB" dirty="0"/>
              <a:t>© 2015 Deloitte Consulting, S.L.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6" y="4805878"/>
            <a:ext cx="792088" cy="1268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16594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85788" y="449152"/>
            <a:ext cx="81439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785814" y="964395"/>
            <a:ext cx="8143875" cy="124649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C337-FF08-40B5-9A91-325D179CCE25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7491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788" y="582307"/>
            <a:ext cx="7584138" cy="463802"/>
          </a:xfrm>
        </p:spPr>
        <p:txBody>
          <a:bodyPr/>
          <a:lstStyle>
            <a:lvl1pPr>
              <a:lnSpc>
                <a:spcPts val="35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1298575"/>
            <a:ext cx="7584138" cy="124649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8" name="Rettangolo 7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0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788" y="425210"/>
            <a:ext cx="7584138" cy="463802"/>
          </a:xfrm>
        </p:spPr>
        <p:txBody>
          <a:bodyPr anchor="t" anchorCtr="0"/>
          <a:lstStyle>
            <a:lvl1pPr>
              <a:lnSpc>
                <a:spcPts val="35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1659336"/>
            <a:ext cx="7584138" cy="124649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708025" y="902763"/>
            <a:ext cx="7584138" cy="276999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2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  <a:latin typeface="Open Sans"/>
                <a:cs typeface="Open Sans"/>
              </a:defRPr>
            </a:lvl2pPr>
            <a:lvl3pPr marL="850900" indent="0">
              <a:buNone/>
              <a:defRPr sz="2400">
                <a:solidFill>
                  <a:schemeClr val="tx2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it-IT" dirty="0"/>
              <a:t>CLICK TO EDIT SUBTITLE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025" y="1302147"/>
            <a:ext cx="3100388" cy="20005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TITLE PARAGRAPH</a:t>
            </a:r>
          </a:p>
        </p:txBody>
      </p:sp>
      <p:sp>
        <p:nvSpPr>
          <p:cNvPr id="17" name="Rettangolo 16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8" name="Rettangolo 17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788" y="571248"/>
            <a:ext cx="7584138" cy="463802"/>
          </a:xfrm>
        </p:spPr>
        <p:txBody>
          <a:bodyPr/>
          <a:lstStyle>
            <a:lvl1pPr>
              <a:lnSpc>
                <a:spcPts val="35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Bullet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1889522"/>
            <a:ext cx="7584138" cy="1261884"/>
          </a:xfrm>
        </p:spPr>
        <p:txBody>
          <a:bodyPr wrap="square" lIns="0" tIns="0" rIns="0" bIns="0">
            <a:spAutoFit/>
          </a:bodyPr>
          <a:lstStyle>
            <a:lvl1pPr>
              <a:buClr>
                <a:schemeClr val="tx2"/>
              </a:buClr>
              <a:defRPr sz="1300">
                <a:solidFill>
                  <a:schemeClr val="tx2"/>
                </a:solidFill>
                <a:latin typeface="Roboto Slab Regular"/>
                <a:cs typeface="Roboto Slab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egnaposto testo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17550" y="1307511"/>
            <a:ext cx="7766050" cy="215444"/>
          </a:xfrm>
        </p:spPr>
        <p:txBody>
          <a:bodyPr/>
          <a:lstStyle>
            <a:lvl1pPr marL="0" indent="0">
              <a:buNone/>
              <a:defRPr sz="1400">
                <a:latin typeface="Open Sans"/>
                <a:cs typeface="Open Sans"/>
              </a:defRPr>
            </a:lvl1pPr>
            <a:lvl2pPr marL="457200" indent="0">
              <a:buNone/>
              <a:defRPr sz="1500"/>
            </a:lvl2pPr>
            <a:lvl3pPr marL="8509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it-IT" dirty="0" err="1"/>
              <a:t>Edit</a:t>
            </a:r>
            <a:r>
              <a:rPr lang="it-IT" dirty="0"/>
              <a:t> </a:t>
            </a:r>
            <a:r>
              <a:rPr lang="it-IT" dirty="0" err="1"/>
              <a:t>Standfirst</a:t>
            </a:r>
            <a:r>
              <a:rPr lang="it-IT" dirty="0"/>
              <a:t> text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7" name="Rettangolo 16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790" y="575957"/>
            <a:ext cx="5552545" cy="463802"/>
          </a:xfrm>
        </p:spPr>
        <p:txBody>
          <a:bodyPr/>
          <a:lstStyle>
            <a:lvl1pPr>
              <a:lnSpc>
                <a:spcPts val="3500"/>
              </a:lnSpc>
              <a:defRPr sz="3000">
                <a:solidFill>
                  <a:srgbClr val="0046AD"/>
                </a:solidFill>
              </a:defRPr>
            </a:lvl1pPr>
          </a:lstStyle>
          <a:p>
            <a:r>
              <a:rPr lang="en-US" dirty="0"/>
              <a:t>Index Layout 1</a:t>
            </a:r>
          </a:p>
        </p:txBody>
      </p:sp>
      <p:sp>
        <p:nvSpPr>
          <p:cNvPr id="19" name="Segnaposto testo 1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08028" y="1309758"/>
            <a:ext cx="3432175" cy="1261884"/>
          </a:xfrm>
        </p:spPr>
        <p:txBody>
          <a:bodyPr/>
          <a:lstStyle>
            <a:lvl1pPr marL="0" indent="0">
              <a:buNone/>
              <a:defRPr sz="1300" b="1">
                <a:latin typeface="Open Sans"/>
                <a:cs typeface="Open Sans"/>
              </a:defRPr>
            </a:lvl1pPr>
            <a:lvl2pPr marL="93663" indent="-93663">
              <a:spcAft>
                <a:spcPts val="1200"/>
              </a:spcAft>
              <a:buFont typeface="Arial"/>
              <a:buChar char="–"/>
              <a:defRPr sz="1200"/>
            </a:lvl2pPr>
            <a:lvl3pPr marL="541338" indent="-92075">
              <a:buClr>
                <a:schemeClr val="tx2"/>
              </a:buClr>
              <a:defRPr sz="1200"/>
            </a:lvl3pPr>
            <a:lvl4pPr marL="896938" indent="-177800">
              <a:defRPr sz="1000"/>
            </a:lvl4pPr>
            <a:lvl5pPr marL="896938" indent="-177800">
              <a:defRPr sz="1000"/>
            </a:lvl5pPr>
          </a:lstStyle>
          <a:p>
            <a:pPr lvl="0"/>
            <a:r>
              <a:rPr lang="it-IT" dirty="0"/>
              <a:t>CHAPTER TITLE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4" name="Segnaposto testo 1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897441" y="1309758"/>
            <a:ext cx="3432175" cy="1184940"/>
          </a:xfrm>
        </p:spPr>
        <p:txBody>
          <a:bodyPr/>
          <a:lstStyle>
            <a:lvl1pPr marL="0" indent="0">
              <a:buNone/>
              <a:defRPr sz="1300" b="1">
                <a:latin typeface="Open Sans"/>
                <a:cs typeface="Open Sans"/>
              </a:defRPr>
            </a:lvl1pPr>
            <a:lvl2pPr marL="93663" indent="-93663">
              <a:buFont typeface="Arial"/>
              <a:buChar char="–"/>
              <a:defRPr sz="1200"/>
            </a:lvl2pPr>
            <a:lvl3pPr marL="541338" indent="-92075">
              <a:buClr>
                <a:schemeClr val="tx2"/>
              </a:buClr>
              <a:defRPr sz="1200"/>
            </a:lvl3pPr>
            <a:lvl4pPr marL="896938" indent="-177800">
              <a:defRPr sz="1000"/>
            </a:lvl4pPr>
            <a:lvl5pPr marL="896938" indent="-177800">
              <a:defRPr sz="1000"/>
            </a:lvl5pPr>
          </a:lstStyle>
          <a:p>
            <a:pPr lvl="0"/>
            <a:r>
              <a:rPr lang="it-IT" dirty="0"/>
              <a:t>CHAPTER TITLE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7553" y="67055"/>
            <a:ext cx="2997197" cy="153888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4"/>
            <a:ext cx="1890065" cy="89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2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-3175" y="207750"/>
            <a:ext cx="3296708" cy="4935750"/>
          </a:xfrm>
          <a:prstGeom prst="rect">
            <a:avLst/>
          </a:prstGeom>
          <a:solidFill>
            <a:srgbClr val="0065F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790" y="597298"/>
            <a:ext cx="2419879" cy="876308"/>
          </a:xfrm>
        </p:spPr>
        <p:txBody>
          <a:bodyPr anchor="t" anchorCtr="0"/>
          <a:lstStyle>
            <a:lvl1pPr>
              <a:lnSpc>
                <a:spcPts val="34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Index </a:t>
            </a:r>
            <a:br>
              <a:rPr lang="en-US" dirty="0"/>
            </a:br>
            <a:r>
              <a:rPr lang="en-US" dirty="0"/>
              <a:t>Layout 2</a:t>
            </a:r>
          </a:p>
        </p:txBody>
      </p:sp>
      <p:sp>
        <p:nvSpPr>
          <p:cNvPr id="16" name="Segnaposto testo 15"/>
          <p:cNvSpPr>
            <a:spLocks noGrp="1"/>
          </p:cNvSpPr>
          <p:nvPr userDrawn="1">
            <p:ph type="body" sz="quarter" idx="10"/>
          </p:nvPr>
        </p:nvSpPr>
        <p:spPr>
          <a:xfrm>
            <a:off x="712788" y="2297067"/>
            <a:ext cx="2487612" cy="40011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1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38550" y="798666"/>
            <a:ext cx="4775200" cy="1215717"/>
          </a:xfrm>
        </p:spPr>
        <p:txBody>
          <a:bodyPr/>
          <a:lstStyle>
            <a:lvl1pPr marL="0" indent="0">
              <a:buNone/>
              <a:defRPr sz="1300" b="1">
                <a:latin typeface="Open Sans"/>
                <a:cs typeface="Open Sans"/>
              </a:defRPr>
            </a:lvl1pPr>
            <a:lvl2pPr marL="180975" indent="-180975">
              <a:buFont typeface="Arial"/>
              <a:buChar char="–"/>
              <a:defRPr sz="1300"/>
            </a:lvl2pPr>
            <a:lvl3pPr marL="541338" indent="-92075">
              <a:buClr>
                <a:schemeClr val="tx2"/>
              </a:buClr>
              <a:defRPr sz="1200"/>
            </a:lvl3pPr>
            <a:lvl4pPr marL="896938" indent="-177800">
              <a:defRPr sz="1000"/>
            </a:lvl4pPr>
            <a:lvl5pPr marL="896938" indent="-177800">
              <a:defRPr sz="1000"/>
            </a:lvl5pPr>
          </a:lstStyle>
          <a:p>
            <a:pPr lvl="0"/>
            <a:r>
              <a:rPr lang="it-IT" dirty="0"/>
              <a:t>CHAPTER TITLE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0" y="0"/>
            <a:ext cx="8413750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 indent="0" algn="l"/>
            <a:endParaRPr lang="it-IT" sz="1200" dirty="0">
              <a:latin typeface="Open Sans"/>
              <a:cs typeface="Open San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8413750" y="0"/>
            <a:ext cx="730250" cy="2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 userDrawn="1"/>
        </p:nvSpPr>
        <p:spPr>
          <a:xfrm>
            <a:off x="8413750" y="-1"/>
            <a:ext cx="73025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5804A31-E9A4-D945-9412-D4C8ED72CA60}" type="slidenum">
              <a:rPr lang="it-IT" sz="1000" smtClean="0">
                <a:solidFill>
                  <a:schemeClr val="bg1"/>
                </a:solidFill>
                <a:latin typeface="Open Sans"/>
                <a:cs typeface="Open Sans"/>
              </a:rPr>
              <a:t>‹N›</a:t>
            </a:fld>
            <a:endParaRPr lang="it-IT" sz="1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5" name="Segnaposto testo 21"/>
          <p:cNvSpPr>
            <a:spLocks noGrp="1"/>
          </p:cNvSpPr>
          <p:nvPr>
            <p:ph type="body" sz="quarter" idx="12" hasCustomPrompt="1"/>
          </p:nvPr>
        </p:nvSpPr>
        <p:spPr>
          <a:xfrm>
            <a:off x="717553" y="53675"/>
            <a:ext cx="2997197" cy="153888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457200" indent="0">
              <a:buNone/>
              <a:defRPr/>
            </a:lvl2pPr>
            <a:lvl3pPr marL="8509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CLICK TO EDIT CHAPTER TITLE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3"/>
            <a:ext cx="1890066" cy="8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2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Blu">
    <p:bg>
      <p:bgPr>
        <a:gradFill flip="none" rotWithShape="1">
          <a:gsLst>
            <a:gs pos="28000">
              <a:schemeClr val="tx2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423" y="2281761"/>
            <a:ext cx="7772400" cy="353943"/>
          </a:xfrm>
        </p:spPr>
        <p:txBody>
          <a:bodyPr anchor="t"/>
          <a:lstStyle>
            <a:lvl1pPr algn="r">
              <a:defRPr sz="2300" b="1" cap="all" spc="1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style-divider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95363" y="1036150"/>
            <a:ext cx="7772400" cy="1231106"/>
          </a:xfrm>
        </p:spPr>
        <p:txBody>
          <a:bodyPr lIns="0" tIns="0" rIns="0" bIns="0" anchor="b" anchorCtr="0">
            <a:spAutoFit/>
          </a:bodyPr>
          <a:lstStyle>
            <a:lvl1pPr marL="0" indent="0" algn="r">
              <a:buNone/>
              <a:defRPr sz="8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0.0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" y="4192903"/>
            <a:ext cx="1890066" cy="8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553" y="573385"/>
            <a:ext cx="8229600" cy="461665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92" y="1298575"/>
            <a:ext cx="7523547" cy="12464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9" r:id="rId2"/>
    <p:sldLayoutId id="2147493461" r:id="rId3"/>
    <p:sldLayoutId id="2147493457" r:id="rId4"/>
    <p:sldLayoutId id="2147493480" r:id="rId5"/>
    <p:sldLayoutId id="2147493474" r:id="rId6"/>
    <p:sldLayoutId id="2147493470" r:id="rId7"/>
    <p:sldLayoutId id="2147493469" r:id="rId8"/>
    <p:sldLayoutId id="2147493458" r:id="rId9"/>
    <p:sldLayoutId id="2147493460" r:id="rId10"/>
    <p:sldLayoutId id="2147493467" r:id="rId11"/>
    <p:sldLayoutId id="2147493468" r:id="rId12"/>
    <p:sldLayoutId id="2147493459" r:id="rId13"/>
    <p:sldLayoutId id="2147493475" r:id="rId14"/>
    <p:sldLayoutId id="2147493465" r:id="rId15"/>
    <p:sldLayoutId id="2147493471" r:id="rId16"/>
    <p:sldLayoutId id="2147493472" r:id="rId17"/>
    <p:sldLayoutId id="2147493473" r:id="rId18"/>
    <p:sldLayoutId id="2147493476" r:id="rId19"/>
    <p:sldLayoutId id="2147493477" r:id="rId20"/>
    <p:sldLayoutId id="2147493463" r:id="rId21"/>
    <p:sldLayoutId id="2147493464" r:id="rId22"/>
    <p:sldLayoutId id="2147493478" r:id="rId23"/>
    <p:sldLayoutId id="2147493481" r:id="rId24"/>
    <p:sldLayoutId id="2147493482" r:id="rId25"/>
    <p:sldLayoutId id="2147493483" r:id="rId26"/>
    <p:sldLayoutId id="2147493484" r:id="rId27"/>
    <p:sldLayoutId id="2147493485" r:id="rId28"/>
    <p:sldLayoutId id="2147493486" r:id="rId29"/>
    <p:sldLayoutId id="2147493487" r:id="rId30"/>
    <p:sldLayoutId id="2147493489" r:id="rId31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2"/>
          </a:solidFill>
          <a:latin typeface="Open Sans"/>
          <a:ea typeface="+mj-ea"/>
          <a:cs typeface="Open Sans"/>
        </a:defRPr>
      </a:lvl1pPr>
    </p:titleStyle>
    <p:bodyStyle>
      <a:lvl1pPr marL="268288" indent="-268288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10000"/>
        <a:buFont typeface="Lucida Grande"/>
        <a:buChar char="—"/>
        <a:defRPr sz="1300" kern="1200">
          <a:solidFill>
            <a:schemeClr val="tx1"/>
          </a:solidFill>
          <a:latin typeface="Roboto Slab Light"/>
          <a:ea typeface="+mn-ea"/>
          <a:cs typeface="Roboto Slab Light"/>
        </a:defRPr>
      </a:lvl1pPr>
      <a:lvl2pPr marL="630238" indent="-173038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10000"/>
        <a:buFont typeface="Arial"/>
        <a:buChar char="•"/>
        <a:defRPr sz="1200" kern="1200">
          <a:solidFill>
            <a:schemeClr val="tx1"/>
          </a:solidFill>
          <a:latin typeface="Roboto Slab Light"/>
          <a:ea typeface="+mn-ea"/>
          <a:cs typeface="Roboto Slab Light"/>
        </a:defRPr>
      </a:lvl2pPr>
      <a:lvl3pPr marL="987425" indent="-136525" algn="l" defTabSz="457200" rtl="0" eaLnBrk="1" latinLnBrk="0" hangingPunct="1">
        <a:spcBef>
          <a:spcPts val="0"/>
        </a:spcBef>
        <a:spcAft>
          <a:spcPts val="600"/>
        </a:spcAft>
        <a:buFont typeface="Lucida Grande"/>
        <a:buChar char="‑"/>
        <a:defRPr sz="1200" kern="1200">
          <a:solidFill>
            <a:schemeClr val="tx1"/>
          </a:solidFill>
          <a:latin typeface="Roboto Slab Light"/>
          <a:ea typeface="+mn-ea"/>
          <a:cs typeface="Roboto Slab Light"/>
        </a:defRPr>
      </a:lvl3pPr>
      <a:lvl4pPr marL="1525588" indent="-153988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defRPr sz="1200" kern="1200">
          <a:solidFill>
            <a:schemeClr val="tx1"/>
          </a:solidFill>
          <a:latin typeface="Roboto Slab Light"/>
          <a:ea typeface="+mn-ea"/>
          <a:cs typeface="Roboto Slab Light"/>
        </a:defRPr>
      </a:lvl4pPr>
      <a:lvl5pPr marL="1973263" indent="-144463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defRPr sz="1200" kern="1200">
          <a:solidFill>
            <a:schemeClr val="tx1"/>
          </a:solidFill>
          <a:latin typeface="Roboto Slab Light"/>
          <a:ea typeface="+mn-ea"/>
          <a:cs typeface="Roboto Slab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0013" y="1682410"/>
            <a:ext cx="8267901" cy="1038746"/>
          </a:xfrm>
        </p:spPr>
        <p:txBody>
          <a:bodyPr/>
          <a:lstStyle/>
          <a:p>
            <a:r>
              <a:rPr lang="it-IT" dirty="0"/>
              <a:t>Innovazione digitale nel Comune e nei servizi</a:t>
            </a:r>
            <a:br>
              <a:rPr lang="it-IT" dirty="0"/>
            </a:br>
            <a:r>
              <a:rPr lang="it-IT" dirty="0"/>
              <a:t>digitalizzare partendo dai bisogni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57113" y="3010831"/>
            <a:ext cx="6400800" cy="569387"/>
          </a:xfrm>
        </p:spPr>
        <p:txBody>
          <a:bodyPr/>
          <a:lstStyle/>
          <a:p>
            <a:r>
              <a:rPr lang="it-IT" dirty="0"/>
              <a:t>Greta Nasi,</a:t>
            </a:r>
            <a:r>
              <a:rPr lang="it-IT" sz="1200" b="1" dirty="0"/>
              <a:t> Università Bocconi</a:t>
            </a:r>
            <a:endParaRPr lang="it-IT" sz="1200" dirty="0"/>
          </a:p>
          <a:p>
            <a:r>
              <a:rPr lang="it-IT" dirty="0"/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489709" y="4503289"/>
            <a:ext cx="4268211" cy="4403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ts val="1780"/>
              </a:lnSpc>
            </a:pPr>
            <a:r>
              <a:rPr lang="it-IT" sz="1400" b="1" dirty="0">
                <a:solidFill>
                  <a:srgbClr val="FFFFFF"/>
                </a:solidFill>
                <a:latin typeface="Open Sans"/>
                <a:cs typeface="Open Sans"/>
              </a:rPr>
              <a:t>Commissione Consiliare, Comune di Milano</a:t>
            </a:r>
          </a:p>
          <a:p>
            <a:pPr algn="r">
              <a:lnSpc>
                <a:spcPts val="1780"/>
              </a:lnSpc>
            </a:pPr>
            <a:r>
              <a:rPr lang="it-IT" sz="1100" dirty="0">
                <a:solidFill>
                  <a:srgbClr val="FFFFFF"/>
                </a:solidFill>
                <a:latin typeface="Open Sans"/>
                <a:cs typeface="Open Sans"/>
              </a:rPr>
              <a:t>15 Febbraio 2022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0013" y="4619775"/>
            <a:ext cx="0" cy="2769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906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1949" y="303736"/>
            <a:ext cx="6107948" cy="528629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/>
              <a:t>Un servizio pubblico in pratica</a:t>
            </a:r>
          </a:p>
        </p:txBody>
      </p:sp>
      <p:pic>
        <p:nvPicPr>
          <p:cNvPr id="11268" name="Picture 7" descr="delivery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551" y="1183752"/>
            <a:ext cx="2116441" cy="125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pic>
        <p:nvPicPr>
          <p:cNvPr id="6" name="Segnaposto contenuto 8" descr="Schermata 2018-01-14 alle 20.25.35.png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b="2329"/>
          <a:stretch>
            <a:fillRect/>
          </a:stretch>
        </p:blipFill>
        <p:spPr>
          <a:xfrm>
            <a:off x="1336302" y="2525526"/>
            <a:ext cx="3930112" cy="1835781"/>
          </a:xfrm>
        </p:spPr>
      </p:pic>
      <p:sp>
        <p:nvSpPr>
          <p:cNvPr id="3" name="Figura a mano libera 2"/>
          <p:cNvSpPr/>
          <p:nvPr/>
        </p:nvSpPr>
        <p:spPr bwMode="auto">
          <a:xfrm>
            <a:off x="3857626" y="1643063"/>
            <a:ext cx="638178" cy="1276350"/>
          </a:xfrm>
          <a:custGeom>
            <a:avLst/>
            <a:gdLst>
              <a:gd name="connsiteX0" fmla="*/ 0 w 1134538"/>
              <a:gd name="connsiteY0" fmla="*/ 0 h 2269067"/>
              <a:gd name="connsiteX1" fmla="*/ 1134533 w 1134538"/>
              <a:gd name="connsiteY1" fmla="*/ 1151467 h 2269067"/>
              <a:gd name="connsiteX2" fmla="*/ 16933 w 1134538"/>
              <a:gd name="connsiteY2" fmla="*/ 2269067 h 226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4538" h="2269067">
                <a:moveTo>
                  <a:pt x="0" y="0"/>
                </a:moveTo>
                <a:cubicBezTo>
                  <a:pt x="565855" y="386644"/>
                  <a:pt x="1131711" y="773289"/>
                  <a:pt x="1134533" y="1151467"/>
                </a:cubicBezTo>
                <a:cubicBezTo>
                  <a:pt x="1137355" y="1529645"/>
                  <a:pt x="16933" y="2269067"/>
                  <a:pt x="16933" y="2269067"/>
                </a:cubicBezTo>
              </a:path>
            </a:pathLst>
          </a:custGeom>
          <a:noFill/>
          <a:ln w="47625" algn="ctr">
            <a:solidFill>
              <a:schemeClr val="accent2"/>
            </a:solidFill>
            <a:round/>
            <a:headEnd/>
            <a:tailEnd/>
          </a:ln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 defTabSz="539354" eaLnBrk="0" hangingPunct="0"/>
            <a:endParaRPr lang="en-GB" sz="844">
              <a:latin typeface="65 Helvetica Medium" charset="0"/>
            </a:endParaRPr>
          </a:p>
        </p:txBody>
      </p:sp>
      <p:sp>
        <p:nvSpPr>
          <p:cNvPr id="4" name="Figura a mano libera 3"/>
          <p:cNvSpPr/>
          <p:nvPr/>
        </p:nvSpPr>
        <p:spPr bwMode="auto">
          <a:xfrm>
            <a:off x="1166258" y="2176463"/>
            <a:ext cx="1119743" cy="1266825"/>
          </a:xfrm>
          <a:custGeom>
            <a:avLst/>
            <a:gdLst>
              <a:gd name="connsiteX0" fmla="*/ 1990655 w 1990655"/>
              <a:gd name="connsiteY0" fmla="*/ 0 h 2252133"/>
              <a:gd name="connsiteX1" fmla="*/ 26388 w 1990655"/>
              <a:gd name="connsiteY1" fmla="*/ 1168400 h 2252133"/>
              <a:gd name="connsiteX2" fmla="*/ 805322 w 1990655"/>
              <a:gd name="connsiteY2" fmla="*/ 2252133 h 225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0655" h="2252133">
                <a:moveTo>
                  <a:pt x="1990655" y="0"/>
                </a:moveTo>
                <a:cubicBezTo>
                  <a:pt x="1107299" y="396522"/>
                  <a:pt x="223943" y="793045"/>
                  <a:pt x="26388" y="1168400"/>
                </a:cubicBezTo>
                <a:cubicBezTo>
                  <a:pt x="-171167" y="1543755"/>
                  <a:pt x="805322" y="2252133"/>
                  <a:pt x="805322" y="2252133"/>
                </a:cubicBezTo>
              </a:path>
            </a:pathLst>
          </a:custGeom>
          <a:noFill/>
          <a:ln w="47625" algn="ctr">
            <a:solidFill>
              <a:schemeClr val="accent2"/>
            </a:solidFill>
            <a:round/>
            <a:headEnd/>
            <a:tailEnd/>
          </a:ln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 defTabSz="539354" eaLnBrk="0" hangingPunct="0"/>
            <a:endParaRPr lang="en-GB" sz="844">
              <a:latin typeface="65 Helvetica Medium" charset="0"/>
            </a:endParaRPr>
          </a:p>
        </p:txBody>
      </p:sp>
      <p:sp>
        <p:nvSpPr>
          <p:cNvPr id="8" name="Figura a mano libera 7"/>
          <p:cNvSpPr/>
          <p:nvPr/>
        </p:nvSpPr>
        <p:spPr bwMode="auto">
          <a:xfrm>
            <a:off x="2990851" y="2176463"/>
            <a:ext cx="400050" cy="361950"/>
          </a:xfrm>
          <a:custGeom>
            <a:avLst/>
            <a:gdLst>
              <a:gd name="connsiteX0" fmla="*/ 711200 w 711200"/>
              <a:gd name="connsiteY0" fmla="*/ 0 h 643466"/>
              <a:gd name="connsiteX1" fmla="*/ 0 w 711200"/>
              <a:gd name="connsiteY1" fmla="*/ 643466 h 64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0" h="643466">
                <a:moveTo>
                  <a:pt x="711200" y="0"/>
                </a:moveTo>
                <a:lnTo>
                  <a:pt x="0" y="643466"/>
                </a:lnTo>
              </a:path>
            </a:pathLst>
          </a:custGeom>
          <a:noFill/>
          <a:ln w="47625" algn="ctr">
            <a:solidFill>
              <a:schemeClr val="accent2"/>
            </a:solidFill>
            <a:round/>
            <a:headEnd/>
            <a:tailEnd/>
          </a:ln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 defTabSz="539354" eaLnBrk="0" hangingPunct="0"/>
            <a:endParaRPr lang="en-GB" sz="844">
              <a:latin typeface="65 Helvetica Medium" charset="0"/>
            </a:endParaRPr>
          </a:p>
        </p:txBody>
      </p:sp>
      <p:sp>
        <p:nvSpPr>
          <p:cNvPr id="10" name="Figura a mano libera 9"/>
          <p:cNvSpPr/>
          <p:nvPr/>
        </p:nvSpPr>
        <p:spPr bwMode="auto">
          <a:xfrm>
            <a:off x="3209925" y="1280398"/>
            <a:ext cx="1724026" cy="2153365"/>
          </a:xfrm>
          <a:custGeom>
            <a:avLst/>
            <a:gdLst>
              <a:gd name="connsiteX0" fmla="*/ 0 w 3064934"/>
              <a:gd name="connsiteY0" fmla="*/ 695537 h 3828204"/>
              <a:gd name="connsiteX1" fmla="*/ 1828800 w 3064934"/>
              <a:gd name="connsiteY1" fmla="*/ 1270 h 3828204"/>
              <a:gd name="connsiteX2" fmla="*/ 2794000 w 3064934"/>
              <a:gd name="connsiteY2" fmla="*/ 847937 h 3828204"/>
              <a:gd name="connsiteX3" fmla="*/ 3064934 w 3064934"/>
              <a:gd name="connsiteY3" fmla="*/ 3828204 h 382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934" h="3828204">
                <a:moveTo>
                  <a:pt x="0" y="695537"/>
                </a:moveTo>
                <a:cubicBezTo>
                  <a:pt x="681566" y="335703"/>
                  <a:pt x="1363133" y="-24130"/>
                  <a:pt x="1828800" y="1270"/>
                </a:cubicBezTo>
                <a:cubicBezTo>
                  <a:pt x="2294467" y="26670"/>
                  <a:pt x="2587978" y="210115"/>
                  <a:pt x="2794000" y="847937"/>
                </a:cubicBezTo>
                <a:cubicBezTo>
                  <a:pt x="3000022" y="1485759"/>
                  <a:pt x="3019778" y="3376649"/>
                  <a:pt x="3064934" y="3828204"/>
                </a:cubicBezTo>
              </a:path>
            </a:pathLst>
          </a:custGeom>
          <a:noFill/>
          <a:ln w="47625" algn="ctr">
            <a:solidFill>
              <a:schemeClr val="accent2"/>
            </a:solidFill>
            <a:round/>
            <a:headEnd/>
            <a:tailEnd/>
          </a:ln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 defTabSz="539354" eaLnBrk="0" hangingPunct="0"/>
            <a:endParaRPr lang="en-GB" sz="844">
              <a:latin typeface="65 Helvetica Medium" charset="0"/>
            </a:endParaRPr>
          </a:p>
        </p:txBody>
      </p:sp>
      <p:sp>
        <p:nvSpPr>
          <p:cNvPr id="11" name="CasellaDiTesto 10"/>
          <p:cNvSpPr txBox="1"/>
          <p:nvPr/>
        </p:nvSpPr>
        <p:spPr bwMode="auto">
          <a:xfrm>
            <a:off x="5648624" y="1357991"/>
            <a:ext cx="1845609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Identificare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I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processi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e le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attività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che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generano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a 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generate </a:t>
            </a:r>
            <a:r>
              <a:rPr lang="en-GB" sz="1350" dirty="0" err="1">
                <a:solidFill>
                  <a:srgbClr val="FF0000"/>
                </a:solidFill>
                <a:latin typeface="Arial" charset="0"/>
                <a:cs typeface="Arial" charset="0"/>
              </a:rPr>
              <a:t>valore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per </a:t>
            </a:r>
            <a:r>
              <a:rPr lang="en-GB" sz="1350" dirty="0" err="1">
                <a:solidFill>
                  <a:srgbClr val="FF0000"/>
                </a:solidFill>
                <a:latin typeface="Arial" charset="0"/>
                <a:cs typeface="Arial" charset="0"/>
              </a:rPr>
              <a:t>gli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stakeholder</a:t>
            </a:r>
            <a:endParaRPr lang="en-GB" sz="135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asellaDiTesto 13"/>
          <p:cNvSpPr txBox="1"/>
          <p:nvPr/>
        </p:nvSpPr>
        <p:spPr bwMode="auto">
          <a:xfrm>
            <a:off x="5698225" y="2736533"/>
            <a:ext cx="184560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350" dirty="0" err="1">
                <a:solidFill>
                  <a:srgbClr val="FF0000"/>
                </a:solidFill>
                <a:latin typeface="Arial" charset="0"/>
                <a:cs typeface="Arial" charset="0"/>
              </a:rPr>
              <a:t>Coordinare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una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pluralità</a:t>
            </a:r>
            <a:r>
              <a:rPr lang="en-GB" sz="1350" dirty="0">
                <a:solidFill>
                  <a:srgbClr val="003399"/>
                </a:solidFill>
                <a:latin typeface="Arial" charset="0"/>
                <a:cs typeface="Arial" charset="0"/>
              </a:rPr>
              <a:t> di </a:t>
            </a:r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attori</a:t>
            </a:r>
            <a:endParaRPr lang="en-GB" sz="135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 bwMode="auto">
          <a:xfrm>
            <a:off x="5698225" y="3597444"/>
            <a:ext cx="184560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350" dirty="0" err="1">
                <a:solidFill>
                  <a:srgbClr val="003399"/>
                </a:solidFill>
                <a:latin typeface="Arial" charset="0"/>
                <a:cs typeface="Arial" charset="0"/>
              </a:rPr>
              <a:t>Adottare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sz="1350" dirty="0" err="1">
                <a:solidFill>
                  <a:srgbClr val="FF0000"/>
                </a:solidFill>
                <a:latin typeface="Arial" charset="0"/>
                <a:cs typeface="Arial" charset="0"/>
              </a:rPr>
              <a:t>soluzioni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sz="1350" dirty="0" err="1">
                <a:solidFill>
                  <a:srgbClr val="FF0000"/>
                </a:solidFill>
                <a:latin typeface="Arial" charset="0"/>
                <a:cs typeface="Arial" charset="0"/>
              </a:rPr>
              <a:t>interoperabili</a:t>
            </a:r>
            <a:r>
              <a:rPr lang="en-GB" sz="135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en-GB" sz="135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6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Area di testo"/>
          <p:cNvSpPr/>
          <p:nvPr/>
        </p:nvSpPr>
        <p:spPr>
          <a:xfrm>
            <a:off x="678253" y="1897019"/>
            <a:ext cx="3856836" cy="225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algn="l">
              <a:defRPr sz="4400">
                <a:solidFill>
                  <a:srgbClr val="0020FF"/>
                </a:solidFill>
                <a:latin typeface="Union Regular"/>
                <a:ea typeface="Union Regular"/>
                <a:cs typeface="Union Regular"/>
                <a:sym typeface="Union Regular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Valore di un servizio pubblico </a:t>
            </a:r>
            <a:r>
              <a:rPr lang="it-IT" sz="1650" b="1" dirty="0">
                <a:solidFill>
                  <a:srgbClr val="0046AD"/>
                </a:solidFill>
              </a:rPr>
              <a:t>si basa sull’esperienza</a:t>
            </a:r>
            <a:r>
              <a:rPr lang="it-IT" sz="1650" dirty="0">
                <a:solidFill>
                  <a:srgbClr val="0046AD"/>
                </a:solidFill>
              </a:rPr>
              <a:t> degli stakeholder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La generazione di valore deve guidare le decisioni e l’innovazione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</p:txBody>
      </p:sp>
      <p:sp>
        <p:nvSpPr>
          <p:cNvPr id="212" name="Titolo"/>
          <p:cNvSpPr txBox="1">
            <a:spLocks noGrp="1"/>
          </p:cNvSpPr>
          <p:nvPr>
            <p:ph type="title"/>
          </p:nvPr>
        </p:nvSpPr>
        <p:spPr>
          <a:xfrm>
            <a:off x="634601" y="678201"/>
            <a:ext cx="3900488" cy="461665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rPr lang="it-IT" dirty="0"/>
              <a:t>Generando valore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52EE09-8D43-154E-A0A8-5984948C6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10" y="1238217"/>
            <a:ext cx="3457687" cy="25328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D570D-7629-B44D-A8CA-6B8133452F3F}"/>
              </a:ext>
            </a:extLst>
          </p:cNvPr>
          <p:cNvSpPr txBox="1"/>
          <p:nvPr/>
        </p:nvSpPr>
        <p:spPr>
          <a:xfrm>
            <a:off x="7178040" y="3771105"/>
            <a:ext cx="2295144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sz="1000" dirty="0"/>
              <a:t>@INCENTIVE 2022</a:t>
            </a:r>
          </a:p>
        </p:txBody>
      </p:sp>
    </p:spTree>
    <p:extLst>
      <p:ext uri="{BB962C8B-B14F-4D97-AF65-F5344CB8AC3E}">
        <p14:creationId xmlns:p14="http://schemas.microsoft.com/office/powerpoint/2010/main" val="36971867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1763316" y="1869282"/>
            <a:ext cx="5625703" cy="482825"/>
          </a:xfrm>
          <a:prstGeom prst="rect">
            <a:avLst/>
          </a:prstGeom>
          <a:solidFill>
            <a:srgbClr val="003399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67866" tIns="33338" rIns="67866" bIns="33338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Il nexus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obiettivi-bisogni-valore</a:t>
            </a:r>
            <a:endParaRPr lang="en-US" sz="27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0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rea di testo"/>
          <p:cNvSpPr/>
          <p:nvPr/>
        </p:nvSpPr>
        <p:spPr>
          <a:xfrm>
            <a:off x="384584" y="845004"/>
            <a:ext cx="8070230" cy="3433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Autofit/>
          </a:bodyPr>
          <a:lstStyle>
            <a:lvl1pPr algn="l">
              <a:defRPr sz="4400">
                <a:solidFill>
                  <a:srgbClr val="0020FF"/>
                </a:solidFill>
                <a:latin typeface="Union Regular"/>
                <a:ea typeface="Union Regular"/>
                <a:cs typeface="Union Regular"/>
                <a:sym typeface="Union Regular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Osservazione #1: </a:t>
            </a:r>
            <a:r>
              <a:rPr lang="it-IT" sz="1650" dirty="0">
                <a:solidFill>
                  <a:srgbClr val="0046AD"/>
                </a:solidFill>
              </a:rPr>
              <a:t>Condizione necessaria per disegnare i servizi pubblici del futuro e i processi sottostanti è comprendere i bisogni dei propri stakeholder (Vargo, 2008; Osborne 2018)</a:t>
            </a:r>
            <a:endParaRPr lang="it-IT" sz="1200" dirty="0">
              <a:solidFill>
                <a:srgbClr val="0046AD"/>
              </a:solidFill>
            </a:endParaRPr>
          </a:p>
          <a:p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#Osservazione  #2: </a:t>
            </a:r>
            <a:r>
              <a:rPr lang="it-IT" sz="1650" dirty="0">
                <a:solidFill>
                  <a:srgbClr val="0046AD"/>
                </a:solidFill>
              </a:rPr>
              <a:t>Il Comune è un contesto multi-stakeholder e non tutti hanno le stesse aspettative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#Osservazione  #3: </a:t>
            </a:r>
            <a:r>
              <a:rPr lang="it-IT" sz="1650" dirty="0">
                <a:solidFill>
                  <a:srgbClr val="0046AD"/>
                </a:solidFill>
              </a:rPr>
              <a:t>Non tutte le aspettative possono essere soddisfatte o sono fattibili</a:t>
            </a:r>
          </a:p>
          <a:p>
            <a:pPr lvl="1"/>
            <a:endParaRPr lang="it-IT" sz="675" b="1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endParaRPr lang="it-IT" sz="1650" dirty="0">
              <a:solidFill>
                <a:srgbClr val="0046AD"/>
              </a:solidFill>
            </a:endParaRPr>
          </a:p>
        </p:txBody>
      </p:sp>
      <p:sp>
        <p:nvSpPr>
          <p:cNvPr id="252" name="Titolo intervento"/>
          <p:cNvSpPr txBox="1">
            <a:spLocks noGrp="1"/>
          </p:cNvSpPr>
          <p:nvPr>
            <p:ph type="title"/>
          </p:nvPr>
        </p:nvSpPr>
        <p:spPr>
          <a:xfrm>
            <a:off x="728841" y="84826"/>
            <a:ext cx="7805738" cy="461665"/>
          </a:xfrm>
          <a:prstGeom prst="rect">
            <a:avLst/>
          </a:prstGeom>
        </p:spPr>
        <p:txBody>
          <a:bodyPr anchor="t"/>
          <a:lstStyle/>
          <a:p>
            <a:r>
              <a:rPr lang="it-IT" dirty="0"/>
              <a:t>Osservazioni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1097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rea di testo"/>
          <p:cNvSpPr/>
          <p:nvPr/>
        </p:nvSpPr>
        <p:spPr>
          <a:xfrm>
            <a:off x="671513" y="1566580"/>
            <a:ext cx="3654048" cy="242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algn="l">
              <a:defRPr sz="4400">
                <a:solidFill>
                  <a:srgbClr val="0020FF"/>
                </a:solidFill>
                <a:latin typeface="Union Regular"/>
                <a:ea typeface="Union Regular"/>
                <a:cs typeface="Union Regular"/>
                <a:sym typeface="Union Regular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Esistono diverse tipologie di bisogni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Evolvono nel tempo e nello spazio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Vanno monitorati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Vanno messi in relazione ad aspettative, frustrazioni e aspirazioni delle persone che li utilizzano</a:t>
            </a:r>
          </a:p>
          <a:p>
            <a:endParaRPr lang="it-IT" sz="1650" dirty="0">
              <a:solidFill>
                <a:srgbClr val="0046AD"/>
              </a:solidFill>
            </a:endParaRPr>
          </a:p>
          <a:p>
            <a:endParaRPr lang="it-IT" sz="1650" dirty="0">
              <a:solidFill>
                <a:srgbClr val="0046AD"/>
              </a:solidFill>
            </a:endParaRPr>
          </a:p>
        </p:txBody>
      </p:sp>
      <p:sp>
        <p:nvSpPr>
          <p:cNvPr id="252" name="Titolo intervento"/>
          <p:cNvSpPr txBox="1">
            <a:spLocks noGrp="1"/>
          </p:cNvSpPr>
          <p:nvPr>
            <p:ph type="title"/>
          </p:nvPr>
        </p:nvSpPr>
        <p:spPr>
          <a:xfrm>
            <a:off x="649076" y="268103"/>
            <a:ext cx="7805738" cy="461665"/>
          </a:xfrm>
          <a:prstGeom prst="rect">
            <a:avLst/>
          </a:prstGeom>
        </p:spPr>
        <p:txBody>
          <a:bodyPr anchor="t"/>
          <a:lstStyle/>
          <a:p>
            <a:r>
              <a:rPr lang="it-IT" dirty="0"/>
              <a:t>Osservazione #1: Quali bisogni?</a:t>
            </a:r>
            <a:endParaRPr dirty="0"/>
          </a:p>
        </p:txBody>
      </p:sp>
      <p:sp>
        <p:nvSpPr>
          <p:cNvPr id="2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4568202" y="4876800"/>
            <a:ext cx="127016" cy="2095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B6EAED-E640-F342-9EA9-54B7D7D6A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0013" y="635722"/>
            <a:ext cx="7805738" cy="130805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1" name="Picture 6" descr="Male Silhouette Transparent &amp; PNG Clipart Free Download - YAWD">
            <a:extLst>
              <a:ext uri="{FF2B5EF4-FFF2-40B4-BE49-F238E27FC236}">
                <a16:creationId xmlns:a16="http://schemas.microsoft.com/office/drawing/2014/main" id="{D4411A91-F69B-BC40-B34F-5745D356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05" y="1510332"/>
            <a:ext cx="2946839" cy="2789674"/>
          </a:xfrm>
          <a:prstGeom prst="rect">
            <a:avLst/>
          </a:prstGeom>
          <a:noFill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CCEE31-8E68-CD4C-B4A4-E3A4B938437A}"/>
              </a:ext>
            </a:extLst>
          </p:cNvPr>
          <p:cNvSpPr txBox="1"/>
          <p:nvPr/>
        </p:nvSpPr>
        <p:spPr bwMode="auto">
          <a:xfrm>
            <a:off x="6198372" y="1842610"/>
            <a:ext cx="8291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500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80214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arrotondato 16"/>
          <p:cNvSpPr/>
          <p:nvPr/>
        </p:nvSpPr>
        <p:spPr bwMode="auto">
          <a:xfrm>
            <a:off x="1598676" y="1234887"/>
            <a:ext cx="2713026" cy="2830089"/>
          </a:xfrm>
          <a:prstGeom prst="round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CasellaDiTesto 3"/>
          <p:cNvSpPr txBox="1"/>
          <p:nvPr/>
        </p:nvSpPr>
        <p:spPr bwMode="auto">
          <a:xfrm>
            <a:off x="448056" y="249492"/>
            <a:ext cx="7202286" cy="4616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spcBef>
                <a:spcPct val="0"/>
              </a:spcBef>
              <a:buNone/>
              <a:defRPr sz="30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it-IT" dirty="0"/>
              <a:t>Milano 2015: Rilevanza ed adeguatezza</a:t>
            </a:r>
          </a:p>
        </p:txBody>
      </p:sp>
      <p:graphicFrame>
        <p:nvGraphicFramePr>
          <p:cNvPr id="6" name="Chart 24"/>
          <p:cNvGraphicFramePr>
            <a:graphicFrameLocks/>
          </p:cNvGraphicFramePr>
          <p:nvPr/>
        </p:nvGraphicFramePr>
        <p:xfrm>
          <a:off x="1443020" y="1391555"/>
          <a:ext cx="3024336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25"/>
          <p:cNvGraphicFramePr>
            <a:graphicFrameLocks/>
          </p:cNvGraphicFramePr>
          <p:nvPr/>
        </p:nvGraphicFramePr>
        <p:xfrm>
          <a:off x="4671874" y="1391555"/>
          <a:ext cx="3024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ttangolo arrotondato 17"/>
          <p:cNvSpPr/>
          <p:nvPr/>
        </p:nvSpPr>
        <p:spPr bwMode="auto">
          <a:xfrm>
            <a:off x="4829304" y="1234887"/>
            <a:ext cx="2713026" cy="2830089"/>
          </a:xfrm>
          <a:prstGeom prst="round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9218" name="Picture 2" descr="Risultati immagini per person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57" y="897564"/>
            <a:ext cx="545464" cy="554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sultati immagini per impresa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28" y="898555"/>
            <a:ext cx="553500" cy="55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01063" y="6500813"/>
            <a:ext cx="500062" cy="357187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i="0" kern="1200" smtClean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i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FC5BBBA-513A-4AF9-B060-990E04E42D3B}" type="slidenum">
              <a:rPr lang="it-IT" smtClean="0"/>
              <a:pPr algn="r">
                <a:defRPr/>
              </a:pPr>
              <a:t>15</a:t>
            </a:fld>
            <a:endParaRPr lang="en-US" sz="825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756757-6467-2649-9FF8-4E150A5B8C75}"/>
              </a:ext>
            </a:extLst>
          </p:cNvPr>
          <p:cNvSpPr txBox="1"/>
          <p:nvPr/>
        </p:nvSpPr>
        <p:spPr>
          <a:xfrm>
            <a:off x="-806440" y="4960802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SDA Bocconi per Assolombarda, 2015</a:t>
            </a:r>
          </a:p>
        </p:txBody>
      </p:sp>
    </p:spTree>
    <p:extLst>
      <p:ext uri="{BB962C8B-B14F-4D97-AF65-F5344CB8AC3E}">
        <p14:creationId xmlns:p14="http://schemas.microsoft.com/office/powerpoint/2010/main" val="2230799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6" grpId="0">
        <p:bldAsOne/>
      </p:bldGraphic>
      <p:bldGraphic spid="7" grpId="0">
        <p:bldAsOne/>
      </p:bldGraphic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428" y="87863"/>
            <a:ext cx="6107948" cy="4616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dirty="0"/>
              <a:t>Milano 2015: Cittadini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grpSp>
        <p:nvGrpSpPr>
          <p:cNvPr id="7" name="Gruppo 1"/>
          <p:cNvGrpSpPr/>
          <p:nvPr/>
        </p:nvGrpSpPr>
        <p:grpSpPr>
          <a:xfrm>
            <a:off x="1547664" y="681540"/>
            <a:ext cx="1971000" cy="1944000"/>
            <a:chOff x="1259632" y="1124744"/>
            <a:chExt cx="2808312" cy="2403425"/>
          </a:xfrm>
        </p:grpSpPr>
        <p:sp>
          <p:nvSpPr>
            <p:cNvPr id="8" name="Rettangolo 17"/>
            <p:cNvSpPr/>
            <p:nvPr/>
          </p:nvSpPr>
          <p:spPr bwMode="auto">
            <a:xfrm>
              <a:off x="1259632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9" name="Pentagono 19"/>
            <p:cNvSpPr/>
            <p:nvPr/>
          </p:nvSpPr>
          <p:spPr bwMode="auto">
            <a:xfrm rot="16200000">
              <a:off x="2506191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18-34 anni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0" name="Gruppo 2"/>
          <p:cNvGrpSpPr/>
          <p:nvPr/>
        </p:nvGrpSpPr>
        <p:grpSpPr>
          <a:xfrm>
            <a:off x="3613503" y="681540"/>
            <a:ext cx="1971000" cy="1944000"/>
            <a:chOff x="5292080" y="1124744"/>
            <a:chExt cx="2808312" cy="2403425"/>
          </a:xfrm>
        </p:grpSpPr>
        <p:sp>
          <p:nvSpPr>
            <p:cNvPr id="11" name="Rettangolo 17"/>
            <p:cNvSpPr/>
            <p:nvPr/>
          </p:nvSpPr>
          <p:spPr bwMode="auto">
            <a:xfrm>
              <a:off x="5292080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12" name="Pentagono 19"/>
            <p:cNvSpPr/>
            <p:nvPr/>
          </p:nvSpPr>
          <p:spPr bwMode="auto">
            <a:xfrm rot="16200000">
              <a:off x="6538639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35-49 anni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26006" y="4786002"/>
            <a:ext cx="2484276" cy="361494"/>
            <a:chOff x="4644008" y="6335742"/>
            <a:chExt cx="2829836" cy="481991"/>
          </a:xfrm>
        </p:grpSpPr>
        <p:cxnSp>
          <p:nvCxnSpPr>
            <p:cNvPr id="24" name="Connettore 1 19"/>
            <p:cNvCxnSpPr/>
            <p:nvPr/>
          </p:nvCxnSpPr>
          <p:spPr>
            <a:xfrm flipV="1">
              <a:off x="5652120" y="6453336"/>
              <a:ext cx="360000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1"/>
            <p:cNvCxnSpPr/>
            <p:nvPr/>
          </p:nvCxnSpPr>
          <p:spPr>
            <a:xfrm flipV="1">
              <a:off x="5652120" y="6689109"/>
              <a:ext cx="360000" cy="1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CasellaDiTesto 22"/>
            <p:cNvSpPr txBox="1"/>
            <p:nvPr/>
          </p:nvSpPr>
          <p:spPr>
            <a:xfrm>
              <a:off x="6116201" y="6335742"/>
              <a:ext cx="13361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tx2"/>
                  </a:solidFill>
                  <a:latin typeface="+mj-lt"/>
                </a:rPr>
                <a:t>Rilevanza</a:t>
              </a:r>
            </a:p>
          </p:txBody>
        </p:sp>
        <p:sp>
          <p:nvSpPr>
            <p:cNvPr id="27" name="CasellaDiTesto 23"/>
            <p:cNvSpPr txBox="1"/>
            <p:nvPr/>
          </p:nvSpPr>
          <p:spPr>
            <a:xfrm>
              <a:off x="6137725" y="6525345"/>
              <a:ext cx="13361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tx2"/>
                  </a:solidFill>
                  <a:latin typeface="+mj-lt"/>
                </a:rPr>
                <a:t>Adeguatezza</a:t>
              </a:r>
            </a:p>
          </p:txBody>
        </p:sp>
        <p:sp>
          <p:nvSpPr>
            <p:cNvPr id="28" name="CasellaDiTesto 24"/>
            <p:cNvSpPr txBox="1"/>
            <p:nvPr/>
          </p:nvSpPr>
          <p:spPr>
            <a:xfrm>
              <a:off x="4644008" y="6453336"/>
              <a:ext cx="864096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b="1" dirty="0">
                  <a:solidFill>
                    <a:srgbClr val="1F497D"/>
                  </a:solidFill>
                  <a:latin typeface="Arial"/>
                  <a:cs typeface="Arial"/>
                </a:rPr>
                <a:t>Legenda</a:t>
              </a:r>
              <a:r>
                <a:rPr lang="it-IT" sz="825" dirty="0">
                  <a:solidFill>
                    <a:srgbClr val="1F497D"/>
                  </a:solidFill>
                  <a:latin typeface="Arial"/>
                  <a:cs typeface="Arial"/>
                </a:rPr>
                <a:t>:</a:t>
              </a:r>
            </a:p>
          </p:txBody>
        </p:sp>
      </p:grpSp>
      <p:grpSp>
        <p:nvGrpSpPr>
          <p:cNvPr id="30" name="Gruppo 2"/>
          <p:cNvGrpSpPr/>
          <p:nvPr/>
        </p:nvGrpSpPr>
        <p:grpSpPr>
          <a:xfrm>
            <a:off x="5679342" y="681540"/>
            <a:ext cx="1971000" cy="1944000"/>
            <a:chOff x="5292080" y="1124744"/>
            <a:chExt cx="2808312" cy="2403425"/>
          </a:xfrm>
        </p:grpSpPr>
        <p:sp>
          <p:nvSpPr>
            <p:cNvPr id="31" name="Rettangolo 17"/>
            <p:cNvSpPr/>
            <p:nvPr/>
          </p:nvSpPr>
          <p:spPr bwMode="auto">
            <a:xfrm>
              <a:off x="5292080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32" name="Pentagono 19"/>
            <p:cNvSpPr/>
            <p:nvPr/>
          </p:nvSpPr>
          <p:spPr bwMode="auto">
            <a:xfrm rot="16200000">
              <a:off x="6538639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50-64 anni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3" name="Gruppo 1"/>
          <p:cNvGrpSpPr/>
          <p:nvPr/>
        </p:nvGrpSpPr>
        <p:grpSpPr>
          <a:xfrm>
            <a:off x="2533383" y="2679762"/>
            <a:ext cx="1971000" cy="1944000"/>
            <a:chOff x="1259632" y="1124744"/>
            <a:chExt cx="2808312" cy="2403425"/>
          </a:xfrm>
        </p:grpSpPr>
        <p:sp>
          <p:nvSpPr>
            <p:cNvPr id="34" name="Rettangolo 17"/>
            <p:cNvSpPr/>
            <p:nvPr/>
          </p:nvSpPr>
          <p:spPr bwMode="auto">
            <a:xfrm>
              <a:off x="1259632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35" name="Pentagono 19"/>
            <p:cNvSpPr/>
            <p:nvPr/>
          </p:nvSpPr>
          <p:spPr bwMode="auto">
            <a:xfrm rot="16200000">
              <a:off x="2506191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65-80 anni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6" name="Gruppo 2"/>
          <p:cNvGrpSpPr/>
          <p:nvPr/>
        </p:nvGrpSpPr>
        <p:grpSpPr>
          <a:xfrm>
            <a:off x="4599222" y="2679762"/>
            <a:ext cx="1971000" cy="1944000"/>
            <a:chOff x="5292080" y="1124744"/>
            <a:chExt cx="2808312" cy="2403425"/>
          </a:xfrm>
        </p:grpSpPr>
        <p:sp>
          <p:nvSpPr>
            <p:cNvPr id="37" name="Rettangolo 17"/>
            <p:cNvSpPr/>
            <p:nvPr/>
          </p:nvSpPr>
          <p:spPr bwMode="auto">
            <a:xfrm>
              <a:off x="5292080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38" name="Pentagono 19"/>
            <p:cNvSpPr/>
            <p:nvPr/>
          </p:nvSpPr>
          <p:spPr bwMode="auto">
            <a:xfrm rot="16200000">
              <a:off x="6538639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+80 anni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aphicFrame>
        <p:nvGraphicFramePr>
          <p:cNvPr id="42" name="Chart 41"/>
          <p:cNvGraphicFramePr>
            <a:graphicFrameLocks/>
          </p:cNvGraphicFramePr>
          <p:nvPr/>
        </p:nvGraphicFramePr>
        <p:xfrm>
          <a:off x="1371926" y="438406"/>
          <a:ext cx="2322476" cy="221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hart 42"/>
          <p:cNvGraphicFramePr>
            <a:graphicFrameLocks/>
          </p:cNvGraphicFramePr>
          <p:nvPr/>
        </p:nvGraphicFramePr>
        <p:xfrm>
          <a:off x="3438002" y="438406"/>
          <a:ext cx="2322000" cy="2214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5518289" y="438406"/>
          <a:ext cx="2322000" cy="221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Chart 44"/>
          <p:cNvGraphicFramePr>
            <a:graphicFrameLocks/>
          </p:cNvGraphicFramePr>
          <p:nvPr/>
        </p:nvGraphicFramePr>
        <p:xfrm>
          <a:off x="2357664" y="2403318"/>
          <a:ext cx="2322000" cy="221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Chart 45"/>
          <p:cNvGraphicFramePr>
            <a:graphicFrameLocks/>
          </p:cNvGraphicFramePr>
          <p:nvPr/>
        </p:nvGraphicFramePr>
        <p:xfrm>
          <a:off x="4444640" y="2403318"/>
          <a:ext cx="2322000" cy="221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4D43C29-866F-174C-A249-666179232306}"/>
              </a:ext>
            </a:extLst>
          </p:cNvPr>
          <p:cNvSpPr txBox="1"/>
          <p:nvPr/>
        </p:nvSpPr>
        <p:spPr>
          <a:xfrm>
            <a:off x="-793397" y="4928205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SDA Bocconi per Assolombarda, 2015</a:t>
            </a:r>
          </a:p>
        </p:txBody>
      </p:sp>
    </p:spTree>
    <p:extLst>
      <p:ext uri="{BB962C8B-B14F-4D97-AF65-F5344CB8AC3E}">
        <p14:creationId xmlns:p14="http://schemas.microsoft.com/office/powerpoint/2010/main" val="15616476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860" y="103550"/>
            <a:ext cx="6107948" cy="461665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dirty="0"/>
              <a:t>Milano 2015: le Imprese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grpSp>
        <p:nvGrpSpPr>
          <p:cNvPr id="7" name="Gruppo 1"/>
          <p:cNvGrpSpPr/>
          <p:nvPr/>
        </p:nvGrpSpPr>
        <p:grpSpPr>
          <a:xfrm>
            <a:off x="1547664" y="681540"/>
            <a:ext cx="2970000" cy="1944000"/>
            <a:chOff x="1259632" y="1124744"/>
            <a:chExt cx="2808312" cy="2403425"/>
          </a:xfrm>
        </p:grpSpPr>
        <p:sp>
          <p:nvSpPr>
            <p:cNvPr id="8" name="Rettangolo 17"/>
            <p:cNvSpPr/>
            <p:nvPr/>
          </p:nvSpPr>
          <p:spPr bwMode="auto">
            <a:xfrm>
              <a:off x="1259632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9" name="Pentagono 19"/>
            <p:cNvSpPr/>
            <p:nvPr/>
          </p:nvSpPr>
          <p:spPr bwMode="auto">
            <a:xfrm rot="16200000">
              <a:off x="2506191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1-2 MILIONI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0" name="Gruppo 2"/>
          <p:cNvGrpSpPr/>
          <p:nvPr/>
        </p:nvGrpSpPr>
        <p:grpSpPr>
          <a:xfrm>
            <a:off x="4680342" y="681540"/>
            <a:ext cx="2970000" cy="1944000"/>
            <a:chOff x="5292080" y="1124744"/>
            <a:chExt cx="2808312" cy="2403425"/>
          </a:xfrm>
        </p:grpSpPr>
        <p:sp>
          <p:nvSpPr>
            <p:cNvPr id="11" name="Rettangolo 17"/>
            <p:cNvSpPr/>
            <p:nvPr/>
          </p:nvSpPr>
          <p:spPr bwMode="auto">
            <a:xfrm>
              <a:off x="5292080" y="1124744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12" name="Pentagono 19"/>
            <p:cNvSpPr/>
            <p:nvPr/>
          </p:nvSpPr>
          <p:spPr bwMode="auto">
            <a:xfrm rot="16200000">
              <a:off x="6538639" y="1966418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2-10 MILIONI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3" name="Gruppo 4"/>
          <p:cNvGrpSpPr/>
          <p:nvPr/>
        </p:nvGrpSpPr>
        <p:grpSpPr>
          <a:xfrm>
            <a:off x="4680342" y="2787774"/>
            <a:ext cx="2970000" cy="1944000"/>
            <a:chOff x="5364088" y="3861048"/>
            <a:chExt cx="2808312" cy="2403425"/>
          </a:xfrm>
        </p:grpSpPr>
        <p:sp>
          <p:nvSpPr>
            <p:cNvPr id="14" name="Rettangolo 17"/>
            <p:cNvSpPr/>
            <p:nvPr/>
          </p:nvSpPr>
          <p:spPr bwMode="auto">
            <a:xfrm>
              <a:off x="5364088" y="3861048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15" name="Pentagono 19"/>
            <p:cNvSpPr/>
            <p:nvPr/>
          </p:nvSpPr>
          <p:spPr bwMode="auto">
            <a:xfrm rot="16200000">
              <a:off x="6610647" y="4702722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&gt;50 MILIONI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6" name="Gruppo 5"/>
          <p:cNvGrpSpPr/>
          <p:nvPr/>
        </p:nvGrpSpPr>
        <p:grpSpPr>
          <a:xfrm>
            <a:off x="1547664" y="2787774"/>
            <a:ext cx="2970000" cy="1944000"/>
            <a:chOff x="1259632" y="3861048"/>
            <a:chExt cx="2808312" cy="2403425"/>
          </a:xfrm>
        </p:grpSpPr>
        <p:sp>
          <p:nvSpPr>
            <p:cNvPr id="17" name="Rettangolo 17"/>
            <p:cNvSpPr/>
            <p:nvPr/>
          </p:nvSpPr>
          <p:spPr bwMode="auto">
            <a:xfrm>
              <a:off x="1259632" y="3861048"/>
              <a:ext cx="2808312" cy="2175076"/>
            </a:xfrm>
            <a:prstGeom prst="rect">
              <a:avLst/>
            </a:prstGeom>
            <a:noFill/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27000" tIns="27000" rIns="27000" bIns="27000" rtlCol="0" anchor="ctr">
              <a:normAutofit/>
            </a:bodyPr>
            <a:lstStyle/>
            <a:p>
              <a:pPr algn="ctr" defTabSz="719138" eaLnBrk="0" hangingPunct="0"/>
              <a:endParaRPr lang="it-IT" sz="1350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18" name="Pentagono 19"/>
            <p:cNvSpPr/>
            <p:nvPr/>
          </p:nvSpPr>
          <p:spPr bwMode="auto">
            <a:xfrm rot="16200000">
              <a:off x="2506191" y="4702722"/>
              <a:ext cx="315193" cy="2808309"/>
            </a:xfrm>
            <a:prstGeom prst="homePlate">
              <a:avLst>
                <a:gd name="adj" fmla="val 26703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it-IT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10-50 MILIONI</a:t>
              </a:r>
              <a:endParaRPr lang="it-IT" sz="6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4355977" y="2787558"/>
          <a:ext cx="3645023" cy="1674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/>
        </p:nvGraphicFramePr>
        <p:xfrm>
          <a:off x="4247964" y="735330"/>
          <a:ext cx="3645000" cy="167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1151641" y="2787558"/>
          <a:ext cx="3645000" cy="167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/>
        </p:nvGraphicFramePr>
        <p:xfrm>
          <a:off x="1158135" y="735330"/>
          <a:ext cx="3645000" cy="167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4626006" y="4786002"/>
            <a:ext cx="2484276" cy="361494"/>
            <a:chOff x="4644008" y="6335742"/>
            <a:chExt cx="2829836" cy="481991"/>
          </a:xfrm>
        </p:grpSpPr>
        <p:cxnSp>
          <p:nvCxnSpPr>
            <p:cNvPr id="24" name="Connettore 1 19"/>
            <p:cNvCxnSpPr/>
            <p:nvPr/>
          </p:nvCxnSpPr>
          <p:spPr>
            <a:xfrm flipV="1">
              <a:off x="5652120" y="6453336"/>
              <a:ext cx="360000" cy="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Connettore 1 21"/>
            <p:cNvCxnSpPr/>
            <p:nvPr/>
          </p:nvCxnSpPr>
          <p:spPr>
            <a:xfrm flipV="1">
              <a:off x="5652120" y="6689109"/>
              <a:ext cx="360000" cy="1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CasellaDiTesto 22"/>
            <p:cNvSpPr txBox="1"/>
            <p:nvPr/>
          </p:nvSpPr>
          <p:spPr>
            <a:xfrm>
              <a:off x="6116201" y="6335742"/>
              <a:ext cx="13361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tx2"/>
                  </a:solidFill>
                  <a:latin typeface="+mj-lt"/>
                </a:rPr>
                <a:t>Rilevanza</a:t>
              </a:r>
            </a:p>
          </p:txBody>
        </p:sp>
        <p:sp>
          <p:nvSpPr>
            <p:cNvPr id="27" name="CasellaDiTesto 23"/>
            <p:cNvSpPr txBox="1"/>
            <p:nvPr/>
          </p:nvSpPr>
          <p:spPr>
            <a:xfrm>
              <a:off x="6137725" y="6525345"/>
              <a:ext cx="13361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tx2"/>
                  </a:solidFill>
                  <a:latin typeface="+mj-lt"/>
                </a:rPr>
                <a:t>Adeguatezza</a:t>
              </a:r>
            </a:p>
          </p:txBody>
        </p:sp>
        <p:sp>
          <p:nvSpPr>
            <p:cNvPr id="28" name="CasellaDiTesto 24"/>
            <p:cNvSpPr txBox="1"/>
            <p:nvPr/>
          </p:nvSpPr>
          <p:spPr>
            <a:xfrm>
              <a:off x="4644008" y="6453336"/>
              <a:ext cx="864096" cy="29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b="1" dirty="0">
                  <a:solidFill>
                    <a:srgbClr val="1F497D"/>
                  </a:solidFill>
                  <a:latin typeface="Arial"/>
                  <a:cs typeface="Arial"/>
                </a:rPr>
                <a:t>Legenda</a:t>
              </a:r>
              <a:r>
                <a:rPr lang="it-IT" sz="825" dirty="0">
                  <a:solidFill>
                    <a:srgbClr val="1F497D"/>
                  </a:solidFill>
                  <a:latin typeface="Arial"/>
                  <a:cs typeface="Arial"/>
                </a:rPr>
                <a:t>: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251C42B-A084-2042-8260-E55486306C8A}"/>
              </a:ext>
            </a:extLst>
          </p:cNvPr>
          <p:cNvSpPr txBox="1"/>
          <p:nvPr/>
        </p:nvSpPr>
        <p:spPr>
          <a:xfrm>
            <a:off x="-2130552" y="4945517"/>
            <a:ext cx="7040879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SDA Bocconi per Assolombarda, 2015</a:t>
            </a:r>
          </a:p>
        </p:txBody>
      </p:sp>
    </p:spTree>
    <p:extLst>
      <p:ext uri="{BB962C8B-B14F-4D97-AF65-F5344CB8AC3E}">
        <p14:creationId xmlns:p14="http://schemas.microsoft.com/office/powerpoint/2010/main" val="16216892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67FABCF-2AD6-0142-8F16-81168702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395517"/>
              </p:ext>
            </p:extLst>
          </p:nvPr>
        </p:nvGraphicFramePr>
        <p:xfrm>
          <a:off x="717553" y="1039760"/>
          <a:ext cx="3862800" cy="3324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17" y="405931"/>
            <a:ext cx="9153144" cy="448841"/>
          </a:xfrm>
        </p:spPr>
        <p:txBody>
          <a:bodyPr/>
          <a:lstStyle/>
          <a:p>
            <a:r>
              <a:rPr lang="it-IT" dirty="0"/>
              <a:t>Milano 2016-2021: aspettative e soddisfazione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3AAB7F8-37EC-D64F-B25B-492E996DF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828212"/>
              </p:ext>
            </p:extLst>
          </p:nvPr>
        </p:nvGraphicFramePr>
        <p:xfrm>
          <a:off x="4671793" y="1039761"/>
          <a:ext cx="3862800" cy="3324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01B26C-FC93-EF4C-81C3-26A056BEC533}"/>
              </a:ext>
            </a:extLst>
          </p:cNvPr>
          <p:cNvSpPr txBox="1"/>
          <p:nvPr/>
        </p:nvSpPr>
        <p:spPr>
          <a:xfrm>
            <a:off x="2608937" y="4891779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3883323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5" y="459275"/>
            <a:ext cx="8142983" cy="448841"/>
          </a:xfrm>
        </p:spPr>
        <p:txBody>
          <a:bodyPr/>
          <a:lstStyle/>
          <a:p>
            <a:r>
              <a:rPr lang="it-IT" dirty="0"/>
              <a:t>Milano Servizio Anagrafe: attributi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13" name="Chart 10">
            <a:extLst>
              <a:ext uri="{FF2B5EF4-FFF2-40B4-BE49-F238E27FC236}">
                <a16:creationId xmlns:a16="http://schemas.microsoft.com/office/drawing/2014/main" id="{9DC84D30-568E-9742-9C05-B1F00CA75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025314"/>
              </p:ext>
            </p:extLst>
          </p:nvPr>
        </p:nvGraphicFramePr>
        <p:xfrm>
          <a:off x="4567247" y="1078205"/>
          <a:ext cx="3859200" cy="325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6">
            <a:extLst>
              <a:ext uri="{FF2B5EF4-FFF2-40B4-BE49-F238E27FC236}">
                <a16:creationId xmlns:a16="http://schemas.microsoft.com/office/drawing/2014/main" id="{197C88B1-FB09-5943-8BAA-0DEB2E757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442911"/>
              </p:ext>
            </p:extLst>
          </p:nvPr>
        </p:nvGraphicFramePr>
        <p:xfrm>
          <a:off x="717553" y="1021471"/>
          <a:ext cx="3859200" cy="332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2">
            <a:extLst>
              <a:ext uri="{FF2B5EF4-FFF2-40B4-BE49-F238E27FC236}">
                <a16:creationId xmlns:a16="http://schemas.microsoft.com/office/drawing/2014/main" id="{3FFFAC15-BA7F-4BAF-9392-DBF3E9C1C0C9}"/>
              </a:ext>
            </a:extLst>
          </p:cNvPr>
          <p:cNvSpPr txBox="1"/>
          <p:nvPr/>
        </p:nvSpPr>
        <p:spPr>
          <a:xfrm>
            <a:off x="3656228" y="4326583"/>
            <a:ext cx="915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i="1" dirty="0"/>
              <a:t>N = 88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C8E3B37-F3D8-41D8-B0F6-C8D0E030A83F}"/>
              </a:ext>
            </a:extLst>
          </p:cNvPr>
          <p:cNvSpPr txBox="1"/>
          <p:nvPr/>
        </p:nvSpPr>
        <p:spPr>
          <a:xfrm>
            <a:off x="7515428" y="4326583"/>
            <a:ext cx="915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i="1" dirty="0"/>
              <a:t>N = 93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D56D5F-C54B-B64B-8877-3856D50761A2}"/>
              </a:ext>
            </a:extLst>
          </p:cNvPr>
          <p:cNvSpPr txBox="1"/>
          <p:nvPr/>
        </p:nvSpPr>
        <p:spPr>
          <a:xfrm>
            <a:off x="2608937" y="4891779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39093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2791" y="571248"/>
            <a:ext cx="4909079" cy="463802"/>
          </a:xfrm>
        </p:spPr>
        <p:txBody>
          <a:bodyPr/>
          <a:lstStyle/>
          <a:p>
            <a:r>
              <a:rPr lang="it-IT" dirty="0"/>
              <a:t>Agenda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708028" y="1298576"/>
            <a:ext cx="6023698" cy="20621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dirty="0"/>
              <a:t>Stato della trasformazione digitale delle pubbliche amministrazioni italiane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dirty="0"/>
              <a:t>Il contesto di una città come Milano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dirty="0"/>
              <a:t>Il </a:t>
            </a:r>
            <a:r>
              <a:rPr lang="it-IT" b="0" dirty="0" err="1"/>
              <a:t>nexus</a:t>
            </a:r>
            <a:r>
              <a:rPr lang="it-IT" b="0" dirty="0"/>
              <a:t> obiettivi-bisogni-risultati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0" dirty="0"/>
          </a:p>
          <a:p>
            <a:pPr marL="350837" indent="-342900">
              <a:buFont typeface="Arial" panose="020B0604020202020204" pitchFamily="34" charset="0"/>
              <a:buChar char="•"/>
            </a:pPr>
            <a:r>
              <a:rPr lang="it-IT" b="0" dirty="0"/>
              <a:t>Alcune considerazioni per agire la strategia digitale </a:t>
            </a:r>
          </a:p>
        </p:txBody>
      </p:sp>
    </p:spTree>
    <p:extLst>
      <p:ext uri="{BB962C8B-B14F-4D97-AF65-F5344CB8AC3E}">
        <p14:creationId xmlns:p14="http://schemas.microsoft.com/office/powerpoint/2010/main" val="3578571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3" y="481268"/>
            <a:ext cx="6849298" cy="448841"/>
          </a:xfrm>
        </p:spPr>
        <p:txBody>
          <a:bodyPr/>
          <a:lstStyle/>
          <a:p>
            <a:r>
              <a:rPr lang="it-IT" dirty="0"/>
              <a:t>Servizio Anagrafe – Milano per età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24C16E2-CEFC-7344-A21C-0C57F04D477A}"/>
              </a:ext>
            </a:extLst>
          </p:cNvPr>
          <p:cNvGraphicFramePr>
            <a:graphicFrameLocks/>
          </p:cNvGraphicFramePr>
          <p:nvPr/>
        </p:nvGraphicFramePr>
        <p:xfrm>
          <a:off x="481915" y="1094933"/>
          <a:ext cx="4090086" cy="32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435B7EB-095C-5B41-BD29-F5E845B50D24}"/>
              </a:ext>
            </a:extLst>
          </p:cNvPr>
          <p:cNvGraphicFramePr>
            <a:graphicFrameLocks/>
          </p:cNvGraphicFramePr>
          <p:nvPr/>
        </p:nvGraphicFramePr>
        <p:xfrm>
          <a:off x="5005054" y="1190434"/>
          <a:ext cx="3657032" cy="32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475DD8-C932-4649-A7E9-C6C8A09AD352}"/>
              </a:ext>
            </a:extLst>
          </p:cNvPr>
          <p:cNvSpPr txBox="1"/>
          <p:nvPr/>
        </p:nvSpPr>
        <p:spPr>
          <a:xfrm>
            <a:off x="2608937" y="4891779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1324092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3" y="481268"/>
            <a:ext cx="6849298" cy="448841"/>
          </a:xfrm>
        </p:spPr>
        <p:txBody>
          <a:bodyPr/>
          <a:lstStyle/>
          <a:p>
            <a:r>
              <a:rPr lang="it-IT" dirty="0"/>
              <a:t>Servizio Anagrafe – Milano per età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15" name="Chart 17">
            <a:extLst>
              <a:ext uri="{FF2B5EF4-FFF2-40B4-BE49-F238E27FC236}">
                <a16:creationId xmlns:a16="http://schemas.microsoft.com/office/drawing/2014/main" id="{C6CDFA1D-98B6-7B41-9A0C-8B1F714AA7C2}"/>
              </a:ext>
            </a:extLst>
          </p:cNvPr>
          <p:cNvGraphicFramePr>
            <a:graphicFrameLocks/>
          </p:cNvGraphicFramePr>
          <p:nvPr/>
        </p:nvGraphicFramePr>
        <p:xfrm>
          <a:off x="4572000" y="1206143"/>
          <a:ext cx="3859200" cy="332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12">
            <a:extLst>
              <a:ext uri="{FF2B5EF4-FFF2-40B4-BE49-F238E27FC236}">
                <a16:creationId xmlns:a16="http://schemas.microsoft.com/office/drawing/2014/main" id="{9E8DD1D9-47AB-1E49-95E2-411A48EF77D0}"/>
              </a:ext>
            </a:extLst>
          </p:cNvPr>
          <p:cNvGraphicFramePr>
            <a:graphicFrameLocks/>
          </p:cNvGraphicFramePr>
          <p:nvPr/>
        </p:nvGraphicFramePr>
        <p:xfrm>
          <a:off x="712800" y="1190434"/>
          <a:ext cx="3467772" cy="32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F65C11-067E-704A-BB51-9395A6BA3EDB}"/>
              </a:ext>
            </a:extLst>
          </p:cNvPr>
          <p:cNvSpPr txBox="1"/>
          <p:nvPr/>
        </p:nvSpPr>
        <p:spPr>
          <a:xfrm>
            <a:off x="2608937" y="4900923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72661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3" y="370755"/>
            <a:ext cx="7804655" cy="897682"/>
          </a:xfrm>
        </p:spPr>
        <p:txBody>
          <a:bodyPr/>
          <a:lstStyle/>
          <a:p>
            <a:r>
              <a:rPr lang="it-IT" dirty="0"/>
              <a:t>Milano 2021: come vogliono interagire i cittadini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6" name="Chart 11">
            <a:extLst>
              <a:ext uri="{FF2B5EF4-FFF2-40B4-BE49-F238E27FC236}">
                <a16:creationId xmlns:a16="http://schemas.microsoft.com/office/drawing/2014/main" id="{BB498F42-5FBE-B04C-A89F-27D5121686E2}"/>
              </a:ext>
            </a:extLst>
          </p:cNvPr>
          <p:cNvGraphicFramePr>
            <a:graphicFrameLocks/>
          </p:cNvGraphicFramePr>
          <p:nvPr/>
        </p:nvGraphicFramePr>
        <p:xfrm>
          <a:off x="717553" y="1629630"/>
          <a:ext cx="7804655" cy="2604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9D300B-BCEA-C941-9515-F2D6340945F5}"/>
              </a:ext>
            </a:extLst>
          </p:cNvPr>
          <p:cNvSpPr txBox="1"/>
          <p:nvPr/>
        </p:nvSpPr>
        <p:spPr>
          <a:xfrm>
            <a:off x="2608937" y="4891779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460583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51EF0F-7EEC-AD46-B6F9-76AF9056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48" y="348302"/>
            <a:ext cx="7451496" cy="1346522"/>
          </a:xfrm>
        </p:spPr>
        <p:txBody>
          <a:bodyPr/>
          <a:lstStyle/>
          <a:p>
            <a:r>
              <a:rPr lang="it-IT" dirty="0"/>
              <a:t>Quali aspettative influenzano la soddisfazione nei servizi digitali? Milano 2021</a:t>
            </a:r>
          </a:p>
        </p:txBody>
      </p:sp>
      <p:pic>
        <p:nvPicPr>
          <p:cNvPr id="6" name="image9.png">
            <a:extLst>
              <a:ext uri="{FF2B5EF4-FFF2-40B4-BE49-F238E27FC236}">
                <a16:creationId xmlns:a16="http://schemas.microsoft.com/office/drawing/2014/main" id="{B39F73AE-935B-8E4B-A801-73EBA39FA1C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28787" y="1394773"/>
            <a:ext cx="5686425" cy="3400425"/>
          </a:xfrm>
          <a:prstGeom prst="rect">
            <a:avLst/>
          </a:prstGeom>
          <a:ln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81D4D9-9705-5443-878C-3CF7A5552B38}"/>
              </a:ext>
            </a:extLst>
          </p:cNvPr>
          <p:cNvSpPr txBox="1"/>
          <p:nvPr/>
        </p:nvSpPr>
        <p:spPr>
          <a:xfrm>
            <a:off x="7703980" y="2211900"/>
            <a:ext cx="1187533" cy="11079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dirty="0" err="1"/>
              <a:t>N</a:t>
            </a:r>
            <a:r>
              <a:rPr lang="it-IT" dirty="0"/>
              <a:t>=1959 </a:t>
            </a:r>
            <a:r>
              <a:rPr lang="it-IT" dirty="0" err="1"/>
              <a:t>Italy</a:t>
            </a:r>
            <a:endParaRPr lang="it-IT" dirty="0"/>
          </a:p>
          <a:p>
            <a:r>
              <a:rPr lang="it-IT" dirty="0" err="1"/>
              <a:t>N</a:t>
            </a:r>
            <a:r>
              <a:rPr lang="it-IT" dirty="0"/>
              <a:t>=253 Milano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7907DB-079C-2C42-A389-D6A76A8B6201}"/>
              </a:ext>
            </a:extLst>
          </p:cNvPr>
          <p:cNvSpPr txBox="1"/>
          <p:nvPr/>
        </p:nvSpPr>
        <p:spPr>
          <a:xfrm>
            <a:off x="2608937" y="4891779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Bocconi 2021</a:t>
            </a:r>
          </a:p>
        </p:txBody>
      </p:sp>
    </p:spTree>
    <p:extLst>
      <p:ext uri="{BB962C8B-B14F-4D97-AF65-F5344CB8AC3E}">
        <p14:creationId xmlns:p14="http://schemas.microsoft.com/office/powerpoint/2010/main" val="416418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C509-1B5E-7248-B8A3-C4A7378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62" y="45836"/>
            <a:ext cx="8365225" cy="897682"/>
          </a:xfrm>
        </p:spPr>
        <p:txBody>
          <a:bodyPr/>
          <a:lstStyle/>
          <a:p>
            <a:r>
              <a:rPr lang="it-IT" dirty="0"/>
              <a:t>Osservazione #2: Ascolto per generare valore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0ABCF68-14AD-504A-BA70-1FEBCE313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C46CA80B-0143-D244-9392-857F0345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01" y="2581976"/>
            <a:ext cx="2926835" cy="2195127"/>
          </a:xfrm>
          <a:prstGeom prst="rect">
            <a:avLst/>
          </a:prstGeom>
        </p:spPr>
      </p:pic>
      <p:pic>
        <p:nvPicPr>
          <p:cNvPr id="12" name="image11.jpg">
            <a:extLst>
              <a:ext uri="{FF2B5EF4-FFF2-40B4-BE49-F238E27FC236}">
                <a16:creationId xmlns:a16="http://schemas.microsoft.com/office/drawing/2014/main" id="{13068E74-0F78-2B47-99E1-BD435AA3966B}"/>
              </a:ext>
            </a:extLst>
          </p:cNvPr>
          <p:cNvPicPr/>
          <p:nvPr/>
        </p:nvPicPr>
        <p:blipFill rotWithShape="1">
          <a:blip r:embed="rId3"/>
          <a:srcRect b="22533"/>
          <a:stretch/>
        </p:blipFill>
        <p:spPr bwMode="auto">
          <a:xfrm>
            <a:off x="6346852" y="1282278"/>
            <a:ext cx="2693670" cy="3172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17.png">
            <a:extLst>
              <a:ext uri="{FF2B5EF4-FFF2-40B4-BE49-F238E27FC236}">
                <a16:creationId xmlns:a16="http://schemas.microsoft.com/office/drawing/2014/main" id="{13C2EA86-D946-4C47-BD84-FC4827CE157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5246" y="1666095"/>
            <a:ext cx="3183255" cy="23225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0636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3D4E1-2E15-0144-8F3F-533FFADC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53" y="94342"/>
            <a:ext cx="7300914" cy="923330"/>
          </a:xfrm>
        </p:spPr>
        <p:txBody>
          <a:bodyPr/>
          <a:lstStyle/>
          <a:p>
            <a:r>
              <a:rPr lang="it-IT" dirty="0"/>
              <a:t>Osservazione #3: Allineamento obiettivi-bisogni-valore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DC8F9A4-B060-FC48-BE79-3B6AF03C9AE7}"/>
              </a:ext>
            </a:extLst>
          </p:cNvPr>
          <p:cNvSpPr/>
          <p:nvPr/>
        </p:nvSpPr>
        <p:spPr bwMode="auto">
          <a:xfrm>
            <a:off x="1223628" y="1229991"/>
            <a:ext cx="1221167" cy="1080120"/>
          </a:xfrm>
          <a:prstGeom prst="rect">
            <a:avLst/>
          </a:prstGeom>
          <a:solidFill>
            <a:schemeClr val="accent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8AF758A-8118-7C41-808F-A49A5E504C12}"/>
              </a:ext>
            </a:extLst>
          </p:cNvPr>
          <p:cNvSpPr/>
          <p:nvPr/>
        </p:nvSpPr>
        <p:spPr bwMode="auto">
          <a:xfrm>
            <a:off x="2592142" y="1221600"/>
            <a:ext cx="1221167" cy="1080120"/>
          </a:xfrm>
          <a:prstGeom prst="rect">
            <a:avLst/>
          </a:prstGeom>
          <a:solidFill>
            <a:schemeClr val="accent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2C3B69B-00B0-ED48-9CE7-CBE852D7991D}"/>
              </a:ext>
            </a:extLst>
          </p:cNvPr>
          <p:cNvSpPr/>
          <p:nvPr/>
        </p:nvSpPr>
        <p:spPr bwMode="auto">
          <a:xfrm>
            <a:off x="3954388" y="1229991"/>
            <a:ext cx="1221167" cy="1080120"/>
          </a:xfrm>
          <a:prstGeom prst="rect">
            <a:avLst/>
          </a:prstGeom>
          <a:solidFill>
            <a:schemeClr val="accent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26087D5-C19C-9544-8AE8-A921875462E7}"/>
              </a:ext>
            </a:extLst>
          </p:cNvPr>
          <p:cNvSpPr/>
          <p:nvPr/>
        </p:nvSpPr>
        <p:spPr bwMode="auto">
          <a:xfrm>
            <a:off x="5246095" y="1239251"/>
            <a:ext cx="1221167" cy="1080120"/>
          </a:xfrm>
          <a:prstGeom prst="rect">
            <a:avLst/>
          </a:prstGeom>
          <a:solidFill>
            <a:schemeClr val="accent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E618901-660F-EF4B-AC5F-6EDDCA98B6C5}"/>
              </a:ext>
            </a:extLst>
          </p:cNvPr>
          <p:cNvSpPr/>
          <p:nvPr/>
        </p:nvSpPr>
        <p:spPr bwMode="auto">
          <a:xfrm>
            <a:off x="6542837" y="1221600"/>
            <a:ext cx="1221167" cy="1080120"/>
          </a:xfrm>
          <a:prstGeom prst="rect">
            <a:avLst/>
          </a:prstGeom>
          <a:solidFill>
            <a:schemeClr val="accent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06F6219-1351-1348-9164-F13573022CF6}"/>
              </a:ext>
            </a:extLst>
          </p:cNvPr>
          <p:cNvSpPr txBox="1"/>
          <p:nvPr/>
        </p:nvSpPr>
        <p:spPr bwMode="auto">
          <a:xfrm>
            <a:off x="1229526" y="1250711"/>
            <a:ext cx="1162026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Infrastrutture </a:t>
            </a:r>
          </a:p>
          <a:p>
            <a:pPr algn="ctr"/>
            <a:endParaRPr lang="it-IT" sz="105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Facilities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Connectivity</a:t>
            </a: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Security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8303F71-EE13-4840-8646-065F3E36AE9A}"/>
              </a:ext>
            </a:extLst>
          </p:cNvPr>
          <p:cNvSpPr txBox="1"/>
          <p:nvPr/>
        </p:nvSpPr>
        <p:spPr bwMode="auto">
          <a:xfrm>
            <a:off x="2458415" y="1268986"/>
            <a:ext cx="1498547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CapitaleUmano</a:t>
            </a:r>
            <a:r>
              <a:rPr lang="it-IT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endParaRPr lang="it-IT" sz="105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Competenze</a:t>
            </a:r>
          </a:p>
          <a:p>
            <a:pPr algn="ctr"/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Motivatione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Digital </a:t>
            </a:r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awareness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8BDE5D9-1AE6-3044-B01D-6754992D7FAF}"/>
              </a:ext>
            </a:extLst>
          </p:cNvPr>
          <p:cNvSpPr txBox="1"/>
          <p:nvPr/>
        </p:nvSpPr>
        <p:spPr bwMode="auto">
          <a:xfrm>
            <a:off x="3985507" y="1256402"/>
            <a:ext cx="1162026" cy="106182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Sociale</a:t>
            </a:r>
          </a:p>
          <a:p>
            <a:pPr algn="ctr"/>
            <a:endParaRPr lang="it-IT" sz="105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Istitiuzoni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Borme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Supporto politico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5FD6B9D-AB5C-3C45-BBC4-F50F6FB147C8}"/>
              </a:ext>
            </a:extLst>
          </p:cNvPr>
          <p:cNvSpPr txBox="1"/>
          <p:nvPr/>
        </p:nvSpPr>
        <p:spPr bwMode="auto">
          <a:xfrm>
            <a:off x="5225206" y="1278073"/>
            <a:ext cx="1162026" cy="106182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Financials</a:t>
            </a:r>
            <a:r>
              <a:rPr lang="it-IT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endParaRPr lang="it-IT" sz="105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Investimenti</a:t>
            </a: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Costi operativi</a:t>
            </a: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Manutenzione</a:t>
            </a:r>
          </a:p>
          <a:p>
            <a:pPr algn="ctr"/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7F06DAB-BBD2-B341-B07E-38222102E956}"/>
              </a:ext>
            </a:extLst>
          </p:cNvPr>
          <p:cNvSpPr txBox="1"/>
          <p:nvPr/>
        </p:nvSpPr>
        <p:spPr bwMode="auto">
          <a:xfrm>
            <a:off x="6575356" y="1278073"/>
            <a:ext cx="1162026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Organizzazione </a:t>
            </a:r>
          </a:p>
          <a:p>
            <a:pPr algn="ctr"/>
            <a:endParaRPr lang="it-IT" sz="105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Capacity</a:t>
            </a:r>
            <a:endParaRPr lang="it-IT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ICT</a:t>
            </a: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charset="0"/>
                <a:cs typeface="Arial" charset="0"/>
              </a:rPr>
              <a:t>Competenze</a:t>
            </a:r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18D6D8F8-750B-0047-9E44-8620D2A04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500" y="3396202"/>
            <a:ext cx="3714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350">
              <a:latin typeface="Arial" charset="0"/>
              <a:ea typeface="ＭＳ Ｐゴシック" charset="0"/>
            </a:endParaRPr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24D5AD62-E75E-7347-9F4B-B374274C1A74}"/>
              </a:ext>
            </a:extLst>
          </p:cNvPr>
          <p:cNvSpPr>
            <a:spLocks/>
          </p:cNvSpPr>
          <p:nvPr/>
        </p:nvSpPr>
        <p:spPr bwMode="auto">
          <a:xfrm>
            <a:off x="3200400" y="2481802"/>
            <a:ext cx="3429000" cy="800100"/>
          </a:xfrm>
          <a:custGeom>
            <a:avLst/>
            <a:gdLst>
              <a:gd name="T0" fmla="*/ 0 w 2880"/>
              <a:gd name="T1" fmla="*/ 0 h 672"/>
              <a:gd name="T2" fmla="*/ 838200 w 2880"/>
              <a:gd name="T3" fmla="*/ 152400 h 672"/>
              <a:gd name="T4" fmla="*/ 1371600 w 2880"/>
              <a:gd name="T5" fmla="*/ 381000 h 672"/>
              <a:gd name="T6" fmla="*/ 2362200 w 2880"/>
              <a:gd name="T7" fmla="*/ 533400 h 672"/>
              <a:gd name="T8" fmla="*/ 2819400 w 2880"/>
              <a:gd name="T9" fmla="*/ 838200 h 672"/>
              <a:gd name="T10" fmla="*/ 3657600 w 2880"/>
              <a:gd name="T11" fmla="*/ 914400 h 672"/>
              <a:gd name="T12" fmla="*/ 4572000 w 2880"/>
              <a:gd name="T13" fmla="*/ 1066800 h 6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0" h="672">
                <a:moveTo>
                  <a:pt x="0" y="0"/>
                </a:moveTo>
                <a:lnTo>
                  <a:pt x="528" y="96"/>
                </a:lnTo>
                <a:lnTo>
                  <a:pt x="864" y="240"/>
                </a:lnTo>
                <a:lnTo>
                  <a:pt x="1488" y="336"/>
                </a:lnTo>
                <a:lnTo>
                  <a:pt x="1776" y="528"/>
                </a:lnTo>
                <a:lnTo>
                  <a:pt x="2304" y="576"/>
                </a:lnTo>
                <a:lnTo>
                  <a:pt x="2880" y="6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9F12F37B-CE66-2645-A22C-4F1CDB219BD8}"/>
              </a:ext>
            </a:extLst>
          </p:cNvPr>
          <p:cNvSpPr>
            <a:spLocks/>
          </p:cNvSpPr>
          <p:nvPr/>
        </p:nvSpPr>
        <p:spPr bwMode="auto">
          <a:xfrm flipH="1">
            <a:off x="3200400" y="3567652"/>
            <a:ext cx="3429000" cy="800100"/>
          </a:xfrm>
          <a:custGeom>
            <a:avLst/>
            <a:gdLst>
              <a:gd name="T0" fmla="*/ 0 w 2880"/>
              <a:gd name="T1" fmla="*/ 0 h 672"/>
              <a:gd name="T2" fmla="*/ 838200 w 2880"/>
              <a:gd name="T3" fmla="*/ 152400 h 672"/>
              <a:gd name="T4" fmla="*/ 1371600 w 2880"/>
              <a:gd name="T5" fmla="*/ 381000 h 672"/>
              <a:gd name="T6" fmla="*/ 2362200 w 2880"/>
              <a:gd name="T7" fmla="*/ 533400 h 672"/>
              <a:gd name="T8" fmla="*/ 2819400 w 2880"/>
              <a:gd name="T9" fmla="*/ 838200 h 672"/>
              <a:gd name="T10" fmla="*/ 3657600 w 2880"/>
              <a:gd name="T11" fmla="*/ 914400 h 672"/>
              <a:gd name="T12" fmla="*/ 4572000 w 2880"/>
              <a:gd name="T13" fmla="*/ 1066800 h 6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0" h="672">
                <a:moveTo>
                  <a:pt x="0" y="0"/>
                </a:moveTo>
                <a:lnTo>
                  <a:pt x="528" y="96"/>
                </a:lnTo>
                <a:lnTo>
                  <a:pt x="864" y="240"/>
                </a:lnTo>
                <a:lnTo>
                  <a:pt x="1488" y="336"/>
                </a:lnTo>
                <a:lnTo>
                  <a:pt x="1776" y="528"/>
                </a:lnTo>
                <a:lnTo>
                  <a:pt x="2304" y="576"/>
                </a:lnTo>
                <a:lnTo>
                  <a:pt x="2880" y="6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39" name="Text Box 22">
            <a:extLst>
              <a:ext uri="{FF2B5EF4-FFF2-40B4-BE49-F238E27FC236}">
                <a16:creationId xmlns:a16="http://schemas.microsoft.com/office/drawing/2014/main" id="{9683D415-32DD-1043-8A7D-B772E9C42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012" y="4253452"/>
            <a:ext cx="1828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050" dirty="0" err="1">
                <a:solidFill>
                  <a:schemeClr val="tx1"/>
                </a:solidFill>
              </a:rPr>
              <a:t>Context</a:t>
            </a:r>
            <a:r>
              <a:rPr lang="it-IT" altLang="it-IT" sz="1050" dirty="0">
                <a:solidFill>
                  <a:schemeClr val="tx1"/>
                </a:solidFill>
              </a:rPr>
              <a:t>, </a:t>
            </a:r>
            <a:r>
              <a:rPr lang="it-IT" altLang="it-IT" sz="1050" dirty="0" err="1">
                <a:solidFill>
                  <a:schemeClr val="tx1"/>
                </a:solidFill>
              </a:rPr>
              <a:t>needs</a:t>
            </a:r>
            <a:r>
              <a:rPr lang="it-IT" altLang="it-IT" sz="1050" dirty="0">
                <a:solidFill>
                  <a:schemeClr val="tx1"/>
                </a:solidFill>
              </a:rPr>
              <a:t> and </a:t>
            </a:r>
            <a:r>
              <a:rPr lang="it-IT" altLang="it-IT" sz="1050" dirty="0" err="1">
                <a:solidFill>
                  <a:schemeClr val="tx1"/>
                </a:solidFill>
              </a:rPr>
              <a:t>organization</a:t>
            </a:r>
            <a:r>
              <a:rPr lang="it-IT" altLang="it-IT" sz="1050" dirty="0">
                <a:solidFill>
                  <a:schemeClr val="tx1"/>
                </a:solidFill>
              </a:rPr>
              <a:t> </a:t>
            </a:r>
            <a:r>
              <a:rPr lang="it-IT" altLang="it-IT" sz="1050" dirty="0" err="1">
                <a:solidFill>
                  <a:schemeClr val="tx1"/>
                </a:solidFill>
              </a:rPr>
              <a:t>capacity</a:t>
            </a:r>
            <a:endParaRPr lang="it-IT" altLang="it-IT" sz="1050" dirty="0">
              <a:solidFill>
                <a:schemeClr val="tx1"/>
              </a:solidFill>
            </a:endParaRPr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E42A8F35-3C9D-C04D-90BD-7AB6D8723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159" y="2510266"/>
            <a:ext cx="16573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050" dirty="0">
                <a:latin typeface="Arial" charset="0"/>
                <a:ea typeface="ＭＳ Ｐゴシック" charset="0"/>
              </a:rPr>
              <a:t>ICT</a:t>
            </a:r>
          </a:p>
        </p:txBody>
      </p:sp>
      <p:sp>
        <p:nvSpPr>
          <p:cNvPr id="41" name="Line 24">
            <a:extLst>
              <a:ext uri="{FF2B5EF4-FFF2-40B4-BE49-F238E27FC236}">
                <a16:creationId xmlns:a16="http://schemas.microsoft.com/office/drawing/2014/main" id="{5F0A75CF-F970-0D47-B392-C25F2A2C6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596102"/>
            <a:ext cx="0" cy="16573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350">
              <a:latin typeface="Arial" charset="0"/>
              <a:ea typeface="ＭＳ Ｐゴシック" charset="0"/>
            </a:endParaRPr>
          </a:p>
        </p:txBody>
      </p:sp>
      <p:sp>
        <p:nvSpPr>
          <p:cNvPr id="42" name="Text Box 25">
            <a:extLst>
              <a:ext uri="{FF2B5EF4-FFF2-40B4-BE49-F238E27FC236}">
                <a16:creationId xmlns:a16="http://schemas.microsoft.com/office/drawing/2014/main" id="{81328228-13A6-3A44-8E3D-75AB95097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3053302"/>
            <a:ext cx="7429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050">
                <a:latin typeface="Arial" charset="0"/>
                <a:ea typeface="ＭＳ Ｐゴシック" charset="0"/>
              </a:rPr>
              <a:t>Go live</a:t>
            </a:r>
          </a:p>
        </p:txBody>
      </p:sp>
      <p:sp>
        <p:nvSpPr>
          <p:cNvPr id="43" name="Text Box 26">
            <a:extLst>
              <a:ext uri="{FF2B5EF4-FFF2-40B4-BE49-F238E27FC236}">
                <a16:creationId xmlns:a16="http://schemas.microsoft.com/office/drawing/2014/main" id="{4F752177-4362-D748-99E7-ACF30749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10652"/>
            <a:ext cx="1200150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750">
                <a:latin typeface="Arial" charset="0"/>
                <a:ea typeface="ＭＳ Ｐゴシック" charset="0"/>
              </a:rPr>
              <a:t>Leonard-Barton 1988</a:t>
            </a:r>
          </a:p>
        </p:txBody>
      </p:sp>
    </p:spTree>
    <p:extLst>
      <p:ext uri="{BB962C8B-B14F-4D97-AF65-F5344CB8AC3E}">
        <p14:creationId xmlns:p14="http://schemas.microsoft.com/office/powerpoint/2010/main" val="1067351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1763316" y="1869282"/>
            <a:ext cx="5625703" cy="898324"/>
          </a:xfrm>
          <a:prstGeom prst="rect">
            <a:avLst/>
          </a:prstGeom>
          <a:solidFill>
            <a:srgbClr val="003399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67866" tIns="33338" rIns="67866" bIns="33338">
            <a:spAutoFit/>
          </a:bodyPr>
          <a:lstStyle/>
          <a:p>
            <a:pPr algn="ctr">
              <a:defRPr/>
            </a:pP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Alcune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considerazioni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per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agire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la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strategia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digitale</a:t>
            </a:r>
            <a:endParaRPr lang="en-US" sz="27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83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083F-5B96-4E7A-9645-D5EE05C9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12602"/>
            <a:ext cx="8536433" cy="461665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dirty="0"/>
              <a:t>1. Allineamento obiettivi e strategia digitale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17E2E-3894-428D-AD12-33DB35399D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6EAEDB-2C59-47A8-9FCB-0AAD362EC933}"/>
              </a:ext>
            </a:extLst>
          </p:cNvPr>
          <p:cNvSpPr/>
          <p:nvPr/>
        </p:nvSpPr>
        <p:spPr>
          <a:xfrm>
            <a:off x="7747592" y="-27120"/>
            <a:ext cx="377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586342E-F735-47F3-9C0C-13833F54A4C5}" type="slidenum">
              <a:rPr lang="it-IT" sz="1350">
                <a:solidFill>
                  <a:schemeClr val="bg1"/>
                </a:solidFill>
              </a:rPr>
              <a:pPr/>
              <a:t>27</a:t>
            </a:fld>
            <a:endParaRPr lang="it-IT" sz="1350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621AFF0-E6CD-434B-90AF-D04F1CEB49FF}"/>
              </a:ext>
            </a:extLst>
          </p:cNvPr>
          <p:cNvSpPr txBox="1">
            <a:spLocks/>
          </p:cNvSpPr>
          <p:nvPr/>
        </p:nvSpPr>
        <p:spPr bwMode="auto">
          <a:xfrm>
            <a:off x="1277634" y="1074652"/>
            <a:ext cx="2364806" cy="416978"/>
          </a:xfrm>
          <a:prstGeom prst="round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algn="ctr">
              <a:lnSpc>
                <a:spcPct val="100000"/>
              </a:lnSpc>
              <a:buClr>
                <a:srgbClr val="002060"/>
              </a:buClr>
            </a:pPr>
            <a:r>
              <a:rPr lang="it-IT" sz="1350" dirty="0">
                <a:solidFill>
                  <a:srgbClr val="002060"/>
                </a:solidFill>
                <a:cs typeface="Arial"/>
              </a:rPr>
              <a:t>City </a:t>
            </a:r>
            <a:r>
              <a:rPr lang="it-IT" sz="1350" dirty="0" err="1">
                <a:solidFill>
                  <a:srgbClr val="002060"/>
                </a:solidFill>
                <a:cs typeface="Arial"/>
              </a:rPr>
              <a:t>Strategy</a:t>
            </a:r>
            <a:endParaRPr lang="it-IT" sz="1350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C691572-2043-4848-99CE-715E12893884}"/>
              </a:ext>
            </a:extLst>
          </p:cNvPr>
          <p:cNvSpPr txBox="1">
            <a:spLocks/>
          </p:cNvSpPr>
          <p:nvPr/>
        </p:nvSpPr>
        <p:spPr>
          <a:xfrm>
            <a:off x="1280196" y="1761660"/>
            <a:ext cx="2364806" cy="2880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2060"/>
                </a:solidFill>
                <a:cs typeface="Arial"/>
              </a:rPr>
              <a:t>Goal 1: Demonstrate Promising and Expand Proven Innovations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206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206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2060"/>
                </a:solidFill>
                <a:cs typeface="Arial"/>
              </a:rPr>
              <a:t>Goal 2: Use Our Voice for Economic Justice to Help Families Build and Protect Wealth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206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206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2060"/>
                </a:solidFill>
                <a:cs typeface="Arial"/>
              </a:rPr>
              <a:t>Goal 3: Amplify Our Work with Strong Funding, Research and Communications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F9BBCA6-D3BE-F947-ADC3-81CA065B4D37}"/>
              </a:ext>
            </a:extLst>
          </p:cNvPr>
          <p:cNvSpPr txBox="1">
            <a:spLocks/>
          </p:cNvSpPr>
          <p:nvPr/>
        </p:nvSpPr>
        <p:spPr>
          <a:xfrm>
            <a:off x="3923928" y="1074652"/>
            <a:ext cx="2268252" cy="416978"/>
          </a:xfrm>
          <a:prstGeom prst="roundRect">
            <a:avLst/>
          </a:prstGeom>
          <a:ln w="12700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1"/>
            <a:r>
              <a:rPr lang="en-US" sz="1350" dirty="0">
                <a:solidFill>
                  <a:schemeClr val="tx1"/>
                </a:solidFill>
                <a:cs typeface="Arial"/>
              </a:rPr>
              <a:t>Digital and cyber strategy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0652C35-C8F5-774F-B36F-542CA972B4ED}"/>
              </a:ext>
            </a:extLst>
          </p:cNvPr>
          <p:cNvSpPr txBox="1">
            <a:spLocks/>
          </p:cNvSpPr>
          <p:nvPr/>
        </p:nvSpPr>
        <p:spPr>
          <a:xfrm>
            <a:off x="3923928" y="1491630"/>
            <a:ext cx="2268252" cy="3381841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94"/>
              </a:spcBef>
            </a:pPr>
            <a:r>
              <a:rPr lang="en-GB" sz="1050" dirty="0"/>
              <a:t>contain and eradicate compromises, restoring information resources to a secure and operational status</a:t>
            </a:r>
          </a:p>
          <a:p>
            <a:pPr marL="0" indent="0">
              <a:lnSpc>
                <a:spcPct val="100000"/>
              </a:lnSpc>
              <a:spcBef>
                <a:spcPts val="394"/>
              </a:spcBef>
            </a:pPr>
            <a:r>
              <a:rPr lang="en-GB" sz="1050" dirty="0"/>
              <a:t>manage risk</a:t>
            </a:r>
          </a:p>
          <a:p>
            <a:pPr marL="0" indent="0"/>
            <a:r>
              <a:rPr lang="en-GB" sz="1050" dirty="0"/>
              <a:t>protect our connected critical infrastructure</a:t>
            </a:r>
          </a:p>
          <a:p>
            <a:pPr marL="0" indent="0"/>
            <a:r>
              <a:rPr lang="en-GB" sz="1050" dirty="0"/>
              <a:t>protect the sensitive information placed in our trust</a:t>
            </a:r>
          </a:p>
          <a:p>
            <a:pPr marL="0" indent="0"/>
            <a:r>
              <a:rPr lang="en-GB" sz="1050" dirty="0"/>
              <a:t>continuously improve our ability to detect cybersecurity events</a:t>
            </a:r>
          </a:p>
          <a:p>
            <a:pPr marL="0" indent="0"/>
            <a:r>
              <a:rPr lang="en-GB" sz="1050" dirty="0"/>
              <a:t>ensure risk treatment is sufficient and in alignment with the criticality of the information resource</a:t>
            </a:r>
          </a:p>
          <a:p>
            <a:pPr marL="0" indent="0"/>
            <a:r>
              <a:rPr lang="en-GB" sz="1050" dirty="0"/>
              <a:t>facilitate awareness of risk to our operations within the context of cybersecurity</a:t>
            </a:r>
          </a:p>
          <a:p>
            <a:pPr hangingPunct="1">
              <a:buFontTx/>
              <a:buChar char="-"/>
            </a:pPr>
            <a:endParaRPr lang="en-GB" sz="105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937410-8D0D-DF44-B46D-06A75B536A40}"/>
              </a:ext>
            </a:extLst>
          </p:cNvPr>
          <p:cNvSpPr txBox="1"/>
          <p:nvPr/>
        </p:nvSpPr>
        <p:spPr>
          <a:xfrm>
            <a:off x="2789803" y="735547"/>
            <a:ext cx="3294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003399"/>
                </a:solidFill>
                <a:latin typeface="+mj-lt"/>
              </a:rPr>
              <a:t>San Francisco</a:t>
            </a:r>
          </a:p>
          <a:p>
            <a:endParaRPr lang="en-GB" sz="135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47562E92-D31A-044C-8413-97350B0EB9AE}"/>
              </a:ext>
            </a:extLst>
          </p:cNvPr>
          <p:cNvSpPr/>
          <p:nvPr/>
        </p:nvSpPr>
        <p:spPr bwMode="auto">
          <a:xfrm>
            <a:off x="3653898" y="1599642"/>
            <a:ext cx="328105" cy="906493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39E1984A-1618-2E41-AF88-B147782226F3}"/>
              </a:ext>
            </a:extLst>
          </p:cNvPr>
          <p:cNvSpPr/>
          <p:nvPr/>
        </p:nvSpPr>
        <p:spPr bwMode="auto">
          <a:xfrm>
            <a:off x="3649830" y="2625756"/>
            <a:ext cx="328105" cy="1229037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51A79C24-48D5-B04E-8D00-FA72A028ECD1}"/>
              </a:ext>
            </a:extLst>
          </p:cNvPr>
          <p:cNvSpPr/>
          <p:nvPr/>
        </p:nvSpPr>
        <p:spPr bwMode="auto">
          <a:xfrm>
            <a:off x="3595824" y="4041522"/>
            <a:ext cx="328105" cy="906493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DE71CD8-5D45-E940-A31D-B1E8A6BB4F20}"/>
              </a:ext>
            </a:extLst>
          </p:cNvPr>
          <p:cNvSpPr txBox="1">
            <a:spLocks/>
          </p:cNvSpPr>
          <p:nvPr/>
        </p:nvSpPr>
        <p:spPr>
          <a:xfrm>
            <a:off x="6365656" y="1059583"/>
            <a:ext cx="1554716" cy="416978"/>
          </a:xfrm>
          <a:prstGeom prst="roundRect">
            <a:avLst/>
          </a:prstGeom>
          <a:ln w="12700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1"/>
            <a:r>
              <a:rPr lang="en-US" sz="1350" dirty="0">
                <a:solidFill>
                  <a:schemeClr val="tx1"/>
                </a:solidFill>
                <a:cs typeface="Arial"/>
              </a:rPr>
              <a:t>Projects and actions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3259B926-03A3-B447-B923-F37CCFDAE232}"/>
              </a:ext>
            </a:extLst>
          </p:cNvPr>
          <p:cNvSpPr txBox="1">
            <a:spLocks/>
          </p:cNvSpPr>
          <p:nvPr/>
        </p:nvSpPr>
        <p:spPr>
          <a:xfrm>
            <a:off x="6192180" y="1614712"/>
            <a:ext cx="1808820" cy="2880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lnSpc>
                <a:spcPct val="9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Appoint a DISO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Adopt a cyber risk framework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Support incident report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B05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Update requirements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Conduct risk assessment annually</a:t>
            </a: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endParaRPr lang="en-US" sz="1050" dirty="0">
              <a:solidFill>
                <a:srgbClr val="00B050"/>
              </a:solidFill>
              <a:cs typeface="Arial"/>
            </a:endParaRPr>
          </a:p>
          <a:p>
            <a:pPr marL="136922" indent="0">
              <a:lnSpc>
                <a:spcPct val="100000"/>
              </a:lnSpc>
              <a:buClr>
                <a:srgbClr val="002060"/>
              </a:buClr>
            </a:pPr>
            <a:r>
              <a:rPr lang="en-US" sz="1050" dirty="0">
                <a:solidFill>
                  <a:srgbClr val="00B050"/>
                </a:solidFill>
                <a:cs typeface="Arial"/>
              </a:rPr>
              <a:t>Participate in cyber form meetings</a:t>
            </a:r>
          </a:p>
        </p:txBody>
      </p:sp>
    </p:spTree>
    <p:extLst>
      <p:ext uri="{BB962C8B-B14F-4D97-AF65-F5344CB8AC3E}">
        <p14:creationId xmlns:p14="http://schemas.microsoft.com/office/powerpoint/2010/main" val="256347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8248" y="172942"/>
            <a:ext cx="8494856" cy="461665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dirty="0"/>
              <a:t>1.a Rappresentazione strategia-bisogni-progetti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 vert="horz" wrap="square" lIns="0" tIns="0" rIns="0" bIns="0" rtlCol="0" anchor="b" anchorCtr="0">
            <a:spAutoFit/>
          </a:bodyPr>
          <a:lstStyle/>
          <a:p>
            <a:pPr>
              <a:spcBef>
                <a:spcPct val="0"/>
              </a:spcBef>
            </a:pPr>
            <a:endParaRPr lang="it-IT" sz="3000" dirty="0">
              <a:solidFill>
                <a:schemeClr val="tx2"/>
              </a:solidFill>
              <a:latin typeface="Open Sans"/>
              <a:ea typeface="+mj-ea"/>
              <a:cs typeface="Open Sans"/>
            </a:endParaRPr>
          </a:p>
        </p:txBody>
      </p:sp>
      <p:sp>
        <p:nvSpPr>
          <p:cNvPr id="6" name="CasellaDiTesto 5"/>
          <p:cNvSpPr txBox="1"/>
          <p:nvPr/>
        </p:nvSpPr>
        <p:spPr bwMode="auto">
          <a:xfrm>
            <a:off x="1728873" y="748354"/>
            <a:ext cx="2700000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it-IT" sz="900" dirty="0">
                <a:solidFill>
                  <a:schemeClr val="tx2"/>
                </a:solidFill>
                <a:latin typeface="Arial" charset="0"/>
                <a:cs typeface="Arial" charset="0"/>
              </a:rPr>
              <a:t>Attenzione all’inclusione sociale</a:t>
            </a:r>
          </a:p>
          <a:p>
            <a:pPr algn="r"/>
            <a:endParaRPr lang="it-IT" sz="675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r"/>
            <a:r>
              <a:rPr lang="it-IT" sz="900" dirty="0">
                <a:solidFill>
                  <a:schemeClr val="tx2"/>
                </a:solidFill>
                <a:latin typeface="Arial" charset="0"/>
                <a:cs typeface="Arial" charset="0"/>
              </a:rPr>
              <a:t>Sviluppo di iniziative a supporto delle M3</a:t>
            </a:r>
          </a:p>
        </p:txBody>
      </p:sp>
      <p:sp>
        <p:nvSpPr>
          <p:cNvPr id="7" name="CasellaDiTesto 6"/>
          <p:cNvSpPr txBox="1"/>
          <p:nvPr/>
        </p:nvSpPr>
        <p:spPr bwMode="auto">
          <a:xfrm>
            <a:off x="4901607" y="727525"/>
            <a:ext cx="270000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2"/>
                </a:solidFill>
                <a:latin typeface="Arial" charset="0"/>
                <a:cs typeface="Arial" charset="0"/>
              </a:rPr>
              <a:t>Priorità ai fabbisogni dei giovani 18-34 anni</a:t>
            </a:r>
          </a:p>
          <a:p>
            <a:endParaRPr lang="it-IT" sz="675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r>
              <a:rPr lang="it-IT" sz="900" dirty="0">
                <a:solidFill>
                  <a:schemeClr val="tx2"/>
                </a:solidFill>
                <a:latin typeface="Arial" charset="0"/>
                <a:cs typeface="Arial" charset="0"/>
              </a:rPr>
              <a:t>Rafforzamento trasversale della competitività e attrattività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92790"/>
              </p:ext>
            </p:extLst>
          </p:nvPr>
        </p:nvGraphicFramePr>
        <p:xfrm>
          <a:off x="5494556" y="1743501"/>
          <a:ext cx="2484276" cy="216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630693"/>
              </p:ext>
            </p:extLst>
          </p:nvPr>
        </p:nvGraphicFramePr>
        <p:xfrm>
          <a:off x="1323020" y="2770557"/>
          <a:ext cx="2484000" cy="2167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19237"/>
              </p:ext>
            </p:extLst>
          </p:nvPr>
        </p:nvGraphicFramePr>
        <p:xfrm>
          <a:off x="1092992" y="1630717"/>
          <a:ext cx="2981694" cy="105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>
            <a:off x="4696538" y="1221600"/>
            <a:ext cx="0" cy="3593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818125"/>
              </p:ext>
            </p:extLst>
          </p:nvPr>
        </p:nvGraphicFramePr>
        <p:xfrm>
          <a:off x="5286288" y="3904559"/>
          <a:ext cx="2980800" cy="105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764D79E-3086-8B40-B73A-BA18132EC28E}"/>
              </a:ext>
            </a:extLst>
          </p:cNvPr>
          <p:cNvSpPr txBox="1"/>
          <p:nvPr/>
        </p:nvSpPr>
        <p:spPr>
          <a:xfrm>
            <a:off x="2551386" y="4928162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SDA Bocconi 2015</a:t>
            </a:r>
          </a:p>
        </p:txBody>
      </p:sp>
    </p:spTree>
    <p:extLst>
      <p:ext uri="{BB962C8B-B14F-4D97-AF65-F5344CB8AC3E}">
        <p14:creationId xmlns:p14="http://schemas.microsoft.com/office/powerpoint/2010/main" val="3903484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  <p:bldGraphic spid="11" grpId="0">
        <p:bldAsOne/>
      </p:bldGraphic>
      <p:bldGraphic spid="1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6"/>
          <a:stretch/>
        </p:blipFill>
        <p:spPr bwMode="auto">
          <a:xfrm>
            <a:off x="5149381" y="1576787"/>
            <a:ext cx="2747816" cy="239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396215" y="68067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1802"/>
            <a:r>
              <a:rPr lang="es-ES" b="1" dirty="0">
                <a:solidFill>
                  <a:srgbClr val="003399"/>
                </a:solidFill>
                <a:latin typeface="Verdana" pitchFamily="34" charset="0"/>
                <a:ea typeface="ＭＳ Ｐゴシック" panose="020B0600070205080204" pitchFamily="34" charset="-128"/>
                <a:cs typeface="+mj-cs"/>
              </a:rPr>
              <a:t>Piano di </a:t>
            </a:r>
            <a:r>
              <a:rPr lang="es-ES" b="1" dirty="0" err="1">
                <a:solidFill>
                  <a:srgbClr val="003399"/>
                </a:solidFill>
                <a:latin typeface="Verdana" pitchFamily="34" charset="0"/>
                <a:ea typeface="ＭＳ Ｐゴシック" panose="020B0600070205080204" pitchFamily="34" charset="-128"/>
                <a:cs typeface="+mj-cs"/>
              </a:rPr>
              <a:t>lavoro</a:t>
            </a:r>
            <a:endParaRPr lang="es-ES" b="1" dirty="0">
              <a:solidFill>
                <a:srgbClr val="003399"/>
              </a:solidFill>
              <a:latin typeface="Verdana" pitchFamily="34" charset="0"/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10" name="Flecha a la derecha con bandas 9"/>
          <p:cNvSpPr/>
          <p:nvPr/>
        </p:nvSpPr>
        <p:spPr>
          <a:xfrm>
            <a:off x="1247114" y="1368275"/>
            <a:ext cx="3823625" cy="1823019"/>
          </a:xfrm>
          <a:prstGeom prst="stripedRightArrow">
            <a:avLst/>
          </a:prstGeom>
          <a:solidFill>
            <a:srgbClr val="D9D9D9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Marcador de contenido 3"/>
          <p:cNvSpPr txBox="1">
            <a:spLocks/>
          </p:cNvSpPr>
          <p:nvPr/>
        </p:nvSpPr>
        <p:spPr>
          <a:xfrm>
            <a:off x="1438912" y="854927"/>
            <a:ext cx="3036887" cy="323893"/>
          </a:xfrm>
          <a:prstGeom prst="rect">
            <a:avLst/>
          </a:prstGeom>
        </p:spPr>
        <p:txBody>
          <a:bodyPr anchor="ctr"/>
          <a:lstStyle>
            <a:lvl1pPr marL="281932" indent="-281932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0853" indent="-234944" algn="l" defTabSz="7518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9775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568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159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750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341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932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95234" indent="-187955" algn="l" defTabSz="7518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a-ES" sz="1800" b="1" dirty="0" err="1">
                <a:solidFill>
                  <a:srgbClr val="003399"/>
                </a:solidFill>
                <a:latin typeface="Verdana" pitchFamily="34" charset="0"/>
                <a:ea typeface="ＭＳ Ｐゴシック" panose="020B0600070205080204" pitchFamily="34" charset="-128"/>
                <a:cs typeface="+mj-cs"/>
              </a:rPr>
              <a:t>Organizzazione</a:t>
            </a:r>
            <a:r>
              <a:rPr lang="ca-ES" sz="1800" b="1" dirty="0">
                <a:solidFill>
                  <a:srgbClr val="003399"/>
                </a:solidFill>
                <a:latin typeface="Verdana" pitchFamily="34" charset="0"/>
                <a:ea typeface="ＭＳ Ｐゴシック" panose="020B0600070205080204" pitchFamily="34" charset="-128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911" y="2474924"/>
            <a:ext cx="3440028" cy="907785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 rot="10800000">
            <a:off x="3352587" y="2867351"/>
            <a:ext cx="3628103" cy="143059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sz="2000"/>
          </a:p>
        </p:txBody>
      </p:sp>
      <p:cxnSp>
        <p:nvCxnSpPr>
          <p:cNvPr id="4" name="Connector recte 3"/>
          <p:cNvCxnSpPr>
            <a:stCxn id="2" idx="2"/>
          </p:cNvCxnSpPr>
          <p:nvPr/>
        </p:nvCxnSpPr>
        <p:spPr>
          <a:xfrm flipH="1">
            <a:off x="3352586" y="3582647"/>
            <a:ext cx="1" cy="2814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recte 5"/>
          <p:cNvCxnSpPr>
            <a:stCxn id="2" idx="2"/>
          </p:cNvCxnSpPr>
          <p:nvPr/>
        </p:nvCxnSpPr>
        <p:spPr>
          <a:xfrm>
            <a:off x="3352587" y="3582647"/>
            <a:ext cx="20914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QuadreDeText 8"/>
          <p:cNvSpPr txBox="1"/>
          <p:nvPr/>
        </p:nvSpPr>
        <p:spPr>
          <a:xfrm>
            <a:off x="2627784" y="4297945"/>
            <a:ext cx="3618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</a:t>
            </a: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</a:t>
            </a:r>
            <a:endParaRPr lang="ca-E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863861-113E-4445-B95E-0B81A210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6" y="166477"/>
            <a:ext cx="7517051" cy="4616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dirty="0"/>
              <a:t>1.b Lavorare per progetti</a:t>
            </a:r>
          </a:p>
        </p:txBody>
      </p:sp>
    </p:spTree>
    <p:extLst>
      <p:ext uri="{BB962C8B-B14F-4D97-AF65-F5344CB8AC3E}">
        <p14:creationId xmlns:p14="http://schemas.microsoft.com/office/powerpoint/2010/main" val="59129730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1763316" y="1869282"/>
            <a:ext cx="5625703" cy="898324"/>
          </a:xfrm>
          <a:prstGeom prst="rect">
            <a:avLst/>
          </a:prstGeom>
          <a:solidFill>
            <a:srgbClr val="003399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67866" tIns="33338" rIns="67866" bIns="33338">
            <a:spAutoFit/>
          </a:bodyPr>
          <a:lstStyle/>
          <a:p>
            <a:pPr algn="ctr">
              <a:defRPr/>
            </a:pP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Stato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della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trasformazione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digitale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delle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PA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italiane</a:t>
            </a:r>
            <a:endParaRPr lang="en-US" sz="27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25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547813" y="1045909"/>
            <a:ext cx="24836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100" b="1" dirty="0">
                <a:solidFill>
                  <a:schemeClr val="tx2"/>
                </a:solidFill>
                <a:latin typeface="Source Sans Pro"/>
                <a:ea typeface="Arial" panose="020B0604020202020204" pitchFamily="34" charset="0"/>
                <a:cs typeface="Arial" panose="020B0604020202020204" pitchFamily="34" charset="0"/>
              </a:rPr>
              <a:t>Isole di eccellenza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166066" y="949188"/>
            <a:ext cx="27003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100" b="1" dirty="0">
                <a:solidFill>
                  <a:schemeClr val="tx2"/>
                </a:solidFill>
                <a:latin typeface="Source Sans Pro"/>
                <a:ea typeface="Arial" panose="020B0604020202020204" pitchFamily="34" charset="0"/>
                <a:cs typeface="Arial" panose="020B0604020202020204" pitchFamily="34" charset="0"/>
              </a:rPr>
              <a:t>Scoprire, ascoltare e agire</a:t>
            </a:r>
          </a:p>
        </p:txBody>
      </p:sp>
      <p:sp>
        <p:nvSpPr>
          <p:cNvPr id="8" name="Freccia a destra 7"/>
          <p:cNvSpPr>
            <a:spLocks noChangeArrowheads="1"/>
          </p:cNvSpPr>
          <p:nvPr/>
        </p:nvSpPr>
        <p:spPr bwMode="auto">
          <a:xfrm>
            <a:off x="4193381" y="2518450"/>
            <a:ext cx="757238" cy="539354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lIns="27000" tIns="27000" rIns="27000" bIns="27000" anchor="ctr"/>
          <a:lstStyle/>
          <a:p>
            <a:pPr defTabSz="719138">
              <a:defRPr/>
            </a:pPr>
            <a:endParaRPr lang="it-IT" sz="1350" dirty="0">
              <a:solidFill>
                <a:srgbClr val="00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1" name="Picture 3" descr="C:\Users\Motta\Desktop\Senza-titolo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6" y="1573075"/>
            <a:ext cx="257175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Motta\Desktop\Senza-titolo-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93316"/>
            <a:ext cx="2700338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61921" y="234709"/>
            <a:ext cx="6107948" cy="39241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dirty="0"/>
              <a:t>2. Scoprire, ascoltare e agire</a:t>
            </a:r>
          </a:p>
        </p:txBody>
      </p:sp>
    </p:spTree>
    <p:extLst>
      <p:ext uri="{BB962C8B-B14F-4D97-AF65-F5344CB8AC3E}">
        <p14:creationId xmlns:p14="http://schemas.microsoft.com/office/powerpoint/2010/main" val="129767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7" name="CasellaDiTesto 3"/>
          <p:cNvSpPr txBox="1"/>
          <p:nvPr/>
        </p:nvSpPr>
        <p:spPr bwMode="auto">
          <a:xfrm>
            <a:off x="210312" y="54508"/>
            <a:ext cx="85404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tx2"/>
                </a:solidFill>
                <a:latin typeface="Open Sans"/>
                <a:ea typeface="+mj-ea"/>
                <a:cs typeface="Open Sans"/>
              </a:rPr>
              <a:t>3. Coinvolgimento degli stakeholder</a:t>
            </a:r>
          </a:p>
        </p:txBody>
      </p:sp>
      <p:sp>
        <p:nvSpPr>
          <p:cNvPr id="8" name="Rettangolo arrotondato 16"/>
          <p:cNvSpPr/>
          <p:nvPr/>
        </p:nvSpPr>
        <p:spPr bwMode="auto">
          <a:xfrm>
            <a:off x="1598676" y="1234887"/>
            <a:ext cx="2811306" cy="3413362"/>
          </a:xfrm>
          <a:prstGeom prst="round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Rettangolo arrotondato 17"/>
          <p:cNvSpPr/>
          <p:nvPr/>
        </p:nvSpPr>
        <p:spPr bwMode="auto">
          <a:xfrm>
            <a:off x="4734018" y="1234888"/>
            <a:ext cx="2835312" cy="3413360"/>
          </a:xfrm>
          <a:prstGeom prst="roundRect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  <p:txBody>
          <a:bodyPr lIns="27000" tIns="27000" rIns="27000" bIns="27000" rtlCol="0" anchor="ctr">
            <a:normAutofit/>
          </a:bodyPr>
          <a:lstStyle/>
          <a:p>
            <a:pPr algn="ctr" defTabSz="719138" eaLnBrk="0" hangingPunct="0"/>
            <a:endParaRPr lang="it-IT" sz="1350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0" name="Picture 2" descr="Risultati immagini per person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57" y="897564"/>
            <a:ext cx="545464" cy="554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impresa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897564"/>
            <a:ext cx="553500" cy="55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4"/>
          <p:cNvGraphicFramePr>
            <a:graphicFrameLocks/>
          </p:cNvGraphicFramePr>
          <p:nvPr/>
        </p:nvGraphicFramePr>
        <p:xfrm>
          <a:off x="4759524" y="1475182"/>
          <a:ext cx="2784300" cy="317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2"/>
          <p:cNvGraphicFramePr>
            <a:graphicFrameLocks/>
          </p:cNvGraphicFramePr>
          <p:nvPr/>
        </p:nvGraphicFramePr>
        <p:xfrm>
          <a:off x="1563338" y="1475970"/>
          <a:ext cx="2783700" cy="31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1598676" y="4393145"/>
            <a:ext cx="281130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rgbClr val="1F497D"/>
                </a:solidFill>
                <a:latin typeface="Arial" charset="0"/>
                <a:cs typeface="Arial" charset="0"/>
              </a:rPr>
              <a:t>Cittadini: Smart Governance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4734018" y="4393145"/>
            <a:ext cx="281130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rgbClr val="1F497D"/>
                </a:solidFill>
                <a:latin typeface="Arial" charset="0"/>
                <a:cs typeface="Arial" charset="0"/>
              </a:rPr>
              <a:t>Imprese: Smart Governance</a:t>
            </a:r>
          </a:p>
        </p:txBody>
      </p:sp>
    </p:spTree>
    <p:extLst>
      <p:ext uri="{BB962C8B-B14F-4D97-AF65-F5344CB8AC3E}">
        <p14:creationId xmlns:p14="http://schemas.microsoft.com/office/powerpoint/2010/main" val="1946225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4" grpId="0">
        <p:bldAsOne/>
      </p:bldGraphic>
      <p:bldGraphic spid="15" grpId="0">
        <p:bldAsOne/>
      </p:bldGraphic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139" y="69687"/>
            <a:ext cx="7961420" cy="923330"/>
          </a:xfr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it-IT" dirty="0"/>
              <a:t>4. PPP 2.0  come volano per gli investimenti digitali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spcBef>
                <a:spcPct val="0"/>
              </a:spcBef>
            </a:pPr>
            <a:endParaRPr lang="it-IT" sz="21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973" y="3862284"/>
            <a:ext cx="672320" cy="3153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006"/>
          <a:stretch/>
        </p:blipFill>
        <p:spPr>
          <a:xfrm>
            <a:off x="6275892" y="3722319"/>
            <a:ext cx="737794" cy="310459"/>
          </a:xfrm>
          <a:prstGeom prst="rect">
            <a:avLst/>
          </a:prstGeom>
        </p:spPr>
      </p:pic>
      <p:pic>
        <p:nvPicPr>
          <p:cNvPr id="11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358" y="4098653"/>
            <a:ext cx="1346288" cy="152100"/>
          </a:xfrm>
          <a:prstGeom prst="rect">
            <a:avLst/>
          </a:prstGeom>
        </p:spPr>
      </p:pic>
      <p:pic>
        <p:nvPicPr>
          <p:cNvPr id="12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162"/>
          <a:stretch/>
        </p:blipFill>
        <p:spPr>
          <a:xfrm>
            <a:off x="5648417" y="3828894"/>
            <a:ext cx="531395" cy="225782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714" y="3249649"/>
            <a:ext cx="633965" cy="287474"/>
          </a:xfrm>
          <a:prstGeom prst="rect">
            <a:avLst/>
          </a:prstGeom>
        </p:spPr>
      </p:pic>
      <p:pic>
        <p:nvPicPr>
          <p:cNvPr id="14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093" y="3876311"/>
            <a:ext cx="725761" cy="284472"/>
          </a:xfrm>
          <a:prstGeom prst="rect">
            <a:avLst/>
          </a:prstGeom>
        </p:spPr>
      </p:pic>
      <p:sp>
        <p:nvSpPr>
          <p:cNvPr id="15" name="Rectángulo 4"/>
          <p:cNvSpPr/>
          <p:nvPr/>
        </p:nvSpPr>
        <p:spPr>
          <a:xfrm>
            <a:off x="4874152" y="980661"/>
            <a:ext cx="28879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solidFill>
                  <a:schemeClr val="tx2"/>
                </a:solidFill>
                <a:latin typeface="+mj-lt"/>
                <a:cs typeface="Helvetica Neue Light"/>
              </a:rPr>
              <a:t>MASSIMIZZARE L’UTILIZZO DELLE RISORSE FINANZIARIE DISPONIBILI, DEI FRAMEWORK DI POLICY E DEL CONTESTO NORMATIVO</a:t>
            </a:r>
          </a:p>
        </p:txBody>
      </p:sp>
      <p:pic>
        <p:nvPicPr>
          <p:cNvPr id="16" name="Imagen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3" t="5586" r="7122" b="8492"/>
          <a:stretch/>
        </p:blipFill>
        <p:spPr>
          <a:xfrm>
            <a:off x="5149833" y="3071801"/>
            <a:ext cx="789299" cy="567452"/>
          </a:xfrm>
          <a:prstGeom prst="rect">
            <a:avLst/>
          </a:prstGeom>
        </p:spPr>
      </p:pic>
      <p:pic>
        <p:nvPicPr>
          <p:cNvPr id="17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13" y="3057804"/>
            <a:ext cx="531812" cy="709083"/>
          </a:xfrm>
          <a:prstGeom prst="rect">
            <a:avLst/>
          </a:prstGeom>
        </p:spPr>
      </p:pic>
      <p:pic>
        <p:nvPicPr>
          <p:cNvPr id="18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29" y="3246236"/>
            <a:ext cx="523835" cy="33222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448401" y="959845"/>
            <a:ext cx="31235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 err="1">
                <a:solidFill>
                  <a:schemeClr val="tx2"/>
                </a:solidFill>
                <a:latin typeface="+mj-lt"/>
                <a:cs typeface="Helvetica Neue Light"/>
              </a:rPr>
              <a:t>Valutazione</a:t>
            </a:r>
            <a:r>
              <a:rPr lang="es-ES" sz="900" b="1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900" b="1" dirty="0" err="1">
                <a:solidFill>
                  <a:schemeClr val="tx2"/>
                </a:solidFill>
                <a:latin typeface="+mj-lt"/>
                <a:cs typeface="Helvetica Neue Light"/>
              </a:rPr>
              <a:t>degli</a:t>
            </a:r>
            <a:r>
              <a:rPr lang="es-ES" sz="900" b="1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900" b="1" dirty="0" err="1">
                <a:solidFill>
                  <a:schemeClr val="tx2"/>
                </a:solidFill>
                <a:latin typeface="+mj-lt"/>
                <a:cs typeface="Helvetica Neue Light"/>
              </a:rPr>
              <a:t>impatti</a:t>
            </a:r>
            <a:r>
              <a:rPr lang="es-ES" sz="900" b="1" dirty="0">
                <a:solidFill>
                  <a:schemeClr val="tx2"/>
                </a:solidFill>
                <a:latin typeface="+mj-lt"/>
                <a:cs typeface="Helvetica Neue Light"/>
              </a:rPr>
              <a:t>, ROI e ROS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865" y="1167595"/>
            <a:ext cx="2968794" cy="1506866"/>
          </a:xfrm>
          <a:prstGeom prst="rect">
            <a:avLst/>
          </a:prstGeom>
        </p:spPr>
      </p:pic>
      <p:sp>
        <p:nvSpPr>
          <p:cNvPr id="21" name="Rectángulo 21"/>
          <p:cNvSpPr/>
          <p:nvPr/>
        </p:nvSpPr>
        <p:spPr>
          <a:xfrm>
            <a:off x="4951937" y="1707654"/>
            <a:ext cx="27569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L’uso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di ICT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è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largamente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utilizzato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nei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processi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di policy al fine di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superare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le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sfide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attuali</a:t>
            </a:r>
            <a:endParaRPr lang="en-US" sz="750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 algn="just"/>
            <a:endParaRPr lang="en-US" sz="750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Massimizzare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l’uso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dei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piani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e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programmi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disponibili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assicura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finanziamenti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e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altri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strumenti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utili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all’implementazione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di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progetti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all’interno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della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città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.</a:t>
            </a:r>
          </a:p>
        </p:txBody>
      </p:sp>
      <p:sp>
        <p:nvSpPr>
          <p:cNvPr id="22" name="Rectángulo 22"/>
          <p:cNvSpPr/>
          <p:nvPr/>
        </p:nvSpPr>
        <p:spPr>
          <a:xfrm>
            <a:off x="1495555" y="2897527"/>
            <a:ext cx="345448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Migliore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allocazione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delle</a:t>
            </a:r>
            <a:r>
              <a:rPr lang="en-U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US" sz="750" dirty="0" err="1">
                <a:solidFill>
                  <a:schemeClr val="tx2"/>
                </a:solidFill>
                <a:latin typeface="+mj-lt"/>
                <a:cs typeface="Helvetica Neue Light"/>
              </a:rPr>
              <a:t>risorse</a:t>
            </a:r>
            <a:endParaRPr lang="en-US" sz="750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 marL="128588" indent="-128588" algn="just">
              <a:buFont typeface="Wingdings" panose="05000000000000000000" pitchFamily="2" charset="2"/>
              <a:buChar char="ü"/>
            </a:pPr>
            <a:endParaRPr lang="en-US" sz="750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 marL="128588" indent="-128588" algn="just">
              <a:buFont typeface="Wingdings" panose="05000000000000000000" pitchFamily="2" charset="2"/>
              <a:buChar char="ü"/>
            </a:pP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Misurare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non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soltanto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i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ritorni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economici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(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coinvolgimento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del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privato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e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maggiori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investimenti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),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ma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anche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gli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impatti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sociali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(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coinvolgimento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dei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cittadini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 e </a:t>
            </a:r>
            <a:r>
              <a:rPr lang="es-ES" sz="750" dirty="0" err="1">
                <a:solidFill>
                  <a:schemeClr val="tx2"/>
                </a:solidFill>
                <a:latin typeface="+mj-lt"/>
                <a:cs typeface="Helvetica Neue Light"/>
              </a:rPr>
              <a:t>partecipazione</a:t>
            </a:r>
            <a:r>
              <a:rPr lang="es-ES" sz="750" dirty="0">
                <a:solidFill>
                  <a:schemeClr val="tx2"/>
                </a:solidFill>
                <a:latin typeface="+mj-lt"/>
                <a:cs typeface="Helvetica Neue Light"/>
              </a:rPr>
              <a:t>).</a:t>
            </a:r>
            <a:endParaRPr lang="en-US" sz="750" dirty="0">
              <a:solidFill>
                <a:schemeClr val="tx2"/>
              </a:solidFill>
              <a:latin typeface="+mj-lt"/>
              <a:cs typeface="Helvetica Neue Light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855555" y="3759882"/>
            <a:ext cx="3888432" cy="86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  <a:buClr>
                <a:srgbClr val="FF0000"/>
              </a:buClr>
            </a:pP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85M €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impatto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sul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PIL(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Barcellona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, 2014)</a:t>
            </a:r>
          </a:p>
          <a:p>
            <a:pPr>
              <a:spcAft>
                <a:spcPts val="450"/>
              </a:spcAft>
              <a:buClr>
                <a:srgbClr val="FF0000"/>
              </a:buClr>
            </a:pP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1,870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nuovi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posti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di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lavoro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grazie al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programma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Smart City</a:t>
            </a:r>
          </a:p>
          <a:p>
            <a:pPr>
              <a:spcAft>
                <a:spcPts val="450"/>
              </a:spcAft>
              <a:buClr>
                <a:srgbClr val="FF0000"/>
              </a:buClr>
            </a:pP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53.7M € 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di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investimenti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da parte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dell’Amministrazione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comunale</a:t>
            </a:r>
            <a:endParaRPr lang="en-GB" sz="675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>
              <a:spcAft>
                <a:spcPts val="450"/>
              </a:spcAft>
              <a:buClr>
                <a:srgbClr val="FF0000"/>
              </a:buClr>
            </a:pP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0.53 € 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di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investimento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del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privato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ogni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1€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investito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dall’Amministrazione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comunale</a:t>
            </a:r>
            <a:endParaRPr lang="en-GB" sz="675" dirty="0">
              <a:solidFill>
                <a:schemeClr val="tx2"/>
              </a:solidFill>
              <a:latin typeface="+mj-lt"/>
              <a:cs typeface="Helvetica Neue Light"/>
            </a:endParaRPr>
          </a:p>
          <a:p>
            <a:pPr>
              <a:spcAft>
                <a:spcPts val="450"/>
              </a:spcAft>
              <a:buClr>
                <a:srgbClr val="FF0000"/>
              </a:buClr>
            </a:pP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Risparmio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di 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9,700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tonnellate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of CO2 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e</a:t>
            </a:r>
            <a:r>
              <a:rPr lang="en-GB" sz="675" dirty="0">
                <a:latin typeface="+mj-lt"/>
                <a:cs typeface="Helvetica Neue Light"/>
              </a:rPr>
              <a:t> 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600,000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litri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</a:t>
            </a:r>
            <a:r>
              <a:rPr lang="en-GB" sz="675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d’acqua</a:t>
            </a:r>
            <a:r>
              <a:rPr lang="en-GB" sz="675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Helvetica Neue Light"/>
              </a:rPr>
              <a:t> </a:t>
            </a:r>
            <a:r>
              <a:rPr lang="en-GB" sz="675" dirty="0" err="1">
                <a:solidFill>
                  <a:schemeClr val="tx2"/>
                </a:solidFill>
                <a:latin typeface="+mj-lt"/>
                <a:cs typeface="Helvetica Neue Light"/>
              </a:rPr>
              <a:t>ogni</a:t>
            </a:r>
            <a:r>
              <a:rPr lang="en-GB" sz="675" dirty="0">
                <a:solidFill>
                  <a:schemeClr val="tx2"/>
                </a:solidFill>
                <a:latin typeface="+mj-lt"/>
                <a:cs typeface="Helvetica Neue Light"/>
              </a:rPr>
              <a:t> anno</a:t>
            </a:r>
          </a:p>
        </p:txBody>
      </p:sp>
      <p:grpSp>
        <p:nvGrpSpPr>
          <p:cNvPr id="24" name="Group 22"/>
          <p:cNvGrpSpPr>
            <a:grpSpLocks noChangeAspect="1"/>
          </p:cNvGrpSpPr>
          <p:nvPr/>
        </p:nvGrpSpPr>
        <p:grpSpPr>
          <a:xfrm>
            <a:off x="1715642" y="3709802"/>
            <a:ext cx="115576" cy="156056"/>
            <a:chOff x="5076825" y="1046163"/>
            <a:chExt cx="584200" cy="584200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25" name="Freeform 66"/>
            <p:cNvSpPr>
              <a:spLocks noEditPoints="1"/>
            </p:cNvSpPr>
            <p:nvPr/>
          </p:nvSpPr>
          <p:spPr bwMode="auto">
            <a:xfrm>
              <a:off x="5356225" y="1046163"/>
              <a:ext cx="304800" cy="203200"/>
            </a:xfrm>
            <a:custGeom>
              <a:avLst/>
              <a:gdLst>
                <a:gd name="T0" fmla="*/ 96 w 192"/>
                <a:gd name="T1" fmla="*/ 128 h 128"/>
                <a:gd name="T2" fmla="*/ 58 w 192"/>
                <a:gd name="T3" fmla="*/ 124 h 128"/>
                <a:gd name="T4" fmla="*/ 28 w 192"/>
                <a:gd name="T5" fmla="*/ 110 h 128"/>
                <a:gd name="T6" fmla="*/ 8 w 192"/>
                <a:gd name="T7" fmla="*/ 90 h 128"/>
                <a:gd name="T8" fmla="*/ 0 w 192"/>
                <a:gd name="T9" fmla="*/ 64 h 128"/>
                <a:gd name="T10" fmla="*/ 2 w 192"/>
                <a:gd name="T11" fmla="*/ 50 h 128"/>
                <a:gd name="T12" fmla="*/ 16 w 192"/>
                <a:gd name="T13" fmla="*/ 28 h 128"/>
                <a:gd name="T14" fmla="*/ 42 w 192"/>
                <a:gd name="T15" fmla="*/ 10 h 128"/>
                <a:gd name="T16" fmla="*/ 76 w 192"/>
                <a:gd name="T17" fmla="*/ 2 h 128"/>
                <a:gd name="T18" fmla="*/ 96 w 192"/>
                <a:gd name="T19" fmla="*/ 0 h 128"/>
                <a:gd name="T20" fmla="*/ 134 w 192"/>
                <a:gd name="T21" fmla="*/ 4 h 128"/>
                <a:gd name="T22" fmla="*/ 164 w 192"/>
                <a:gd name="T23" fmla="*/ 18 h 128"/>
                <a:gd name="T24" fmla="*/ 184 w 192"/>
                <a:gd name="T25" fmla="*/ 38 h 128"/>
                <a:gd name="T26" fmla="*/ 192 w 192"/>
                <a:gd name="T27" fmla="*/ 64 h 128"/>
                <a:gd name="T28" fmla="*/ 190 w 192"/>
                <a:gd name="T29" fmla="*/ 78 h 128"/>
                <a:gd name="T30" fmla="*/ 176 w 192"/>
                <a:gd name="T31" fmla="*/ 100 h 128"/>
                <a:gd name="T32" fmla="*/ 150 w 192"/>
                <a:gd name="T33" fmla="*/ 118 h 128"/>
                <a:gd name="T34" fmla="*/ 116 w 192"/>
                <a:gd name="T35" fmla="*/ 126 h 128"/>
                <a:gd name="T36" fmla="*/ 96 w 192"/>
                <a:gd name="T37" fmla="*/ 128 h 128"/>
                <a:gd name="T38" fmla="*/ 96 w 192"/>
                <a:gd name="T39" fmla="*/ 16 h 128"/>
                <a:gd name="T40" fmla="*/ 66 w 192"/>
                <a:gd name="T41" fmla="*/ 20 h 128"/>
                <a:gd name="T42" fmla="*/ 40 w 192"/>
                <a:gd name="T43" fmla="*/ 30 h 128"/>
                <a:gd name="T44" fmla="*/ 22 w 192"/>
                <a:gd name="T45" fmla="*/ 46 h 128"/>
                <a:gd name="T46" fmla="*/ 16 w 192"/>
                <a:gd name="T47" fmla="*/ 64 h 128"/>
                <a:gd name="T48" fmla="*/ 18 w 192"/>
                <a:gd name="T49" fmla="*/ 74 h 128"/>
                <a:gd name="T50" fmla="*/ 30 w 192"/>
                <a:gd name="T51" fmla="*/ 90 h 128"/>
                <a:gd name="T52" fmla="*/ 52 w 192"/>
                <a:gd name="T53" fmla="*/ 104 h 128"/>
                <a:gd name="T54" fmla="*/ 80 w 192"/>
                <a:gd name="T55" fmla="*/ 112 h 128"/>
                <a:gd name="T56" fmla="*/ 96 w 192"/>
                <a:gd name="T57" fmla="*/ 112 h 128"/>
                <a:gd name="T58" fmla="*/ 126 w 192"/>
                <a:gd name="T59" fmla="*/ 108 h 128"/>
                <a:gd name="T60" fmla="*/ 152 w 192"/>
                <a:gd name="T61" fmla="*/ 98 h 128"/>
                <a:gd name="T62" fmla="*/ 170 w 192"/>
                <a:gd name="T63" fmla="*/ 82 h 128"/>
                <a:gd name="T64" fmla="*/ 176 w 192"/>
                <a:gd name="T65" fmla="*/ 64 h 128"/>
                <a:gd name="T66" fmla="*/ 174 w 192"/>
                <a:gd name="T67" fmla="*/ 54 h 128"/>
                <a:gd name="T68" fmla="*/ 162 w 192"/>
                <a:gd name="T69" fmla="*/ 38 h 128"/>
                <a:gd name="T70" fmla="*/ 140 w 192"/>
                <a:gd name="T71" fmla="*/ 24 h 128"/>
                <a:gd name="T72" fmla="*/ 112 w 192"/>
                <a:gd name="T73" fmla="*/ 16 h 128"/>
                <a:gd name="T74" fmla="*/ 96 w 192"/>
                <a:gd name="T75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28">
                  <a:moveTo>
                    <a:pt x="96" y="128"/>
                  </a:moveTo>
                  <a:lnTo>
                    <a:pt x="96" y="128"/>
                  </a:lnTo>
                  <a:lnTo>
                    <a:pt x="76" y="126"/>
                  </a:lnTo>
                  <a:lnTo>
                    <a:pt x="58" y="124"/>
                  </a:lnTo>
                  <a:lnTo>
                    <a:pt x="42" y="118"/>
                  </a:lnTo>
                  <a:lnTo>
                    <a:pt x="28" y="110"/>
                  </a:lnTo>
                  <a:lnTo>
                    <a:pt x="16" y="100"/>
                  </a:lnTo>
                  <a:lnTo>
                    <a:pt x="8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8" y="38"/>
                  </a:lnTo>
                  <a:lnTo>
                    <a:pt x="16" y="28"/>
                  </a:lnTo>
                  <a:lnTo>
                    <a:pt x="28" y="18"/>
                  </a:lnTo>
                  <a:lnTo>
                    <a:pt x="42" y="10"/>
                  </a:lnTo>
                  <a:lnTo>
                    <a:pt x="58" y="4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4" y="4"/>
                  </a:lnTo>
                  <a:lnTo>
                    <a:pt x="150" y="10"/>
                  </a:lnTo>
                  <a:lnTo>
                    <a:pt x="164" y="18"/>
                  </a:lnTo>
                  <a:lnTo>
                    <a:pt x="176" y="28"/>
                  </a:lnTo>
                  <a:lnTo>
                    <a:pt x="184" y="38"/>
                  </a:lnTo>
                  <a:lnTo>
                    <a:pt x="190" y="50"/>
                  </a:lnTo>
                  <a:lnTo>
                    <a:pt x="192" y="64"/>
                  </a:lnTo>
                  <a:lnTo>
                    <a:pt x="192" y="64"/>
                  </a:lnTo>
                  <a:lnTo>
                    <a:pt x="190" y="78"/>
                  </a:lnTo>
                  <a:lnTo>
                    <a:pt x="184" y="90"/>
                  </a:lnTo>
                  <a:lnTo>
                    <a:pt x="176" y="100"/>
                  </a:lnTo>
                  <a:lnTo>
                    <a:pt x="164" y="110"/>
                  </a:lnTo>
                  <a:lnTo>
                    <a:pt x="150" y="118"/>
                  </a:lnTo>
                  <a:lnTo>
                    <a:pt x="134" y="124"/>
                  </a:lnTo>
                  <a:lnTo>
                    <a:pt x="116" y="126"/>
                  </a:lnTo>
                  <a:lnTo>
                    <a:pt x="96" y="128"/>
                  </a:lnTo>
                  <a:lnTo>
                    <a:pt x="96" y="128"/>
                  </a:lnTo>
                  <a:close/>
                  <a:moveTo>
                    <a:pt x="96" y="16"/>
                  </a:moveTo>
                  <a:lnTo>
                    <a:pt x="96" y="16"/>
                  </a:lnTo>
                  <a:lnTo>
                    <a:pt x="80" y="16"/>
                  </a:lnTo>
                  <a:lnTo>
                    <a:pt x="66" y="20"/>
                  </a:lnTo>
                  <a:lnTo>
                    <a:pt x="52" y="24"/>
                  </a:lnTo>
                  <a:lnTo>
                    <a:pt x="40" y="30"/>
                  </a:lnTo>
                  <a:lnTo>
                    <a:pt x="30" y="38"/>
                  </a:lnTo>
                  <a:lnTo>
                    <a:pt x="22" y="46"/>
                  </a:lnTo>
                  <a:lnTo>
                    <a:pt x="18" y="5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22" y="82"/>
                  </a:lnTo>
                  <a:lnTo>
                    <a:pt x="30" y="90"/>
                  </a:lnTo>
                  <a:lnTo>
                    <a:pt x="40" y="98"/>
                  </a:lnTo>
                  <a:lnTo>
                    <a:pt x="52" y="104"/>
                  </a:lnTo>
                  <a:lnTo>
                    <a:pt x="66" y="108"/>
                  </a:lnTo>
                  <a:lnTo>
                    <a:pt x="80" y="112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112" y="112"/>
                  </a:lnTo>
                  <a:lnTo>
                    <a:pt x="126" y="108"/>
                  </a:lnTo>
                  <a:lnTo>
                    <a:pt x="140" y="104"/>
                  </a:lnTo>
                  <a:lnTo>
                    <a:pt x="152" y="98"/>
                  </a:lnTo>
                  <a:lnTo>
                    <a:pt x="162" y="90"/>
                  </a:lnTo>
                  <a:lnTo>
                    <a:pt x="170" y="82"/>
                  </a:lnTo>
                  <a:lnTo>
                    <a:pt x="174" y="74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4" y="54"/>
                  </a:lnTo>
                  <a:lnTo>
                    <a:pt x="170" y="46"/>
                  </a:lnTo>
                  <a:lnTo>
                    <a:pt x="162" y="38"/>
                  </a:lnTo>
                  <a:lnTo>
                    <a:pt x="152" y="30"/>
                  </a:lnTo>
                  <a:lnTo>
                    <a:pt x="140" y="24"/>
                  </a:lnTo>
                  <a:lnTo>
                    <a:pt x="126" y="20"/>
                  </a:lnTo>
                  <a:lnTo>
                    <a:pt x="112" y="16"/>
                  </a:lnTo>
                  <a:lnTo>
                    <a:pt x="96" y="16"/>
                  </a:lnTo>
                  <a:lnTo>
                    <a:pt x="9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" name="Freeform 67"/>
            <p:cNvSpPr>
              <a:spLocks/>
            </p:cNvSpPr>
            <p:nvPr/>
          </p:nvSpPr>
          <p:spPr bwMode="auto">
            <a:xfrm>
              <a:off x="5356225" y="12112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68"/>
            <p:cNvSpPr>
              <a:spLocks/>
            </p:cNvSpPr>
            <p:nvPr/>
          </p:nvSpPr>
          <p:spPr bwMode="auto">
            <a:xfrm>
              <a:off x="5356225" y="12874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69"/>
            <p:cNvSpPr>
              <a:spLocks/>
            </p:cNvSpPr>
            <p:nvPr/>
          </p:nvSpPr>
          <p:spPr bwMode="auto">
            <a:xfrm>
              <a:off x="5356225" y="13636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" name="Freeform 70"/>
            <p:cNvSpPr>
              <a:spLocks/>
            </p:cNvSpPr>
            <p:nvPr/>
          </p:nvSpPr>
          <p:spPr bwMode="auto">
            <a:xfrm>
              <a:off x="5356225" y="14398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" name="Freeform 71"/>
            <p:cNvSpPr>
              <a:spLocks/>
            </p:cNvSpPr>
            <p:nvPr/>
          </p:nvSpPr>
          <p:spPr bwMode="auto">
            <a:xfrm>
              <a:off x="5356225" y="15160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" name="Freeform 72"/>
            <p:cNvSpPr>
              <a:spLocks noEditPoints="1"/>
            </p:cNvSpPr>
            <p:nvPr/>
          </p:nvSpPr>
          <p:spPr bwMode="auto">
            <a:xfrm>
              <a:off x="5076825" y="1198563"/>
              <a:ext cx="304800" cy="203200"/>
            </a:xfrm>
            <a:custGeom>
              <a:avLst/>
              <a:gdLst>
                <a:gd name="T0" fmla="*/ 96 w 192"/>
                <a:gd name="T1" fmla="*/ 128 h 128"/>
                <a:gd name="T2" fmla="*/ 58 w 192"/>
                <a:gd name="T3" fmla="*/ 124 h 128"/>
                <a:gd name="T4" fmla="*/ 28 w 192"/>
                <a:gd name="T5" fmla="*/ 110 h 128"/>
                <a:gd name="T6" fmla="*/ 8 w 192"/>
                <a:gd name="T7" fmla="*/ 90 h 128"/>
                <a:gd name="T8" fmla="*/ 0 w 192"/>
                <a:gd name="T9" fmla="*/ 64 h 128"/>
                <a:gd name="T10" fmla="*/ 2 w 192"/>
                <a:gd name="T11" fmla="*/ 50 h 128"/>
                <a:gd name="T12" fmla="*/ 16 w 192"/>
                <a:gd name="T13" fmla="*/ 28 h 128"/>
                <a:gd name="T14" fmla="*/ 42 w 192"/>
                <a:gd name="T15" fmla="*/ 10 h 128"/>
                <a:gd name="T16" fmla="*/ 76 w 192"/>
                <a:gd name="T17" fmla="*/ 2 h 128"/>
                <a:gd name="T18" fmla="*/ 96 w 192"/>
                <a:gd name="T19" fmla="*/ 0 h 128"/>
                <a:gd name="T20" fmla="*/ 134 w 192"/>
                <a:gd name="T21" fmla="*/ 4 h 128"/>
                <a:gd name="T22" fmla="*/ 164 w 192"/>
                <a:gd name="T23" fmla="*/ 18 h 128"/>
                <a:gd name="T24" fmla="*/ 184 w 192"/>
                <a:gd name="T25" fmla="*/ 38 h 128"/>
                <a:gd name="T26" fmla="*/ 192 w 192"/>
                <a:gd name="T27" fmla="*/ 64 h 128"/>
                <a:gd name="T28" fmla="*/ 190 w 192"/>
                <a:gd name="T29" fmla="*/ 78 h 128"/>
                <a:gd name="T30" fmla="*/ 176 w 192"/>
                <a:gd name="T31" fmla="*/ 100 h 128"/>
                <a:gd name="T32" fmla="*/ 150 w 192"/>
                <a:gd name="T33" fmla="*/ 118 h 128"/>
                <a:gd name="T34" fmla="*/ 116 w 192"/>
                <a:gd name="T35" fmla="*/ 126 h 128"/>
                <a:gd name="T36" fmla="*/ 96 w 192"/>
                <a:gd name="T37" fmla="*/ 128 h 128"/>
                <a:gd name="T38" fmla="*/ 96 w 192"/>
                <a:gd name="T39" fmla="*/ 16 h 128"/>
                <a:gd name="T40" fmla="*/ 66 w 192"/>
                <a:gd name="T41" fmla="*/ 20 h 128"/>
                <a:gd name="T42" fmla="*/ 40 w 192"/>
                <a:gd name="T43" fmla="*/ 30 h 128"/>
                <a:gd name="T44" fmla="*/ 22 w 192"/>
                <a:gd name="T45" fmla="*/ 46 h 128"/>
                <a:gd name="T46" fmla="*/ 16 w 192"/>
                <a:gd name="T47" fmla="*/ 64 h 128"/>
                <a:gd name="T48" fmla="*/ 18 w 192"/>
                <a:gd name="T49" fmla="*/ 74 h 128"/>
                <a:gd name="T50" fmla="*/ 30 w 192"/>
                <a:gd name="T51" fmla="*/ 90 h 128"/>
                <a:gd name="T52" fmla="*/ 52 w 192"/>
                <a:gd name="T53" fmla="*/ 104 h 128"/>
                <a:gd name="T54" fmla="*/ 80 w 192"/>
                <a:gd name="T55" fmla="*/ 112 h 128"/>
                <a:gd name="T56" fmla="*/ 96 w 192"/>
                <a:gd name="T57" fmla="*/ 112 h 128"/>
                <a:gd name="T58" fmla="*/ 126 w 192"/>
                <a:gd name="T59" fmla="*/ 108 h 128"/>
                <a:gd name="T60" fmla="*/ 152 w 192"/>
                <a:gd name="T61" fmla="*/ 98 h 128"/>
                <a:gd name="T62" fmla="*/ 170 w 192"/>
                <a:gd name="T63" fmla="*/ 82 h 128"/>
                <a:gd name="T64" fmla="*/ 176 w 192"/>
                <a:gd name="T65" fmla="*/ 64 h 128"/>
                <a:gd name="T66" fmla="*/ 174 w 192"/>
                <a:gd name="T67" fmla="*/ 54 h 128"/>
                <a:gd name="T68" fmla="*/ 162 w 192"/>
                <a:gd name="T69" fmla="*/ 38 h 128"/>
                <a:gd name="T70" fmla="*/ 140 w 192"/>
                <a:gd name="T71" fmla="*/ 24 h 128"/>
                <a:gd name="T72" fmla="*/ 112 w 192"/>
                <a:gd name="T73" fmla="*/ 16 h 128"/>
                <a:gd name="T74" fmla="*/ 96 w 192"/>
                <a:gd name="T75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28">
                  <a:moveTo>
                    <a:pt x="96" y="128"/>
                  </a:moveTo>
                  <a:lnTo>
                    <a:pt x="96" y="128"/>
                  </a:lnTo>
                  <a:lnTo>
                    <a:pt x="76" y="126"/>
                  </a:lnTo>
                  <a:lnTo>
                    <a:pt x="58" y="124"/>
                  </a:lnTo>
                  <a:lnTo>
                    <a:pt x="42" y="118"/>
                  </a:lnTo>
                  <a:lnTo>
                    <a:pt x="28" y="110"/>
                  </a:lnTo>
                  <a:lnTo>
                    <a:pt x="16" y="100"/>
                  </a:lnTo>
                  <a:lnTo>
                    <a:pt x="8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8" y="38"/>
                  </a:lnTo>
                  <a:lnTo>
                    <a:pt x="16" y="28"/>
                  </a:lnTo>
                  <a:lnTo>
                    <a:pt x="28" y="18"/>
                  </a:lnTo>
                  <a:lnTo>
                    <a:pt x="42" y="10"/>
                  </a:lnTo>
                  <a:lnTo>
                    <a:pt x="58" y="4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4" y="4"/>
                  </a:lnTo>
                  <a:lnTo>
                    <a:pt x="150" y="10"/>
                  </a:lnTo>
                  <a:lnTo>
                    <a:pt x="164" y="18"/>
                  </a:lnTo>
                  <a:lnTo>
                    <a:pt x="176" y="28"/>
                  </a:lnTo>
                  <a:lnTo>
                    <a:pt x="184" y="38"/>
                  </a:lnTo>
                  <a:lnTo>
                    <a:pt x="190" y="50"/>
                  </a:lnTo>
                  <a:lnTo>
                    <a:pt x="192" y="64"/>
                  </a:lnTo>
                  <a:lnTo>
                    <a:pt x="192" y="64"/>
                  </a:lnTo>
                  <a:lnTo>
                    <a:pt x="190" y="78"/>
                  </a:lnTo>
                  <a:lnTo>
                    <a:pt x="184" y="90"/>
                  </a:lnTo>
                  <a:lnTo>
                    <a:pt x="176" y="100"/>
                  </a:lnTo>
                  <a:lnTo>
                    <a:pt x="164" y="110"/>
                  </a:lnTo>
                  <a:lnTo>
                    <a:pt x="150" y="118"/>
                  </a:lnTo>
                  <a:lnTo>
                    <a:pt x="134" y="124"/>
                  </a:lnTo>
                  <a:lnTo>
                    <a:pt x="116" y="126"/>
                  </a:lnTo>
                  <a:lnTo>
                    <a:pt x="96" y="128"/>
                  </a:lnTo>
                  <a:lnTo>
                    <a:pt x="96" y="128"/>
                  </a:lnTo>
                  <a:close/>
                  <a:moveTo>
                    <a:pt x="96" y="16"/>
                  </a:moveTo>
                  <a:lnTo>
                    <a:pt x="96" y="16"/>
                  </a:lnTo>
                  <a:lnTo>
                    <a:pt x="80" y="16"/>
                  </a:lnTo>
                  <a:lnTo>
                    <a:pt x="66" y="20"/>
                  </a:lnTo>
                  <a:lnTo>
                    <a:pt x="52" y="24"/>
                  </a:lnTo>
                  <a:lnTo>
                    <a:pt x="40" y="30"/>
                  </a:lnTo>
                  <a:lnTo>
                    <a:pt x="30" y="38"/>
                  </a:lnTo>
                  <a:lnTo>
                    <a:pt x="22" y="46"/>
                  </a:lnTo>
                  <a:lnTo>
                    <a:pt x="18" y="5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22" y="82"/>
                  </a:lnTo>
                  <a:lnTo>
                    <a:pt x="30" y="90"/>
                  </a:lnTo>
                  <a:lnTo>
                    <a:pt x="40" y="98"/>
                  </a:lnTo>
                  <a:lnTo>
                    <a:pt x="52" y="104"/>
                  </a:lnTo>
                  <a:lnTo>
                    <a:pt x="66" y="108"/>
                  </a:lnTo>
                  <a:lnTo>
                    <a:pt x="80" y="112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112" y="112"/>
                  </a:lnTo>
                  <a:lnTo>
                    <a:pt x="126" y="108"/>
                  </a:lnTo>
                  <a:lnTo>
                    <a:pt x="140" y="104"/>
                  </a:lnTo>
                  <a:lnTo>
                    <a:pt x="152" y="98"/>
                  </a:lnTo>
                  <a:lnTo>
                    <a:pt x="162" y="90"/>
                  </a:lnTo>
                  <a:lnTo>
                    <a:pt x="170" y="82"/>
                  </a:lnTo>
                  <a:lnTo>
                    <a:pt x="174" y="74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4" y="54"/>
                  </a:lnTo>
                  <a:lnTo>
                    <a:pt x="170" y="46"/>
                  </a:lnTo>
                  <a:lnTo>
                    <a:pt x="162" y="38"/>
                  </a:lnTo>
                  <a:lnTo>
                    <a:pt x="152" y="30"/>
                  </a:lnTo>
                  <a:lnTo>
                    <a:pt x="140" y="24"/>
                  </a:lnTo>
                  <a:lnTo>
                    <a:pt x="126" y="20"/>
                  </a:lnTo>
                  <a:lnTo>
                    <a:pt x="112" y="16"/>
                  </a:lnTo>
                  <a:lnTo>
                    <a:pt x="96" y="16"/>
                  </a:lnTo>
                  <a:lnTo>
                    <a:pt x="9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" name="Freeform 73"/>
            <p:cNvSpPr>
              <a:spLocks/>
            </p:cNvSpPr>
            <p:nvPr/>
          </p:nvSpPr>
          <p:spPr bwMode="auto">
            <a:xfrm>
              <a:off x="5076825" y="13636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" name="Freeform 74"/>
            <p:cNvSpPr>
              <a:spLocks/>
            </p:cNvSpPr>
            <p:nvPr/>
          </p:nvSpPr>
          <p:spPr bwMode="auto">
            <a:xfrm>
              <a:off x="5076825" y="14398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" name="Freeform 75"/>
            <p:cNvSpPr>
              <a:spLocks/>
            </p:cNvSpPr>
            <p:nvPr/>
          </p:nvSpPr>
          <p:spPr bwMode="auto">
            <a:xfrm>
              <a:off x="5076825" y="1516063"/>
              <a:ext cx="304800" cy="114300"/>
            </a:xfrm>
            <a:custGeom>
              <a:avLst/>
              <a:gdLst>
                <a:gd name="T0" fmla="*/ 96 w 192"/>
                <a:gd name="T1" fmla="*/ 72 h 72"/>
                <a:gd name="T2" fmla="*/ 96 w 192"/>
                <a:gd name="T3" fmla="*/ 72 h 72"/>
                <a:gd name="T4" fmla="*/ 76 w 192"/>
                <a:gd name="T5" fmla="*/ 70 h 72"/>
                <a:gd name="T6" fmla="*/ 58 w 192"/>
                <a:gd name="T7" fmla="*/ 68 h 72"/>
                <a:gd name="T8" fmla="*/ 42 w 192"/>
                <a:gd name="T9" fmla="*/ 62 h 72"/>
                <a:gd name="T10" fmla="*/ 28 w 192"/>
                <a:gd name="T11" fmla="*/ 54 h 72"/>
                <a:gd name="T12" fmla="*/ 16 w 192"/>
                <a:gd name="T13" fmla="*/ 44 h 72"/>
                <a:gd name="T14" fmla="*/ 8 w 192"/>
                <a:gd name="T15" fmla="*/ 34 h 72"/>
                <a:gd name="T16" fmla="*/ 2 w 192"/>
                <a:gd name="T17" fmla="*/ 22 h 72"/>
                <a:gd name="T18" fmla="*/ 0 w 192"/>
                <a:gd name="T19" fmla="*/ 8 h 72"/>
                <a:gd name="T20" fmla="*/ 0 w 192"/>
                <a:gd name="T21" fmla="*/ 8 h 72"/>
                <a:gd name="T22" fmla="*/ 0 w 192"/>
                <a:gd name="T23" fmla="*/ 4 h 72"/>
                <a:gd name="T24" fmla="*/ 2 w 192"/>
                <a:gd name="T25" fmla="*/ 2 h 72"/>
                <a:gd name="T26" fmla="*/ 4 w 192"/>
                <a:gd name="T27" fmla="*/ 0 h 72"/>
                <a:gd name="T28" fmla="*/ 8 w 192"/>
                <a:gd name="T29" fmla="*/ 0 h 72"/>
                <a:gd name="T30" fmla="*/ 8 w 192"/>
                <a:gd name="T31" fmla="*/ 0 h 72"/>
                <a:gd name="T32" fmla="*/ 12 w 192"/>
                <a:gd name="T33" fmla="*/ 0 h 72"/>
                <a:gd name="T34" fmla="*/ 14 w 192"/>
                <a:gd name="T35" fmla="*/ 2 h 72"/>
                <a:gd name="T36" fmla="*/ 16 w 192"/>
                <a:gd name="T37" fmla="*/ 4 h 72"/>
                <a:gd name="T38" fmla="*/ 16 w 192"/>
                <a:gd name="T39" fmla="*/ 8 h 72"/>
                <a:gd name="T40" fmla="*/ 16 w 192"/>
                <a:gd name="T41" fmla="*/ 8 h 72"/>
                <a:gd name="T42" fmla="*/ 18 w 192"/>
                <a:gd name="T43" fmla="*/ 18 h 72"/>
                <a:gd name="T44" fmla="*/ 22 w 192"/>
                <a:gd name="T45" fmla="*/ 26 h 72"/>
                <a:gd name="T46" fmla="*/ 30 w 192"/>
                <a:gd name="T47" fmla="*/ 34 h 72"/>
                <a:gd name="T48" fmla="*/ 40 w 192"/>
                <a:gd name="T49" fmla="*/ 42 h 72"/>
                <a:gd name="T50" fmla="*/ 52 w 192"/>
                <a:gd name="T51" fmla="*/ 48 h 72"/>
                <a:gd name="T52" fmla="*/ 66 w 192"/>
                <a:gd name="T53" fmla="*/ 52 h 72"/>
                <a:gd name="T54" fmla="*/ 80 w 192"/>
                <a:gd name="T55" fmla="*/ 56 h 72"/>
                <a:gd name="T56" fmla="*/ 96 w 192"/>
                <a:gd name="T57" fmla="*/ 56 h 72"/>
                <a:gd name="T58" fmla="*/ 96 w 192"/>
                <a:gd name="T59" fmla="*/ 56 h 72"/>
                <a:gd name="T60" fmla="*/ 112 w 192"/>
                <a:gd name="T61" fmla="*/ 56 h 72"/>
                <a:gd name="T62" fmla="*/ 126 w 192"/>
                <a:gd name="T63" fmla="*/ 52 h 72"/>
                <a:gd name="T64" fmla="*/ 140 w 192"/>
                <a:gd name="T65" fmla="*/ 48 h 72"/>
                <a:gd name="T66" fmla="*/ 152 w 192"/>
                <a:gd name="T67" fmla="*/ 42 h 72"/>
                <a:gd name="T68" fmla="*/ 162 w 192"/>
                <a:gd name="T69" fmla="*/ 34 h 72"/>
                <a:gd name="T70" fmla="*/ 170 w 192"/>
                <a:gd name="T71" fmla="*/ 26 h 72"/>
                <a:gd name="T72" fmla="*/ 174 w 192"/>
                <a:gd name="T73" fmla="*/ 18 h 72"/>
                <a:gd name="T74" fmla="*/ 176 w 192"/>
                <a:gd name="T75" fmla="*/ 8 h 72"/>
                <a:gd name="T76" fmla="*/ 176 w 192"/>
                <a:gd name="T77" fmla="*/ 8 h 72"/>
                <a:gd name="T78" fmla="*/ 176 w 192"/>
                <a:gd name="T79" fmla="*/ 4 h 72"/>
                <a:gd name="T80" fmla="*/ 178 w 192"/>
                <a:gd name="T81" fmla="*/ 2 h 72"/>
                <a:gd name="T82" fmla="*/ 180 w 192"/>
                <a:gd name="T83" fmla="*/ 0 h 72"/>
                <a:gd name="T84" fmla="*/ 184 w 192"/>
                <a:gd name="T85" fmla="*/ 0 h 72"/>
                <a:gd name="T86" fmla="*/ 184 w 192"/>
                <a:gd name="T87" fmla="*/ 0 h 72"/>
                <a:gd name="T88" fmla="*/ 188 w 192"/>
                <a:gd name="T89" fmla="*/ 0 h 72"/>
                <a:gd name="T90" fmla="*/ 190 w 192"/>
                <a:gd name="T91" fmla="*/ 2 h 72"/>
                <a:gd name="T92" fmla="*/ 192 w 192"/>
                <a:gd name="T93" fmla="*/ 4 h 72"/>
                <a:gd name="T94" fmla="*/ 192 w 192"/>
                <a:gd name="T95" fmla="*/ 8 h 72"/>
                <a:gd name="T96" fmla="*/ 192 w 192"/>
                <a:gd name="T97" fmla="*/ 8 h 72"/>
                <a:gd name="T98" fmla="*/ 190 w 192"/>
                <a:gd name="T99" fmla="*/ 22 h 72"/>
                <a:gd name="T100" fmla="*/ 184 w 192"/>
                <a:gd name="T101" fmla="*/ 34 h 72"/>
                <a:gd name="T102" fmla="*/ 176 w 192"/>
                <a:gd name="T103" fmla="*/ 44 h 72"/>
                <a:gd name="T104" fmla="*/ 164 w 192"/>
                <a:gd name="T105" fmla="*/ 54 h 72"/>
                <a:gd name="T106" fmla="*/ 150 w 192"/>
                <a:gd name="T107" fmla="*/ 62 h 72"/>
                <a:gd name="T108" fmla="*/ 134 w 192"/>
                <a:gd name="T109" fmla="*/ 68 h 72"/>
                <a:gd name="T110" fmla="*/ 116 w 192"/>
                <a:gd name="T111" fmla="*/ 70 h 72"/>
                <a:gd name="T112" fmla="*/ 96 w 192"/>
                <a:gd name="T113" fmla="*/ 72 h 72"/>
                <a:gd name="T114" fmla="*/ 96 w 192"/>
                <a:gd name="T1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lnTo>
                    <a:pt x="96" y="72"/>
                  </a:lnTo>
                  <a:lnTo>
                    <a:pt x="76" y="70"/>
                  </a:lnTo>
                  <a:lnTo>
                    <a:pt x="58" y="68"/>
                  </a:lnTo>
                  <a:lnTo>
                    <a:pt x="42" y="62"/>
                  </a:lnTo>
                  <a:lnTo>
                    <a:pt x="28" y="54"/>
                  </a:lnTo>
                  <a:lnTo>
                    <a:pt x="16" y="44"/>
                  </a:lnTo>
                  <a:lnTo>
                    <a:pt x="8" y="34"/>
                  </a:lnTo>
                  <a:lnTo>
                    <a:pt x="2" y="2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8"/>
                  </a:lnTo>
                  <a:lnTo>
                    <a:pt x="22" y="26"/>
                  </a:lnTo>
                  <a:lnTo>
                    <a:pt x="30" y="34"/>
                  </a:lnTo>
                  <a:lnTo>
                    <a:pt x="40" y="42"/>
                  </a:lnTo>
                  <a:lnTo>
                    <a:pt x="52" y="48"/>
                  </a:lnTo>
                  <a:lnTo>
                    <a:pt x="66" y="52"/>
                  </a:lnTo>
                  <a:lnTo>
                    <a:pt x="8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12" y="56"/>
                  </a:lnTo>
                  <a:lnTo>
                    <a:pt x="126" y="52"/>
                  </a:lnTo>
                  <a:lnTo>
                    <a:pt x="140" y="48"/>
                  </a:lnTo>
                  <a:lnTo>
                    <a:pt x="152" y="42"/>
                  </a:lnTo>
                  <a:lnTo>
                    <a:pt x="162" y="34"/>
                  </a:lnTo>
                  <a:lnTo>
                    <a:pt x="170" y="26"/>
                  </a:lnTo>
                  <a:lnTo>
                    <a:pt x="174" y="1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8" y="2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2"/>
                  </a:lnTo>
                  <a:lnTo>
                    <a:pt x="192" y="4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0" y="22"/>
                  </a:lnTo>
                  <a:lnTo>
                    <a:pt x="184" y="34"/>
                  </a:lnTo>
                  <a:lnTo>
                    <a:pt x="176" y="44"/>
                  </a:lnTo>
                  <a:lnTo>
                    <a:pt x="164" y="54"/>
                  </a:lnTo>
                  <a:lnTo>
                    <a:pt x="150" y="62"/>
                  </a:lnTo>
                  <a:lnTo>
                    <a:pt x="134" y="68"/>
                  </a:lnTo>
                  <a:lnTo>
                    <a:pt x="116" y="70"/>
                  </a:lnTo>
                  <a:lnTo>
                    <a:pt x="96" y="72"/>
                  </a:lnTo>
                  <a:lnTo>
                    <a:pt x="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" name="Freeform 76"/>
            <p:cNvSpPr>
              <a:spLocks/>
            </p:cNvSpPr>
            <p:nvPr/>
          </p:nvSpPr>
          <p:spPr bwMode="auto">
            <a:xfrm>
              <a:off x="5356225" y="1141413"/>
              <a:ext cx="25400" cy="406400"/>
            </a:xfrm>
            <a:custGeom>
              <a:avLst/>
              <a:gdLst>
                <a:gd name="T0" fmla="*/ 8 w 16"/>
                <a:gd name="T1" fmla="*/ 256 h 256"/>
                <a:gd name="T2" fmla="*/ 8 w 16"/>
                <a:gd name="T3" fmla="*/ 256 h 256"/>
                <a:gd name="T4" fmla="*/ 4 w 16"/>
                <a:gd name="T5" fmla="*/ 256 h 256"/>
                <a:gd name="T6" fmla="*/ 2 w 16"/>
                <a:gd name="T7" fmla="*/ 254 h 256"/>
                <a:gd name="T8" fmla="*/ 0 w 16"/>
                <a:gd name="T9" fmla="*/ 252 h 256"/>
                <a:gd name="T10" fmla="*/ 0 w 16"/>
                <a:gd name="T11" fmla="*/ 248 h 256"/>
                <a:gd name="T12" fmla="*/ 0 w 16"/>
                <a:gd name="T13" fmla="*/ 8 h 256"/>
                <a:gd name="T14" fmla="*/ 0 w 16"/>
                <a:gd name="T15" fmla="*/ 8 h 256"/>
                <a:gd name="T16" fmla="*/ 0 w 16"/>
                <a:gd name="T17" fmla="*/ 4 h 256"/>
                <a:gd name="T18" fmla="*/ 2 w 16"/>
                <a:gd name="T19" fmla="*/ 2 h 256"/>
                <a:gd name="T20" fmla="*/ 4 w 16"/>
                <a:gd name="T21" fmla="*/ 0 h 256"/>
                <a:gd name="T22" fmla="*/ 8 w 16"/>
                <a:gd name="T23" fmla="*/ 0 h 256"/>
                <a:gd name="T24" fmla="*/ 8 w 16"/>
                <a:gd name="T25" fmla="*/ 0 h 256"/>
                <a:gd name="T26" fmla="*/ 12 w 16"/>
                <a:gd name="T27" fmla="*/ 0 h 256"/>
                <a:gd name="T28" fmla="*/ 14 w 16"/>
                <a:gd name="T29" fmla="*/ 2 h 256"/>
                <a:gd name="T30" fmla="*/ 16 w 16"/>
                <a:gd name="T31" fmla="*/ 4 h 256"/>
                <a:gd name="T32" fmla="*/ 16 w 16"/>
                <a:gd name="T33" fmla="*/ 8 h 256"/>
                <a:gd name="T34" fmla="*/ 16 w 16"/>
                <a:gd name="T35" fmla="*/ 248 h 256"/>
                <a:gd name="T36" fmla="*/ 16 w 16"/>
                <a:gd name="T37" fmla="*/ 248 h 256"/>
                <a:gd name="T38" fmla="*/ 16 w 16"/>
                <a:gd name="T39" fmla="*/ 252 h 256"/>
                <a:gd name="T40" fmla="*/ 14 w 16"/>
                <a:gd name="T41" fmla="*/ 254 h 256"/>
                <a:gd name="T42" fmla="*/ 12 w 16"/>
                <a:gd name="T43" fmla="*/ 256 h 256"/>
                <a:gd name="T44" fmla="*/ 8 w 16"/>
                <a:gd name="T45" fmla="*/ 256 h 256"/>
                <a:gd name="T46" fmla="*/ 8 w 16"/>
                <a:gd name="T4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256">
                  <a:moveTo>
                    <a:pt x="8" y="256"/>
                  </a:moveTo>
                  <a:lnTo>
                    <a:pt x="8" y="256"/>
                  </a:lnTo>
                  <a:lnTo>
                    <a:pt x="4" y="256"/>
                  </a:lnTo>
                  <a:lnTo>
                    <a:pt x="2" y="254"/>
                  </a:lnTo>
                  <a:lnTo>
                    <a:pt x="0" y="252"/>
                  </a:lnTo>
                  <a:lnTo>
                    <a:pt x="0" y="24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248"/>
                  </a:lnTo>
                  <a:lnTo>
                    <a:pt x="16" y="248"/>
                  </a:lnTo>
                  <a:lnTo>
                    <a:pt x="16" y="252"/>
                  </a:lnTo>
                  <a:lnTo>
                    <a:pt x="14" y="254"/>
                  </a:lnTo>
                  <a:lnTo>
                    <a:pt x="12" y="256"/>
                  </a:lnTo>
                  <a:lnTo>
                    <a:pt x="8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" name="Freeform 77"/>
            <p:cNvSpPr>
              <a:spLocks/>
            </p:cNvSpPr>
            <p:nvPr/>
          </p:nvSpPr>
          <p:spPr bwMode="auto">
            <a:xfrm>
              <a:off x="5635625" y="1141413"/>
              <a:ext cx="25400" cy="406400"/>
            </a:xfrm>
            <a:custGeom>
              <a:avLst/>
              <a:gdLst>
                <a:gd name="T0" fmla="*/ 8 w 16"/>
                <a:gd name="T1" fmla="*/ 256 h 256"/>
                <a:gd name="T2" fmla="*/ 8 w 16"/>
                <a:gd name="T3" fmla="*/ 256 h 256"/>
                <a:gd name="T4" fmla="*/ 4 w 16"/>
                <a:gd name="T5" fmla="*/ 256 h 256"/>
                <a:gd name="T6" fmla="*/ 2 w 16"/>
                <a:gd name="T7" fmla="*/ 254 h 256"/>
                <a:gd name="T8" fmla="*/ 0 w 16"/>
                <a:gd name="T9" fmla="*/ 252 h 256"/>
                <a:gd name="T10" fmla="*/ 0 w 16"/>
                <a:gd name="T11" fmla="*/ 248 h 256"/>
                <a:gd name="T12" fmla="*/ 0 w 16"/>
                <a:gd name="T13" fmla="*/ 8 h 256"/>
                <a:gd name="T14" fmla="*/ 0 w 16"/>
                <a:gd name="T15" fmla="*/ 8 h 256"/>
                <a:gd name="T16" fmla="*/ 0 w 16"/>
                <a:gd name="T17" fmla="*/ 4 h 256"/>
                <a:gd name="T18" fmla="*/ 2 w 16"/>
                <a:gd name="T19" fmla="*/ 2 h 256"/>
                <a:gd name="T20" fmla="*/ 4 w 16"/>
                <a:gd name="T21" fmla="*/ 0 h 256"/>
                <a:gd name="T22" fmla="*/ 8 w 16"/>
                <a:gd name="T23" fmla="*/ 0 h 256"/>
                <a:gd name="T24" fmla="*/ 8 w 16"/>
                <a:gd name="T25" fmla="*/ 0 h 256"/>
                <a:gd name="T26" fmla="*/ 12 w 16"/>
                <a:gd name="T27" fmla="*/ 0 h 256"/>
                <a:gd name="T28" fmla="*/ 14 w 16"/>
                <a:gd name="T29" fmla="*/ 2 h 256"/>
                <a:gd name="T30" fmla="*/ 16 w 16"/>
                <a:gd name="T31" fmla="*/ 4 h 256"/>
                <a:gd name="T32" fmla="*/ 16 w 16"/>
                <a:gd name="T33" fmla="*/ 8 h 256"/>
                <a:gd name="T34" fmla="*/ 16 w 16"/>
                <a:gd name="T35" fmla="*/ 248 h 256"/>
                <a:gd name="T36" fmla="*/ 16 w 16"/>
                <a:gd name="T37" fmla="*/ 248 h 256"/>
                <a:gd name="T38" fmla="*/ 16 w 16"/>
                <a:gd name="T39" fmla="*/ 252 h 256"/>
                <a:gd name="T40" fmla="*/ 14 w 16"/>
                <a:gd name="T41" fmla="*/ 254 h 256"/>
                <a:gd name="T42" fmla="*/ 12 w 16"/>
                <a:gd name="T43" fmla="*/ 256 h 256"/>
                <a:gd name="T44" fmla="*/ 8 w 16"/>
                <a:gd name="T45" fmla="*/ 256 h 256"/>
                <a:gd name="T46" fmla="*/ 8 w 16"/>
                <a:gd name="T4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256">
                  <a:moveTo>
                    <a:pt x="8" y="256"/>
                  </a:moveTo>
                  <a:lnTo>
                    <a:pt x="8" y="256"/>
                  </a:lnTo>
                  <a:lnTo>
                    <a:pt x="4" y="256"/>
                  </a:lnTo>
                  <a:lnTo>
                    <a:pt x="2" y="254"/>
                  </a:lnTo>
                  <a:lnTo>
                    <a:pt x="0" y="252"/>
                  </a:lnTo>
                  <a:lnTo>
                    <a:pt x="0" y="24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248"/>
                  </a:lnTo>
                  <a:lnTo>
                    <a:pt x="16" y="248"/>
                  </a:lnTo>
                  <a:lnTo>
                    <a:pt x="16" y="252"/>
                  </a:lnTo>
                  <a:lnTo>
                    <a:pt x="14" y="254"/>
                  </a:lnTo>
                  <a:lnTo>
                    <a:pt x="12" y="256"/>
                  </a:lnTo>
                  <a:lnTo>
                    <a:pt x="8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" name="Freeform 78"/>
            <p:cNvSpPr>
              <a:spLocks/>
            </p:cNvSpPr>
            <p:nvPr/>
          </p:nvSpPr>
          <p:spPr bwMode="auto">
            <a:xfrm>
              <a:off x="5076825" y="1293813"/>
              <a:ext cx="25400" cy="254000"/>
            </a:xfrm>
            <a:custGeom>
              <a:avLst/>
              <a:gdLst>
                <a:gd name="T0" fmla="*/ 8 w 16"/>
                <a:gd name="T1" fmla="*/ 160 h 160"/>
                <a:gd name="T2" fmla="*/ 8 w 16"/>
                <a:gd name="T3" fmla="*/ 160 h 160"/>
                <a:gd name="T4" fmla="*/ 4 w 16"/>
                <a:gd name="T5" fmla="*/ 160 h 160"/>
                <a:gd name="T6" fmla="*/ 2 w 16"/>
                <a:gd name="T7" fmla="*/ 158 h 160"/>
                <a:gd name="T8" fmla="*/ 0 w 16"/>
                <a:gd name="T9" fmla="*/ 156 h 160"/>
                <a:gd name="T10" fmla="*/ 0 w 16"/>
                <a:gd name="T11" fmla="*/ 152 h 160"/>
                <a:gd name="T12" fmla="*/ 0 w 16"/>
                <a:gd name="T13" fmla="*/ 8 h 160"/>
                <a:gd name="T14" fmla="*/ 0 w 16"/>
                <a:gd name="T15" fmla="*/ 8 h 160"/>
                <a:gd name="T16" fmla="*/ 0 w 16"/>
                <a:gd name="T17" fmla="*/ 4 h 160"/>
                <a:gd name="T18" fmla="*/ 2 w 16"/>
                <a:gd name="T19" fmla="*/ 2 h 160"/>
                <a:gd name="T20" fmla="*/ 4 w 16"/>
                <a:gd name="T21" fmla="*/ 0 h 160"/>
                <a:gd name="T22" fmla="*/ 8 w 16"/>
                <a:gd name="T23" fmla="*/ 0 h 160"/>
                <a:gd name="T24" fmla="*/ 8 w 16"/>
                <a:gd name="T25" fmla="*/ 0 h 160"/>
                <a:gd name="T26" fmla="*/ 12 w 16"/>
                <a:gd name="T27" fmla="*/ 0 h 160"/>
                <a:gd name="T28" fmla="*/ 14 w 16"/>
                <a:gd name="T29" fmla="*/ 2 h 160"/>
                <a:gd name="T30" fmla="*/ 16 w 16"/>
                <a:gd name="T31" fmla="*/ 4 h 160"/>
                <a:gd name="T32" fmla="*/ 16 w 16"/>
                <a:gd name="T33" fmla="*/ 8 h 160"/>
                <a:gd name="T34" fmla="*/ 16 w 16"/>
                <a:gd name="T35" fmla="*/ 152 h 160"/>
                <a:gd name="T36" fmla="*/ 16 w 16"/>
                <a:gd name="T37" fmla="*/ 152 h 160"/>
                <a:gd name="T38" fmla="*/ 16 w 16"/>
                <a:gd name="T39" fmla="*/ 156 h 160"/>
                <a:gd name="T40" fmla="*/ 14 w 16"/>
                <a:gd name="T41" fmla="*/ 158 h 160"/>
                <a:gd name="T42" fmla="*/ 12 w 16"/>
                <a:gd name="T43" fmla="*/ 160 h 160"/>
                <a:gd name="T44" fmla="*/ 8 w 16"/>
                <a:gd name="T45" fmla="*/ 160 h 160"/>
                <a:gd name="T46" fmla="*/ 8 w 16"/>
                <a:gd name="T4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60">
                  <a:moveTo>
                    <a:pt x="8" y="160"/>
                  </a:moveTo>
                  <a:lnTo>
                    <a:pt x="8" y="160"/>
                  </a:lnTo>
                  <a:lnTo>
                    <a:pt x="4" y="160"/>
                  </a:lnTo>
                  <a:lnTo>
                    <a:pt x="2" y="158"/>
                  </a:lnTo>
                  <a:lnTo>
                    <a:pt x="0" y="156"/>
                  </a:lnTo>
                  <a:lnTo>
                    <a:pt x="0" y="15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6"/>
                  </a:lnTo>
                  <a:lnTo>
                    <a:pt x="14" y="158"/>
                  </a:lnTo>
                  <a:lnTo>
                    <a:pt x="12" y="160"/>
                  </a:lnTo>
                  <a:lnTo>
                    <a:pt x="8" y="160"/>
                  </a:lnTo>
                  <a:lnTo>
                    <a:pt x="8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38" name="Group 36"/>
          <p:cNvGrpSpPr>
            <a:grpSpLocks noChangeAspect="1"/>
          </p:cNvGrpSpPr>
          <p:nvPr/>
        </p:nvGrpSpPr>
        <p:grpSpPr>
          <a:xfrm>
            <a:off x="1714275" y="3924666"/>
            <a:ext cx="120866" cy="159726"/>
            <a:chOff x="2444750" y="2924175"/>
            <a:chExt cx="596900" cy="584200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39" name="Freeform 252"/>
            <p:cNvSpPr>
              <a:spLocks/>
            </p:cNvSpPr>
            <p:nvPr/>
          </p:nvSpPr>
          <p:spPr bwMode="auto">
            <a:xfrm>
              <a:off x="2882900" y="3270250"/>
              <a:ext cx="79375" cy="79375"/>
            </a:xfrm>
            <a:custGeom>
              <a:avLst/>
              <a:gdLst>
                <a:gd name="T0" fmla="*/ 42 w 50"/>
                <a:gd name="T1" fmla="*/ 50 h 50"/>
                <a:gd name="T2" fmla="*/ 42 w 50"/>
                <a:gd name="T3" fmla="*/ 50 h 50"/>
                <a:gd name="T4" fmla="*/ 40 w 50"/>
                <a:gd name="T5" fmla="*/ 50 h 50"/>
                <a:gd name="T6" fmla="*/ 36 w 50"/>
                <a:gd name="T7" fmla="*/ 48 h 50"/>
                <a:gd name="T8" fmla="*/ 2 w 50"/>
                <a:gd name="T9" fmla="*/ 14 h 50"/>
                <a:gd name="T10" fmla="*/ 2 w 50"/>
                <a:gd name="T11" fmla="*/ 14 h 50"/>
                <a:gd name="T12" fmla="*/ 0 w 50"/>
                <a:gd name="T13" fmla="*/ 12 h 50"/>
                <a:gd name="T14" fmla="*/ 0 w 50"/>
                <a:gd name="T15" fmla="*/ 8 h 50"/>
                <a:gd name="T16" fmla="*/ 0 w 50"/>
                <a:gd name="T17" fmla="*/ 6 h 50"/>
                <a:gd name="T18" fmla="*/ 2 w 50"/>
                <a:gd name="T19" fmla="*/ 2 h 50"/>
                <a:gd name="T20" fmla="*/ 2 w 50"/>
                <a:gd name="T21" fmla="*/ 2 h 50"/>
                <a:gd name="T22" fmla="*/ 6 w 50"/>
                <a:gd name="T23" fmla="*/ 2 h 50"/>
                <a:gd name="T24" fmla="*/ 8 w 50"/>
                <a:gd name="T25" fmla="*/ 0 h 50"/>
                <a:gd name="T26" fmla="*/ 12 w 50"/>
                <a:gd name="T27" fmla="*/ 2 h 50"/>
                <a:gd name="T28" fmla="*/ 14 w 50"/>
                <a:gd name="T29" fmla="*/ 2 h 50"/>
                <a:gd name="T30" fmla="*/ 48 w 50"/>
                <a:gd name="T31" fmla="*/ 36 h 50"/>
                <a:gd name="T32" fmla="*/ 48 w 50"/>
                <a:gd name="T33" fmla="*/ 36 h 50"/>
                <a:gd name="T34" fmla="*/ 50 w 50"/>
                <a:gd name="T35" fmla="*/ 40 h 50"/>
                <a:gd name="T36" fmla="*/ 50 w 50"/>
                <a:gd name="T37" fmla="*/ 42 h 50"/>
                <a:gd name="T38" fmla="*/ 50 w 50"/>
                <a:gd name="T39" fmla="*/ 46 h 50"/>
                <a:gd name="T40" fmla="*/ 48 w 50"/>
                <a:gd name="T41" fmla="*/ 48 h 50"/>
                <a:gd name="T42" fmla="*/ 48 w 50"/>
                <a:gd name="T43" fmla="*/ 48 h 50"/>
                <a:gd name="T44" fmla="*/ 46 w 50"/>
                <a:gd name="T45" fmla="*/ 50 h 50"/>
                <a:gd name="T46" fmla="*/ 42 w 50"/>
                <a:gd name="T47" fmla="*/ 50 h 50"/>
                <a:gd name="T48" fmla="*/ 42 w 50"/>
                <a:gd name="T4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50">
                  <a:moveTo>
                    <a:pt x="42" y="50"/>
                  </a:moveTo>
                  <a:lnTo>
                    <a:pt x="42" y="50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2" y="50"/>
                  </a:ln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0" name="Freeform 253"/>
            <p:cNvSpPr>
              <a:spLocks/>
            </p:cNvSpPr>
            <p:nvPr/>
          </p:nvSpPr>
          <p:spPr bwMode="auto">
            <a:xfrm>
              <a:off x="2828925" y="3324225"/>
              <a:ext cx="79375" cy="79375"/>
            </a:xfrm>
            <a:custGeom>
              <a:avLst/>
              <a:gdLst>
                <a:gd name="T0" fmla="*/ 42 w 50"/>
                <a:gd name="T1" fmla="*/ 50 h 50"/>
                <a:gd name="T2" fmla="*/ 42 w 50"/>
                <a:gd name="T3" fmla="*/ 50 h 50"/>
                <a:gd name="T4" fmla="*/ 40 w 50"/>
                <a:gd name="T5" fmla="*/ 50 h 50"/>
                <a:gd name="T6" fmla="*/ 36 w 50"/>
                <a:gd name="T7" fmla="*/ 48 h 50"/>
                <a:gd name="T8" fmla="*/ 2 w 50"/>
                <a:gd name="T9" fmla="*/ 14 h 50"/>
                <a:gd name="T10" fmla="*/ 2 w 50"/>
                <a:gd name="T11" fmla="*/ 14 h 50"/>
                <a:gd name="T12" fmla="*/ 0 w 50"/>
                <a:gd name="T13" fmla="*/ 12 h 50"/>
                <a:gd name="T14" fmla="*/ 0 w 50"/>
                <a:gd name="T15" fmla="*/ 8 h 50"/>
                <a:gd name="T16" fmla="*/ 0 w 50"/>
                <a:gd name="T17" fmla="*/ 6 h 50"/>
                <a:gd name="T18" fmla="*/ 2 w 50"/>
                <a:gd name="T19" fmla="*/ 2 h 50"/>
                <a:gd name="T20" fmla="*/ 2 w 50"/>
                <a:gd name="T21" fmla="*/ 2 h 50"/>
                <a:gd name="T22" fmla="*/ 6 w 50"/>
                <a:gd name="T23" fmla="*/ 0 h 50"/>
                <a:gd name="T24" fmla="*/ 8 w 50"/>
                <a:gd name="T25" fmla="*/ 0 h 50"/>
                <a:gd name="T26" fmla="*/ 12 w 50"/>
                <a:gd name="T27" fmla="*/ 0 h 50"/>
                <a:gd name="T28" fmla="*/ 14 w 50"/>
                <a:gd name="T29" fmla="*/ 2 h 50"/>
                <a:gd name="T30" fmla="*/ 48 w 50"/>
                <a:gd name="T31" fmla="*/ 36 h 50"/>
                <a:gd name="T32" fmla="*/ 48 w 50"/>
                <a:gd name="T33" fmla="*/ 36 h 50"/>
                <a:gd name="T34" fmla="*/ 50 w 50"/>
                <a:gd name="T35" fmla="*/ 40 h 50"/>
                <a:gd name="T36" fmla="*/ 50 w 50"/>
                <a:gd name="T37" fmla="*/ 42 h 50"/>
                <a:gd name="T38" fmla="*/ 50 w 50"/>
                <a:gd name="T39" fmla="*/ 46 h 50"/>
                <a:gd name="T40" fmla="*/ 48 w 50"/>
                <a:gd name="T41" fmla="*/ 48 h 50"/>
                <a:gd name="T42" fmla="*/ 48 w 50"/>
                <a:gd name="T43" fmla="*/ 48 h 50"/>
                <a:gd name="T44" fmla="*/ 46 w 50"/>
                <a:gd name="T45" fmla="*/ 50 h 50"/>
                <a:gd name="T46" fmla="*/ 42 w 50"/>
                <a:gd name="T47" fmla="*/ 50 h 50"/>
                <a:gd name="T48" fmla="*/ 42 w 50"/>
                <a:gd name="T4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50">
                  <a:moveTo>
                    <a:pt x="42" y="50"/>
                  </a:moveTo>
                  <a:lnTo>
                    <a:pt x="42" y="50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2" y="50"/>
                  </a:ln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1" name="Freeform 254"/>
            <p:cNvSpPr>
              <a:spLocks/>
            </p:cNvSpPr>
            <p:nvPr/>
          </p:nvSpPr>
          <p:spPr bwMode="auto">
            <a:xfrm>
              <a:off x="2774950" y="3378200"/>
              <a:ext cx="79375" cy="79375"/>
            </a:xfrm>
            <a:custGeom>
              <a:avLst/>
              <a:gdLst>
                <a:gd name="T0" fmla="*/ 42 w 50"/>
                <a:gd name="T1" fmla="*/ 50 h 50"/>
                <a:gd name="T2" fmla="*/ 42 w 50"/>
                <a:gd name="T3" fmla="*/ 50 h 50"/>
                <a:gd name="T4" fmla="*/ 40 w 50"/>
                <a:gd name="T5" fmla="*/ 50 h 50"/>
                <a:gd name="T6" fmla="*/ 36 w 50"/>
                <a:gd name="T7" fmla="*/ 48 h 50"/>
                <a:gd name="T8" fmla="*/ 2 w 50"/>
                <a:gd name="T9" fmla="*/ 14 h 50"/>
                <a:gd name="T10" fmla="*/ 2 w 50"/>
                <a:gd name="T11" fmla="*/ 14 h 50"/>
                <a:gd name="T12" fmla="*/ 0 w 50"/>
                <a:gd name="T13" fmla="*/ 12 h 50"/>
                <a:gd name="T14" fmla="*/ 0 w 50"/>
                <a:gd name="T15" fmla="*/ 8 h 50"/>
                <a:gd name="T16" fmla="*/ 0 w 50"/>
                <a:gd name="T17" fmla="*/ 6 h 50"/>
                <a:gd name="T18" fmla="*/ 2 w 50"/>
                <a:gd name="T19" fmla="*/ 2 h 50"/>
                <a:gd name="T20" fmla="*/ 2 w 50"/>
                <a:gd name="T21" fmla="*/ 2 h 50"/>
                <a:gd name="T22" fmla="*/ 6 w 50"/>
                <a:gd name="T23" fmla="*/ 0 h 50"/>
                <a:gd name="T24" fmla="*/ 8 w 50"/>
                <a:gd name="T25" fmla="*/ 0 h 50"/>
                <a:gd name="T26" fmla="*/ 12 w 50"/>
                <a:gd name="T27" fmla="*/ 0 h 50"/>
                <a:gd name="T28" fmla="*/ 14 w 50"/>
                <a:gd name="T29" fmla="*/ 2 h 50"/>
                <a:gd name="T30" fmla="*/ 48 w 50"/>
                <a:gd name="T31" fmla="*/ 36 h 50"/>
                <a:gd name="T32" fmla="*/ 48 w 50"/>
                <a:gd name="T33" fmla="*/ 36 h 50"/>
                <a:gd name="T34" fmla="*/ 50 w 50"/>
                <a:gd name="T35" fmla="*/ 40 h 50"/>
                <a:gd name="T36" fmla="*/ 50 w 50"/>
                <a:gd name="T37" fmla="*/ 42 h 50"/>
                <a:gd name="T38" fmla="*/ 50 w 50"/>
                <a:gd name="T39" fmla="*/ 46 h 50"/>
                <a:gd name="T40" fmla="*/ 48 w 50"/>
                <a:gd name="T41" fmla="*/ 48 h 50"/>
                <a:gd name="T42" fmla="*/ 48 w 50"/>
                <a:gd name="T43" fmla="*/ 48 h 50"/>
                <a:gd name="T44" fmla="*/ 46 w 50"/>
                <a:gd name="T45" fmla="*/ 50 h 50"/>
                <a:gd name="T46" fmla="*/ 42 w 50"/>
                <a:gd name="T47" fmla="*/ 50 h 50"/>
                <a:gd name="T48" fmla="*/ 42 w 50"/>
                <a:gd name="T4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50">
                  <a:moveTo>
                    <a:pt x="42" y="50"/>
                  </a:moveTo>
                  <a:lnTo>
                    <a:pt x="42" y="50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2" y="50"/>
                  </a:lnTo>
                  <a:lnTo>
                    <a:pt x="42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2" name="Freeform 255"/>
            <p:cNvSpPr>
              <a:spLocks noEditPoints="1"/>
            </p:cNvSpPr>
            <p:nvPr/>
          </p:nvSpPr>
          <p:spPr bwMode="auto">
            <a:xfrm>
              <a:off x="2470150" y="3222625"/>
              <a:ext cx="127000" cy="127000"/>
            </a:xfrm>
            <a:custGeom>
              <a:avLst/>
              <a:gdLst>
                <a:gd name="T0" fmla="*/ 36 w 80"/>
                <a:gd name="T1" fmla="*/ 80 h 80"/>
                <a:gd name="T2" fmla="*/ 20 w 80"/>
                <a:gd name="T3" fmla="*/ 72 h 80"/>
                <a:gd name="T4" fmla="*/ 8 w 80"/>
                <a:gd name="T5" fmla="*/ 62 h 80"/>
                <a:gd name="T6" fmla="*/ 0 w 80"/>
                <a:gd name="T7" fmla="*/ 44 h 80"/>
                <a:gd name="T8" fmla="*/ 8 w 80"/>
                <a:gd name="T9" fmla="*/ 28 h 80"/>
                <a:gd name="T10" fmla="*/ 24 w 80"/>
                <a:gd name="T11" fmla="*/ 10 h 80"/>
                <a:gd name="T12" fmla="*/ 36 w 80"/>
                <a:gd name="T13" fmla="*/ 4 h 80"/>
                <a:gd name="T14" fmla="*/ 48 w 80"/>
                <a:gd name="T15" fmla="*/ 0 h 80"/>
                <a:gd name="T16" fmla="*/ 48 w 80"/>
                <a:gd name="T17" fmla="*/ 0 h 80"/>
                <a:gd name="T18" fmla="*/ 60 w 80"/>
                <a:gd name="T19" fmla="*/ 4 h 80"/>
                <a:gd name="T20" fmla="*/ 70 w 80"/>
                <a:gd name="T21" fmla="*/ 10 h 80"/>
                <a:gd name="T22" fmla="*/ 74 w 80"/>
                <a:gd name="T23" fmla="*/ 16 h 80"/>
                <a:gd name="T24" fmla="*/ 78 w 80"/>
                <a:gd name="T25" fmla="*/ 26 h 80"/>
                <a:gd name="T26" fmla="*/ 80 w 80"/>
                <a:gd name="T27" fmla="*/ 32 h 80"/>
                <a:gd name="T28" fmla="*/ 78 w 80"/>
                <a:gd name="T29" fmla="*/ 46 h 80"/>
                <a:gd name="T30" fmla="*/ 70 w 80"/>
                <a:gd name="T31" fmla="*/ 56 h 80"/>
                <a:gd name="T32" fmla="*/ 54 w 80"/>
                <a:gd name="T33" fmla="*/ 72 h 80"/>
                <a:gd name="T34" fmla="*/ 36 w 80"/>
                <a:gd name="T35" fmla="*/ 80 h 80"/>
                <a:gd name="T36" fmla="*/ 48 w 80"/>
                <a:gd name="T37" fmla="*/ 16 h 80"/>
                <a:gd name="T38" fmla="*/ 42 w 80"/>
                <a:gd name="T39" fmla="*/ 18 h 80"/>
                <a:gd name="T40" fmla="*/ 20 w 80"/>
                <a:gd name="T41" fmla="*/ 38 h 80"/>
                <a:gd name="T42" fmla="*/ 18 w 80"/>
                <a:gd name="T43" fmla="*/ 42 h 80"/>
                <a:gd name="T44" fmla="*/ 18 w 80"/>
                <a:gd name="T45" fmla="*/ 48 h 80"/>
                <a:gd name="T46" fmla="*/ 30 w 80"/>
                <a:gd name="T47" fmla="*/ 62 h 80"/>
                <a:gd name="T48" fmla="*/ 34 w 80"/>
                <a:gd name="T49" fmla="*/ 62 h 80"/>
                <a:gd name="T50" fmla="*/ 40 w 80"/>
                <a:gd name="T51" fmla="*/ 62 h 80"/>
                <a:gd name="T52" fmla="*/ 58 w 80"/>
                <a:gd name="T53" fmla="*/ 44 h 80"/>
                <a:gd name="T54" fmla="*/ 62 w 80"/>
                <a:gd name="T55" fmla="*/ 38 h 80"/>
                <a:gd name="T56" fmla="*/ 64 w 80"/>
                <a:gd name="T57" fmla="*/ 32 h 80"/>
                <a:gd name="T58" fmla="*/ 58 w 80"/>
                <a:gd name="T59" fmla="*/ 22 h 80"/>
                <a:gd name="T60" fmla="*/ 54 w 80"/>
                <a:gd name="T61" fmla="*/ 18 h 80"/>
                <a:gd name="T62" fmla="*/ 48 w 80"/>
                <a:gd name="T63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80">
                  <a:moveTo>
                    <a:pt x="36" y="80"/>
                  </a:moveTo>
                  <a:lnTo>
                    <a:pt x="36" y="80"/>
                  </a:lnTo>
                  <a:lnTo>
                    <a:pt x="28" y="78"/>
                  </a:lnTo>
                  <a:lnTo>
                    <a:pt x="20" y="72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8" y="28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4" y="16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78" y="40"/>
                  </a:lnTo>
                  <a:lnTo>
                    <a:pt x="78" y="46"/>
                  </a:lnTo>
                  <a:lnTo>
                    <a:pt x="74" y="50"/>
                  </a:lnTo>
                  <a:lnTo>
                    <a:pt x="70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6" y="78"/>
                  </a:lnTo>
                  <a:lnTo>
                    <a:pt x="36" y="80"/>
                  </a:lnTo>
                  <a:lnTo>
                    <a:pt x="36" y="80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8" y="42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2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8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3" name="Freeform 256"/>
            <p:cNvSpPr>
              <a:spLocks noEditPoints="1"/>
            </p:cNvSpPr>
            <p:nvPr/>
          </p:nvSpPr>
          <p:spPr bwMode="auto">
            <a:xfrm>
              <a:off x="2524125" y="3276600"/>
              <a:ext cx="127000" cy="127000"/>
            </a:xfrm>
            <a:custGeom>
              <a:avLst/>
              <a:gdLst>
                <a:gd name="T0" fmla="*/ 36 w 80"/>
                <a:gd name="T1" fmla="*/ 80 h 80"/>
                <a:gd name="T2" fmla="*/ 36 w 80"/>
                <a:gd name="T3" fmla="*/ 80 h 80"/>
                <a:gd name="T4" fmla="*/ 26 w 80"/>
                <a:gd name="T5" fmla="*/ 78 h 80"/>
                <a:gd name="T6" fmla="*/ 20 w 80"/>
                <a:gd name="T7" fmla="*/ 72 h 80"/>
                <a:gd name="T8" fmla="*/ 8 w 80"/>
                <a:gd name="T9" fmla="*/ 60 h 80"/>
                <a:gd name="T10" fmla="*/ 8 w 80"/>
                <a:gd name="T11" fmla="*/ 60 h 80"/>
                <a:gd name="T12" fmla="*/ 2 w 80"/>
                <a:gd name="T13" fmla="*/ 54 h 80"/>
                <a:gd name="T14" fmla="*/ 0 w 80"/>
                <a:gd name="T15" fmla="*/ 44 h 80"/>
                <a:gd name="T16" fmla="*/ 2 w 80"/>
                <a:gd name="T17" fmla="*/ 34 h 80"/>
                <a:gd name="T18" fmla="*/ 8 w 80"/>
                <a:gd name="T19" fmla="*/ 28 h 80"/>
                <a:gd name="T20" fmla="*/ 24 w 80"/>
                <a:gd name="T21" fmla="*/ 10 h 80"/>
                <a:gd name="T22" fmla="*/ 24 w 80"/>
                <a:gd name="T23" fmla="*/ 10 h 80"/>
                <a:gd name="T24" fmla="*/ 30 w 80"/>
                <a:gd name="T25" fmla="*/ 6 h 80"/>
                <a:gd name="T26" fmla="*/ 36 w 80"/>
                <a:gd name="T27" fmla="*/ 4 h 80"/>
                <a:gd name="T28" fmla="*/ 42 w 80"/>
                <a:gd name="T29" fmla="*/ 2 h 80"/>
                <a:gd name="T30" fmla="*/ 48 w 80"/>
                <a:gd name="T31" fmla="*/ 0 h 80"/>
                <a:gd name="T32" fmla="*/ 48 w 80"/>
                <a:gd name="T33" fmla="*/ 0 h 80"/>
                <a:gd name="T34" fmla="*/ 54 w 80"/>
                <a:gd name="T35" fmla="*/ 2 h 80"/>
                <a:gd name="T36" fmla="*/ 60 w 80"/>
                <a:gd name="T37" fmla="*/ 4 h 80"/>
                <a:gd name="T38" fmla="*/ 66 w 80"/>
                <a:gd name="T39" fmla="*/ 6 h 80"/>
                <a:gd name="T40" fmla="*/ 70 w 80"/>
                <a:gd name="T41" fmla="*/ 10 h 80"/>
                <a:gd name="T42" fmla="*/ 70 w 80"/>
                <a:gd name="T43" fmla="*/ 10 h 80"/>
                <a:gd name="T44" fmla="*/ 74 w 80"/>
                <a:gd name="T45" fmla="*/ 16 h 80"/>
                <a:gd name="T46" fmla="*/ 78 w 80"/>
                <a:gd name="T47" fmla="*/ 20 h 80"/>
                <a:gd name="T48" fmla="*/ 80 w 80"/>
                <a:gd name="T49" fmla="*/ 32 h 80"/>
                <a:gd name="T50" fmla="*/ 78 w 80"/>
                <a:gd name="T51" fmla="*/ 44 h 80"/>
                <a:gd name="T52" fmla="*/ 74 w 80"/>
                <a:gd name="T53" fmla="*/ 50 h 80"/>
                <a:gd name="T54" fmla="*/ 70 w 80"/>
                <a:gd name="T55" fmla="*/ 56 h 80"/>
                <a:gd name="T56" fmla="*/ 54 w 80"/>
                <a:gd name="T57" fmla="*/ 72 h 80"/>
                <a:gd name="T58" fmla="*/ 54 w 80"/>
                <a:gd name="T59" fmla="*/ 72 h 80"/>
                <a:gd name="T60" fmla="*/ 46 w 80"/>
                <a:gd name="T61" fmla="*/ 78 h 80"/>
                <a:gd name="T62" fmla="*/ 36 w 80"/>
                <a:gd name="T63" fmla="*/ 80 h 80"/>
                <a:gd name="T64" fmla="*/ 36 w 80"/>
                <a:gd name="T65" fmla="*/ 80 h 80"/>
                <a:gd name="T66" fmla="*/ 48 w 80"/>
                <a:gd name="T67" fmla="*/ 16 h 80"/>
                <a:gd name="T68" fmla="*/ 48 w 80"/>
                <a:gd name="T69" fmla="*/ 16 h 80"/>
                <a:gd name="T70" fmla="*/ 42 w 80"/>
                <a:gd name="T71" fmla="*/ 18 h 80"/>
                <a:gd name="T72" fmla="*/ 36 w 80"/>
                <a:gd name="T73" fmla="*/ 22 h 80"/>
                <a:gd name="T74" fmla="*/ 20 w 80"/>
                <a:gd name="T75" fmla="*/ 38 h 80"/>
                <a:gd name="T76" fmla="*/ 20 w 80"/>
                <a:gd name="T77" fmla="*/ 38 h 80"/>
                <a:gd name="T78" fmla="*/ 18 w 80"/>
                <a:gd name="T79" fmla="*/ 42 h 80"/>
                <a:gd name="T80" fmla="*/ 16 w 80"/>
                <a:gd name="T81" fmla="*/ 44 h 80"/>
                <a:gd name="T82" fmla="*/ 18 w 80"/>
                <a:gd name="T83" fmla="*/ 48 h 80"/>
                <a:gd name="T84" fmla="*/ 20 w 80"/>
                <a:gd name="T85" fmla="*/ 50 h 80"/>
                <a:gd name="T86" fmla="*/ 30 w 80"/>
                <a:gd name="T87" fmla="*/ 60 h 80"/>
                <a:gd name="T88" fmla="*/ 30 w 80"/>
                <a:gd name="T89" fmla="*/ 60 h 80"/>
                <a:gd name="T90" fmla="*/ 34 w 80"/>
                <a:gd name="T91" fmla="*/ 62 h 80"/>
                <a:gd name="T92" fmla="*/ 36 w 80"/>
                <a:gd name="T93" fmla="*/ 64 h 80"/>
                <a:gd name="T94" fmla="*/ 40 w 80"/>
                <a:gd name="T95" fmla="*/ 62 h 80"/>
                <a:gd name="T96" fmla="*/ 42 w 80"/>
                <a:gd name="T97" fmla="*/ 60 h 80"/>
                <a:gd name="T98" fmla="*/ 58 w 80"/>
                <a:gd name="T99" fmla="*/ 44 h 80"/>
                <a:gd name="T100" fmla="*/ 58 w 80"/>
                <a:gd name="T101" fmla="*/ 44 h 80"/>
                <a:gd name="T102" fmla="*/ 62 w 80"/>
                <a:gd name="T103" fmla="*/ 38 h 80"/>
                <a:gd name="T104" fmla="*/ 64 w 80"/>
                <a:gd name="T105" fmla="*/ 32 h 80"/>
                <a:gd name="T106" fmla="*/ 62 w 80"/>
                <a:gd name="T107" fmla="*/ 26 h 80"/>
                <a:gd name="T108" fmla="*/ 58 w 80"/>
                <a:gd name="T109" fmla="*/ 22 h 80"/>
                <a:gd name="T110" fmla="*/ 58 w 80"/>
                <a:gd name="T111" fmla="*/ 22 h 80"/>
                <a:gd name="T112" fmla="*/ 54 w 80"/>
                <a:gd name="T113" fmla="*/ 18 h 80"/>
                <a:gd name="T114" fmla="*/ 48 w 80"/>
                <a:gd name="T115" fmla="*/ 16 h 80"/>
                <a:gd name="T116" fmla="*/ 48 w 80"/>
                <a:gd name="T11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0">
                  <a:moveTo>
                    <a:pt x="36" y="80"/>
                  </a:moveTo>
                  <a:lnTo>
                    <a:pt x="36" y="80"/>
                  </a:lnTo>
                  <a:lnTo>
                    <a:pt x="26" y="78"/>
                  </a:lnTo>
                  <a:lnTo>
                    <a:pt x="20" y="7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8" y="28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4" y="16"/>
                  </a:lnTo>
                  <a:lnTo>
                    <a:pt x="78" y="20"/>
                  </a:lnTo>
                  <a:lnTo>
                    <a:pt x="80" y="32"/>
                  </a:lnTo>
                  <a:lnTo>
                    <a:pt x="78" y="44"/>
                  </a:lnTo>
                  <a:lnTo>
                    <a:pt x="74" y="50"/>
                  </a:lnTo>
                  <a:lnTo>
                    <a:pt x="70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6" y="78"/>
                  </a:lnTo>
                  <a:lnTo>
                    <a:pt x="36" y="80"/>
                  </a:lnTo>
                  <a:lnTo>
                    <a:pt x="36" y="80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8" y="42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2" y="38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8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4" name="Freeform 257"/>
            <p:cNvSpPr>
              <a:spLocks noEditPoints="1"/>
            </p:cNvSpPr>
            <p:nvPr/>
          </p:nvSpPr>
          <p:spPr bwMode="auto">
            <a:xfrm>
              <a:off x="2578100" y="3330575"/>
              <a:ext cx="127000" cy="127000"/>
            </a:xfrm>
            <a:custGeom>
              <a:avLst/>
              <a:gdLst>
                <a:gd name="T0" fmla="*/ 36 w 80"/>
                <a:gd name="T1" fmla="*/ 80 h 80"/>
                <a:gd name="T2" fmla="*/ 36 w 80"/>
                <a:gd name="T3" fmla="*/ 80 h 80"/>
                <a:gd name="T4" fmla="*/ 26 w 80"/>
                <a:gd name="T5" fmla="*/ 78 h 80"/>
                <a:gd name="T6" fmla="*/ 20 w 80"/>
                <a:gd name="T7" fmla="*/ 72 h 80"/>
                <a:gd name="T8" fmla="*/ 8 w 80"/>
                <a:gd name="T9" fmla="*/ 60 h 80"/>
                <a:gd name="T10" fmla="*/ 8 w 80"/>
                <a:gd name="T11" fmla="*/ 60 h 80"/>
                <a:gd name="T12" fmla="*/ 2 w 80"/>
                <a:gd name="T13" fmla="*/ 54 h 80"/>
                <a:gd name="T14" fmla="*/ 0 w 80"/>
                <a:gd name="T15" fmla="*/ 44 h 80"/>
                <a:gd name="T16" fmla="*/ 0 w 80"/>
                <a:gd name="T17" fmla="*/ 44 h 80"/>
                <a:gd name="T18" fmla="*/ 2 w 80"/>
                <a:gd name="T19" fmla="*/ 34 h 80"/>
                <a:gd name="T20" fmla="*/ 8 w 80"/>
                <a:gd name="T21" fmla="*/ 26 h 80"/>
                <a:gd name="T22" fmla="*/ 24 w 80"/>
                <a:gd name="T23" fmla="*/ 10 h 80"/>
                <a:gd name="T24" fmla="*/ 24 w 80"/>
                <a:gd name="T25" fmla="*/ 10 h 80"/>
                <a:gd name="T26" fmla="*/ 30 w 80"/>
                <a:gd name="T27" fmla="*/ 6 h 80"/>
                <a:gd name="T28" fmla="*/ 36 w 80"/>
                <a:gd name="T29" fmla="*/ 4 h 80"/>
                <a:gd name="T30" fmla="*/ 48 w 80"/>
                <a:gd name="T31" fmla="*/ 0 h 80"/>
                <a:gd name="T32" fmla="*/ 60 w 80"/>
                <a:gd name="T33" fmla="*/ 4 h 80"/>
                <a:gd name="T34" fmla="*/ 66 w 80"/>
                <a:gd name="T35" fmla="*/ 6 h 80"/>
                <a:gd name="T36" fmla="*/ 70 w 80"/>
                <a:gd name="T37" fmla="*/ 10 h 80"/>
                <a:gd name="T38" fmla="*/ 70 w 80"/>
                <a:gd name="T39" fmla="*/ 10 h 80"/>
                <a:gd name="T40" fmla="*/ 74 w 80"/>
                <a:gd name="T41" fmla="*/ 14 h 80"/>
                <a:gd name="T42" fmla="*/ 78 w 80"/>
                <a:gd name="T43" fmla="*/ 20 h 80"/>
                <a:gd name="T44" fmla="*/ 78 w 80"/>
                <a:gd name="T45" fmla="*/ 26 h 80"/>
                <a:gd name="T46" fmla="*/ 80 w 80"/>
                <a:gd name="T47" fmla="*/ 32 h 80"/>
                <a:gd name="T48" fmla="*/ 80 w 80"/>
                <a:gd name="T49" fmla="*/ 32 h 80"/>
                <a:gd name="T50" fmla="*/ 78 w 80"/>
                <a:gd name="T51" fmla="*/ 38 h 80"/>
                <a:gd name="T52" fmla="*/ 78 w 80"/>
                <a:gd name="T53" fmla="*/ 44 h 80"/>
                <a:gd name="T54" fmla="*/ 74 w 80"/>
                <a:gd name="T55" fmla="*/ 50 h 80"/>
                <a:gd name="T56" fmla="*/ 70 w 80"/>
                <a:gd name="T57" fmla="*/ 56 h 80"/>
                <a:gd name="T58" fmla="*/ 54 w 80"/>
                <a:gd name="T59" fmla="*/ 72 h 80"/>
                <a:gd name="T60" fmla="*/ 54 w 80"/>
                <a:gd name="T61" fmla="*/ 72 h 80"/>
                <a:gd name="T62" fmla="*/ 46 w 80"/>
                <a:gd name="T63" fmla="*/ 78 h 80"/>
                <a:gd name="T64" fmla="*/ 36 w 80"/>
                <a:gd name="T65" fmla="*/ 80 h 80"/>
                <a:gd name="T66" fmla="*/ 36 w 80"/>
                <a:gd name="T67" fmla="*/ 80 h 80"/>
                <a:gd name="T68" fmla="*/ 48 w 80"/>
                <a:gd name="T69" fmla="*/ 16 h 80"/>
                <a:gd name="T70" fmla="*/ 48 w 80"/>
                <a:gd name="T71" fmla="*/ 16 h 80"/>
                <a:gd name="T72" fmla="*/ 42 w 80"/>
                <a:gd name="T73" fmla="*/ 18 h 80"/>
                <a:gd name="T74" fmla="*/ 36 w 80"/>
                <a:gd name="T75" fmla="*/ 22 h 80"/>
                <a:gd name="T76" fmla="*/ 20 w 80"/>
                <a:gd name="T77" fmla="*/ 38 h 80"/>
                <a:gd name="T78" fmla="*/ 20 w 80"/>
                <a:gd name="T79" fmla="*/ 38 h 80"/>
                <a:gd name="T80" fmla="*/ 18 w 80"/>
                <a:gd name="T81" fmla="*/ 40 h 80"/>
                <a:gd name="T82" fmla="*/ 16 w 80"/>
                <a:gd name="T83" fmla="*/ 44 h 80"/>
                <a:gd name="T84" fmla="*/ 16 w 80"/>
                <a:gd name="T85" fmla="*/ 44 h 80"/>
                <a:gd name="T86" fmla="*/ 18 w 80"/>
                <a:gd name="T87" fmla="*/ 48 h 80"/>
                <a:gd name="T88" fmla="*/ 20 w 80"/>
                <a:gd name="T89" fmla="*/ 50 h 80"/>
                <a:gd name="T90" fmla="*/ 30 w 80"/>
                <a:gd name="T91" fmla="*/ 60 h 80"/>
                <a:gd name="T92" fmla="*/ 30 w 80"/>
                <a:gd name="T93" fmla="*/ 60 h 80"/>
                <a:gd name="T94" fmla="*/ 34 w 80"/>
                <a:gd name="T95" fmla="*/ 62 h 80"/>
                <a:gd name="T96" fmla="*/ 36 w 80"/>
                <a:gd name="T97" fmla="*/ 64 h 80"/>
                <a:gd name="T98" fmla="*/ 40 w 80"/>
                <a:gd name="T99" fmla="*/ 62 h 80"/>
                <a:gd name="T100" fmla="*/ 42 w 80"/>
                <a:gd name="T101" fmla="*/ 60 h 80"/>
                <a:gd name="T102" fmla="*/ 58 w 80"/>
                <a:gd name="T103" fmla="*/ 44 h 80"/>
                <a:gd name="T104" fmla="*/ 58 w 80"/>
                <a:gd name="T105" fmla="*/ 44 h 80"/>
                <a:gd name="T106" fmla="*/ 62 w 80"/>
                <a:gd name="T107" fmla="*/ 38 h 80"/>
                <a:gd name="T108" fmla="*/ 64 w 80"/>
                <a:gd name="T109" fmla="*/ 32 h 80"/>
                <a:gd name="T110" fmla="*/ 64 w 80"/>
                <a:gd name="T111" fmla="*/ 32 h 80"/>
                <a:gd name="T112" fmla="*/ 62 w 80"/>
                <a:gd name="T113" fmla="*/ 26 h 80"/>
                <a:gd name="T114" fmla="*/ 58 w 80"/>
                <a:gd name="T115" fmla="*/ 22 h 80"/>
                <a:gd name="T116" fmla="*/ 58 w 80"/>
                <a:gd name="T117" fmla="*/ 22 h 80"/>
                <a:gd name="T118" fmla="*/ 54 w 80"/>
                <a:gd name="T119" fmla="*/ 18 h 80"/>
                <a:gd name="T120" fmla="*/ 48 w 80"/>
                <a:gd name="T121" fmla="*/ 16 h 80"/>
                <a:gd name="T122" fmla="*/ 48 w 80"/>
                <a:gd name="T123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" h="80">
                  <a:moveTo>
                    <a:pt x="36" y="80"/>
                  </a:moveTo>
                  <a:lnTo>
                    <a:pt x="36" y="80"/>
                  </a:lnTo>
                  <a:lnTo>
                    <a:pt x="26" y="78"/>
                  </a:lnTo>
                  <a:lnTo>
                    <a:pt x="20" y="7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2" y="5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8" y="26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78" y="38"/>
                  </a:lnTo>
                  <a:lnTo>
                    <a:pt x="78" y="44"/>
                  </a:lnTo>
                  <a:lnTo>
                    <a:pt x="74" y="50"/>
                  </a:lnTo>
                  <a:lnTo>
                    <a:pt x="70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6" y="78"/>
                  </a:lnTo>
                  <a:lnTo>
                    <a:pt x="36" y="80"/>
                  </a:lnTo>
                  <a:lnTo>
                    <a:pt x="36" y="80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2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8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5" name="Freeform 258"/>
            <p:cNvSpPr>
              <a:spLocks noEditPoints="1"/>
            </p:cNvSpPr>
            <p:nvPr/>
          </p:nvSpPr>
          <p:spPr bwMode="auto">
            <a:xfrm>
              <a:off x="2632075" y="3384550"/>
              <a:ext cx="127000" cy="123825"/>
            </a:xfrm>
            <a:custGeom>
              <a:avLst/>
              <a:gdLst>
                <a:gd name="T0" fmla="*/ 36 w 80"/>
                <a:gd name="T1" fmla="*/ 78 h 78"/>
                <a:gd name="T2" fmla="*/ 36 w 80"/>
                <a:gd name="T3" fmla="*/ 78 h 78"/>
                <a:gd name="T4" fmla="*/ 36 w 80"/>
                <a:gd name="T5" fmla="*/ 78 h 78"/>
                <a:gd name="T6" fmla="*/ 26 w 80"/>
                <a:gd name="T7" fmla="*/ 76 h 78"/>
                <a:gd name="T8" fmla="*/ 18 w 80"/>
                <a:gd name="T9" fmla="*/ 72 h 78"/>
                <a:gd name="T10" fmla="*/ 8 w 80"/>
                <a:gd name="T11" fmla="*/ 60 h 78"/>
                <a:gd name="T12" fmla="*/ 8 w 80"/>
                <a:gd name="T13" fmla="*/ 60 h 78"/>
                <a:gd name="T14" fmla="*/ 2 w 80"/>
                <a:gd name="T15" fmla="*/ 52 h 78"/>
                <a:gd name="T16" fmla="*/ 0 w 80"/>
                <a:gd name="T17" fmla="*/ 44 h 78"/>
                <a:gd name="T18" fmla="*/ 2 w 80"/>
                <a:gd name="T19" fmla="*/ 34 h 78"/>
                <a:gd name="T20" fmla="*/ 8 w 80"/>
                <a:gd name="T21" fmla="*/ 26 h 78"/>
                <a:gd name="T22" fmla="*/ 24 w 80"/>
                <a:gd name="T23" fmla="*/ 10 h 78"/>
                <a:gd name="T24" fmla="*/ 24 w 80"/>
                <a:gd name="T25" fmla="*/ 10 h 78"/>
                <a:gd name="T26" fmla="*/ 30 w 80"/>
                <a:gd name="T27" fmla="*/ 6 h 78"/>
                <a:gd name="T28" fmla="*/ 36 w 80"/>
                <a:gd name="T29" fmla="*/ 4 h 78"/>
                <a:gd name="T30" fmla="*/ 48 w 80"/>
                <a:gd name="T31" fmla="*/ 0 h 78"/>
                <a:gd name="T32" fmla="*/ 60 w 80"/>
                <a:gd name="T33" fmla="*/ 4 h 78"/>
                <a:gd name="T34" fmla="*/ 66 w 80"/>
                <a:gd name="T35" fmla="*/ 6 h 78"/>
                <a:gd name="T36" fmla="*/ 70 w 80"/>
                <a:gd name="T37" fmla="*/ 10 h 78"/>
                <a:gd name="T38" fmla="*/ 70 w 80"/>
                <a:gd name="T39" fmla="*/ 10 h 78"/>
                <a:gd name="T40" fmla="*/ 74 w 80"/>
                <a:gd name="T41" fmla="*/ 14 h 78"/>
                <a:gd name="T42" fmla="*/ 76 w 80"/>
                <a:gd name="T43" fmla="*/ 20 h 78"/>
                <a:gd name="T44" fmla="*/ 78 w 80"/>
                <a:gd name="T45" fmla="*/ 26 h 78"/>
                <a:gd name="T46" fmla="*/ 80 w 80"/>
                <a:gd name="T47" fmla="*/ 32 h 78"/>
                <a:gd name="T48" fmla="*/ 80 w 80"/>
                <a:gd name="T49" fmla="*/ 32 h 78"/>
                <a:gd name="T50" fmla="*/ 78 w 80"/>
                <a:gd name="T51" fmla="*/ 38 h 78"/>
                <a:gd name="T52" fmla="*/ 76 w 80"/>
                <a:gd name="T53" fmla="*/ 44 h 78"/>
                <a:gd name="T54" fmla="*/ 74 w 80"/>
                <a:gd name="T55" fmla="*/ 50 h 78"/>
                <a:gd name="T56" fmla="*/ 70 w 80"/>
                <a:gd name="T57" fmla="*/ 56 h 78"/>
                <a:gd name="T58" fmla="*/ 54 w 80"/>
                <a:gd name="T59" fmla="*/ 72 h 78"/>
                <a:gd name="T60" fmla="*/ 54 w 80"/>
                <a:gd name="T61" fmla="*/ 72 h 78"/>
                <a:gd name="T62" fmla="*/ 46 w 80"/>
                <a:gd name="T63" fmla="*/ 76 h 78"/>
                <a:gd name="T64" fmla="*/ 36 w 80"/>
                <a:gd name="T65" fmla="*/ 78 h 78"/>
                <a:gd name="T66" fmla="*/ 36 w 80"/>
                <a:gd name="T67" fmla="*/ 78 h 78"/>
                <a:gd name="T68" fmla="*/ 48 w 80"/>
                <a:gd name="T69" fmla="*/ 16 h 78"/>
                <a:gd name="T70" fmla="*/ 48 w 80"/>
                <a:gd name="T71" fmla="*/ 16 h 78"/>
                <a:gd name="T72" fmla="*/ 42 w 80"/>
                <a:gd name="T73" fmla="*/ 18 h 78"/>
                <a:gd name="T74" fmla="*/ 36 w 80"/>
                <a:gd name="T75" fmla="*/ 22 h 78"/>
                <a:gd name="T76" fmla="*/ 20 w 80"/>
                <a:gd name="T77" fmla="*/ 38 h 78"/>
                <a:gd name="T78" fmla="*/ 20 w 80"/>
                <a:gd name="T79" fmla="*/ 38 h 78"/>
                <a:gd name="T80" fmla="*/ 18 w 80"/>
                <a:gd name="T81" fmla="*/ 40 h 78"/>
                <a:gd name="T82" fmla="*/ 16 w 80"/>
                <a:gd name="T83" fmla="*/ 44 h 78"/>
                <a:gd name="T84" fmla="*/ 16 w 80"/>
                <a:gd name="T85" fmla="*/ 44 h 78"/>
                <a:gd name="T86" fmla="*/ 18 w 80"/>
                <a:gd name="T87" fmla="*/ 46 h 78"/>
                <a:gd name="T88" fmla="*/ 20 w 80"/>
                <a:gd name="T89" fmla="*/ 50 h 78"/>
                <a:gd name="T90" fmla="*/ 30 w 80"/>
                <a:gd name="T91" fmla="*/ 60 h 78"/>
                <a:gd name="T92" fmla="*/ 30 w 80"/>
                <a:gd name="T93" fmla="*/ 60 h 78"/>
                <a:gd name="T94" fmla="*/ 32 w 80"/>
                <a:gd name="T95" fmla="*/ 62 h 78"/>
                <a:gd name="T96" fmla="*/ 36 w 80"/>
                <a:gd name="T97" fmla="*/ 62 h 78"/>
                <a:gd name="T98" fmla="*/ 40 w 80"/>
                <a:gd name="T99" fmla="*/ 62 h 78"/>
                <a:gd name="T100" fmla="*/ 42 w 80"/>
                <a:gd name="T101" fmla="*/ 60 h 78"/>
                <a:gd name="T102" fmla="*/ 58 w 80"/>
                <a:gd name="T103" fmla="*/ 44 h 78"/>
                <a:gd name="T104" fmla="*/ 58 w 80"/>
                <a:gd name="T105" fmla="*/ 44 h 78"/>
                <a:gd name="T106" fmla="*/ 62 w 80"/>
                <a:gd name="T107" fmla="*/ 38 h 78"/>
                <a:gd name="T108" fmla="*/ 64 w 80"/>
                <a:gd name="T109" fmla="*/ 32 h 78"/>
                <a:gd name="T110" fmla="*/ 64 w 80"/>
                <a:gd name="T111" fmla="*/ 32 h 78"/>
                <a:gd name="T112" fmla="*/ 62 w 80"/>
                <a:gd name="T113" fmla="*/ 26 h 78"/>
                <a:gd name="T114" fmla="*/ 58 w 80"/>
                <a:gd name="T115" fmla="*/ 22 h 78"/>
                <a:gd name="T116" fmla="*/ 58 w 80"/>
                <a:gd name="T117" fmla="*/ 22 h 78"/>
                <a:gd name="T118" fmla="*/ 54 w 80"/>
                <a:gd name="T119" fmla="*/ 18 h 78"/>
                <a:gd name="T120" fmla="*/ 48 w 80"/>
                <a:gd name="T121" fmla="*/ 16 h 78"/>
                <a:gd name="T122" fmla="*/ 48 w 80"/>
                <a:gd name="T123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" h="78">
                  <a:moveTo>
                    <a:pt x="36" y="78"/>
                  </a:moveTo>
                  <a:lnTo>
                    <a:pt x="36" y="78"/>
                  </a:lnTo>
                  <a:lnTo>
                    <a:pt x="36" y="78"/>
                  </a:lnTo>
                  <a:lnTo>
                    <a:pt x="26" y="76"/>
                  </a:lnTo>
                  <a:lnTo>
                    <a:pt x="18" y="7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8" y="26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4" y="14"/>
                  </a:lnTo>
                  <a:lnTo>
                    <a:pt x="76" y="20"/>
                  </a:lnTo>
                  <a:lnTo>
                    <a:pt x="78" y="26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78" y="38"/>
                  </a:lnTo>
                  <a:lnTo>
                    <a:pt x="76" y="44"/>
                  </a:lnTo>
                  <a:lnTo>
                    <a:pt x="74" y="50"/>
                  </a:lnTo>
                  <a:lnTo>
                    <a:pt x="70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6" y="76"/>
                  </a:lnTo>
                  <a:lnTo>
                    <a:pt x="36" y="78"/>
                  </a:lnTo>
                  <a:lnTo>
                    <a:pt x="36" y="78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8"/>
                  </a:lnTo>
                  <a:lnTo>
                    <a:pt x="36" y="22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20" y="5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2" y="62"/>
                  </a:lnTo>
                  <a:lnTo>
                    <a:pt x="36" y="62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2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4" y="18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6" name="Freeform 259"/>
            <p:cNvSpPr>
              <a:spLocks/>
            </p:cNvSpPr>
            <p:nvPr/>
          </p:nvSpPr>
          <p:spPr bwMode="auto">
            <a:xfrm>
              <a:off x="2584450" y="2924175"/>
              <a:ext cx="457200" cy="317500"/>
            </a:xfrm>
            <a:custGeom>
              <a:avLst/>
              <a:gdLst>
                <a:gd name="T0" fmla="*/ 242 w 288"/>
                <a:gd name="T1" fmla="*/ 200 h 200"/>
                <a:gd name="T2" fmla="*/ 236 w 288"/>
                <a:gd name="T3" fmla="*/ 198 h 200"/>
                <a:gd name="T4" fmla="*/ 234 w 288"/>
                <a:gd name="T5" fmla="*/ 196 h 200"/>
                <a:gd name="T6" fmla="*/ 234 w 288"/>
                <a:gd name="T7" fmla="*/ 190 h 200"/>
                <a:gd name="T8" fmla="*/ 264 w 288"/>
                <a:gd name="T9" fmla="*/ 158 h 200"/>
                <a:gd name="T10" fmla="*/ 270 w 288"/>
                <a:gd name="T11" fmla="*/ 150 h 200"/>
                <a:gd name="T12" fmla="*/ 270 w 288"/>
                <a:gd name="T13" fmla="*/ 132 h 200"/>
                <a:gd name="T14" fmla="*/ 162 w 288"/>
                <a:gd name="T15" fmla="*/ 22 h 200"/>
                <a:gd name="T16" fmla="*/ 154 w 288"/>
                <a:gd name="T17" fmla="*/ 18 h 200"/>
                <a:gd name="T18" fmla="*/ 136 w 288"/>
                <a:gd name="T19" fmla="*/ 18 h 200"/>
                <a:gd name="T20" fmla="*/ 20 w 288"/>
                <a:gd name="T21" fmla="*/ 130 h 200"/>
                <a:gd name="T22" fmla="*/ 18 w 288"/>
                <a:gd name="T23" fmla="*/ 136 h 200"/>
                <a:gd name="T24" fmla="*/ 16 w 288"/>
                <a:gd name="T25" fmla="*/ 142 h 200"/>
                <a:gd name="T26" fmla="*/ 20 w 288"/>
                <a:gd name="T27" fmla="*/ 152 h 200"/>
                <a:gd name="T28" fmla="*/ 26 w 288"/>
                <a:gd name="T29" fmla="*/ 156 h 200"/>
                <a:gd name="T30" fmla="*/ 38 w 288"/>
                <a:gd name="T31" fmla="*/ 156 h 200"/>
                <a:gd name="T32" fmla="*/ 122 w 288"/>
                <a:gd name="T33" fmla="*/ 74 h 200"/>
                <a:gd name="T34" fmla="*/ 126 w 288"/>
                <a:gd name="T35" fmla="*/ 72 h 200"/>
                <a:gd name="T36" fmla="*/ 132 w 288"/>
                <a:gd name="T37" fmla="*/ 72 h 200"/>
                <a:gd name="T38" fmla="*/ 134 w 288"/>
                <a:gd name="T39" fmla="*/ 74 h 200"/>
                <a:gd name="T40" fmla="*/ 136 w 288"/>
                <a:gd name="T41" fmla="*/ 80 h 200"/>
                <a:gd name="T42" fmla="*/ 134 w 288"/>
                <a:gd name="T43" fmla="*/ 86 h 200"/>
                <a:gd name="T44" fmla="*/ 54 w 288"/>
                <a:gd name="T45" fmla="*/ 164 h 200"/>
                <a:gd name="T46" fmla="*/ 44 w 288"/>
                <a:gd name="T47" fmla="*/ 172 h 200"/>
                <a:gd name="T48" fmla="*/ 32 w 288"/>
                <a:gd name="T49" fmla="*/ 174 h 200"/>
                <a:gd name="T50" fmla="*/ 26 w 288"/>
                <a:gd name="T51" fmla="*/ 172 h 200"/>
                <a:gd name="T52" fmla="*/ 14 w 288"/>
                <a:gd name="T53" fmla="*/ 168 h 200"/>
                <a:gd name="T54" fmla="*/ 10 w 288"/>
                <a:gd name="T55" fmla="*/ 164 h 200"/>
                <a:gd name="T56" fmla="*/ 2 w 288"/>
                <a:gd name="T57" fmla="*/ 154 h 200"/>
                <a:gd name="T58" fmla="*/ 0 w 288"/>
                <a:gd name="T59" fmla="*/ 142 h 200"/>
                <a:gd name="T60" fmla="*/ 0 w 288"/>
                <a:gd name="T61" fmla="*/ 136 h 200"/>
                <a:gd name="T62" fmla="*/ 6 w 288"/>
                <a:gd name="T63" fmla="*/ 124 h 200"/>
                <a:gd name="T64" fmla="*/ 116 w 288"/>
                <a:gd name="T65" fmla="*/ 12 h 200"/>
                <a:gd name="T66" fmla="*/ 124 w 288"/>
                <a:gd name="T67" fmla="*/ 6 h 200"/>
                <a:gd name="T68" fmla="*/ 138 w 288"/>
                <a:gd name="T69" fmla="*/ 0 h 200"/>
                <a:gd name="T70" fmla="*/ 146 w 288"/>
                <a:gd name="T71" fmla="*/ 0 h 200"/>
                <a:gd name="T72" fmla="*/ 160 w 288"/>
                <a:gd name="T73" fmla="*/ 2 h 200"/>
                <a:gd name="T74" fmla="*/ 174 w 288"/>
                <a:gd name="T75" fmla="*/ 12 h 200"/>
                <a:gd name="T76" fmla="*/ 276 w 288"/>
                <a:gd name="T77" fmla="*/ 114 h 200"/>
                <a:gd name="T78" fmla="*/ 284 w 288"/>
                <a:gd name="T79" fmla="*/ 126 h 200"/>
                <a:gd name="T80" fmla="*/ 288 w 288"/>
                <a:gd name="T81" fmla="*/ 142 h 200"/>
                <a:gd name="T82" fmla="*/ 284 w 288"/>
                <a:gd name="T83" fmla="*/ 156 h 200"/>
                <a:gd name="T84" fmla="*/ 276 w 288"/>
                <a:gd name="T85" fmla="*/ 170 h 200"/>
                <a:gd name="T86" fmla="*/ 248 w 288"/>
                <a:gd name="T87" fmla="*/ 198 h 200"/>
                <a:gd name="T88" fmla="*/ 242 w 288"/>
                <a:gd name="T8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200">
                  <a:moveTo>
                    <a:pt x="242" y="200"/>
                  </a:moveTo>
                  <a:lnTo>
                    <a:pt x="242" y="200"/>
                  </a:lnTo>
                  <a:lnTo>
                    <a:pt x="238" y="200"/>
                  </a:lnTo>
                  <a:lnTo>
                    <a:pt x="236" y="198"/>
                  </a:lnTo>
                  <a:lnTo>
                    <a:pt x="236" y="198"/>
                  </a:lnTo>
                  <a:lnTo>
                    <a:pt x="234" y="196"/>
                  </a:lnTo>
                  <a:lnTo>
                    <a:pt x="234" y="192"/>
                  </a:lnTo>
                  <a:lnTo>
                    <a:pt x="234" y="190"/>
                  </a:lnTo>
                  <a:lnTo>
                    <a:pt x="236" y="186"/>
                  </a:lnTo>
                  <a:lnTo>
                    <a:pt x="264" y="158"/>
                  </a:lnTo>
                  <a:lnTo>
                    <a:pt x="264" y="158"/>
                  </a:lnTo>
                  <a:lnTo>
                    <a:pt x="270" y="150"/>
                  </a:lnTo>
                  <a:lnTo>
                    <a:pt x="272" y="142"/>
                  </a:lnTo>
                  <a:lnTo>
                    <a:pt x="270" y="132"/>
                  </a:lnTo>
                  <a:lnTo>
                    <a:pt x="264" y="124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54" y="18"/>
                  </a:lnTo>
                  <a:lnTo>
                    <a:pt x="146" y="16"/>
                  </a:lnTo>
                  <a:lnTo>
                    <a:pt x="136" y="18"/>
                  </a:lnTo>
                  <a:lnTo>
                    <a:pt x="128" y="22"/>
                  </a:lnTo>
                  <a:lnTo>
                    <a:pt x="20" y="130"/>
                  </a:lnTo>
                  <a:lnTo>
                    <a:pt x="20" y="130"/>
                  </a:lnTo>
                  <a:lnTo>
                    <a:pt x="18" y="136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8" y="148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6" y="156"/>
                  </a:lnTo>
                  <a:lnTo>
                    <a:pt x="32" y="158"/>
                  </a:lnTo>
                  <a:lnTo>
                    <a:pt x="38" y="156"/>
                  </a:lnTo>
                  <a:lnTo>
                    <a:pt x="44" y="152"/>
                  </a:lnTo>
                  <a:lnTo>
                    <a:pt x="122" y="74"/>
                  </a:lnTo>
                  <a:lnTo>
                    <a:pt x="122" y="74"/>
                  </a:lnTo>
                  <a:lnTo>
                    <a:pt x="126" y="72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6" y="76"/>
                  </a:lnTo>
                  <a:lnTo>
                    <a:pt x="136" y="80"/>
                  </a:lnTo>
                  <a:lnTo>
                    <a:pt x="136" y="82"/>
                  </a:lnTo>
                  <a:lnTo>
                    <a:pt x="134" y="86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50" y="168"/>
                  </a:lnTo>
                  <a:lnTo>
                    <a:pt x="44" y="172"/>
                  </a:lnTo>
                  <a:lnTo>
                    <a:pt x="38" y="172"/>
                  </a:lnTo>
                  <a:lnTo>
                    <a:pt x="32" y="174"/>
                  </a:lnTo>
                  <a:lnTo>
                    <a:pt x="32" y="174"/>
                  </a:lnTo>
                  <a:lnTo>
                    <a:pt x="26" y="172"/>
                  </a:lnTo>
                  <a:lnTo>
                    <a:pt x="20" y="172"/>
                  </a:lnTo>
                  <a:lnTo>
                    <a:pt x="14" y="168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6" y="160"/>
                  </a:lnTo>
                  <a:lnTo>
                    <a:pt x="2" y="154"/>
                  </a:lnTo>
                  <a:lnTo>
                    <a:pt x="0" y="148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6" y="124"/>
                  </a:lnTo>
                  <a:lnTo>
                    <a:pt x="10" y="118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4" y="6"/>
                  </a:lnTo>
                  <a:lnTo>
                    <a:pt x="130" y="2"/>
                  </a:lnTo>
                  <a:lnTo>
                    <a:pt x="138" y="0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54" y="0"/>
                  </a:lnTo>
                  <a:lnTo>
                    <a:pt x="160" y="2"/>
                  </a:lnTo>
                  <a:lnTo>
                    <a:pt x="168" y="6"/>
                  </a:lnTo>
                  <a:lnTo>
                    <a:pt x="174" y="12"/>
                  </a:lnTo>
                  <a:lnTo>
                    <a:pt x="276" y="114"/>
                  </a:lnTo>
                  <a:lnTo>
                    <a:pt x="276" y="114"/>
                  </a:lnTo>
                  <a:lnTo>
                    <a:pt x="280" y="120"/>
                  </a:lnTo>
                  <a:lnTo>
                    <a:pt x="284" y="126"/>
                  </a:lnTo>
                  <a:lnTo>
                    <a:pt x="286" y="134"/>
                  </a:lnTo>
                  <a:lnTo>
                    <a:pt x="288" y="142"/>
                  </a:lnTo>
                  <a:lnTo>
                    <a:pt x="286" y="150"/>
                  </a:lnTo>
                  <a:lnTo>
                    <a:pt x="284" y="156"/>
                  </a:lnTo>
                  <a:lnTo>
                    <a:pt x="280" y="164"/>
                  </a:lnTo>
                  <a:lnTo>
                    <a:pt x="276" y="170"/>
                  </a:lnTo>
                  <a:lnTo>
                    <a:pt x="248" y="198"/>
                  </a:lnTo>
                  <a:lnTo>
                    <a:pt x="248" y="198"/>
                  </a:lnTo>
                  <a:lnTo>
                    <a:pt x="244" y="200"/>
                  </a:lnTo>
                  <a:lnTo>
                    <a:pt x="242" y="200"/>
                  </a:lnTo>
                  <a:lnTo>
                    <a:pt x="242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7" name="Freeform 260"/>
            <p:cNvSpPr>
              <a:spLocks/>
            </p:cNvSpPr>
            <p:nvPr/>
          </p:nvSpPr>
          <p:spPr bwMode="auto">
            <a:xfrm>
              <a:off x="2740025" y="3054350"/>
              <a:ext cx="276225" cy="454025"/>
            </a:xfrm>
            <a:custGeom>
              <a:avLst/>
              <a:gdLst>
                <a:gd name="T0" fmla="*/ 36 w 174"/>
                <a:gd name="T1" fmla="*/ 286 h 286"/>
                <a:gd name="T2" fmla="*/ 36 w 174"/>
                <a:gd name="T3" fmla="*/ 286 h 286"/>
                <a:gd name="T4" fmla="*/ 26 w 174"/>
                <a:gd name="T5" fmla="*/ 284 h 286"/>
                <a:gd name="T6" fmla="*/ 18 w 174"/>
                <a:gd name="T7" fmla="*/ 278 h 286"/>
                <a:gd name="T8" fmla="*/ 2 w 174"/>
                <a:gd name="T9" fmla="*/ 264 h 286"/>
                <a:gd name="T10" fmla="*/ 2 w 174"/>
                <a:gd name="T11" fmla="*/ 264 h 286"/>
                <a:gd name="T12" fmla="*/ 0 w 174"/>
                <a:gd name="T13" fmla="*/ 260 h 286"/>
                <a:gd name="T14" fmla="*/ 0 w 174"/>
                <a:gd name="T15" fmla="*/ 258 h 286"/>
                <a:gd name="T16" fmla="*/ 0 w 174"/>
                <a:gd name="T17" fmla="*/ 254 h 286"/>
                <a:gd name="T18" fmla="*/ 2 w 174"/>
                <a:gd name="T19" fmla="*/ 252 h 286"/>
                <a:gd name="T20" fmla="*/ 2 w 174"/>
                <a:gd name="T21" fmla="*/ 252 h 286"/>
                <a:gd name="T22" fmla="*/ 4 w 174"/>
                <a:gd name="T23" fmla="*/ 250 h 286"/>
                <a:gd name="T24" fmla="*/ 8 w 174"/>
                <a:gd name="T25" fmla="*/ 250 h 286"/>
                <a:gd name="T26" fmla="*/ 10 w 174"/>
                <a:gd name="T27" fmla="*/ 250 h 286"/>
                <a:gd name="T28" fmla="*/ 14 w 174"/>
                <a:gd name="T29" fmla="*/ 252 h 286"/>
                <a:gd name="T30" fmla="*/ 28 w 174"/>
                <a:gd name="T31" fmla="*/ 268 h 286"/>
                <a:gd name="T32" fmla="*/ 28 w 174"/>
                <a:gd name="T33" fmla="*/ 268 h 286"/>
                <a:gd name="T34" fmla="*/ 32 w 174"/>
                <a:gd name="T35" fmla="*/ 268 h 286"/>
                <a:gd name="T36" fmla="*/ 36 w 174"/>
                <a:gd name="T37" fmla="*/ 270 h 286"/>
                <a:gd name="T38" fmla="*/ 40 w 174"/>
                <a:gd name="T39" fmla="*/ 270 h 286"/>
                <a:gd name="T40" fmla="*/ 42 w 174"/>
                <a:gd name="T41" fmla="*/ 268 h 286"/>
                <a:gd name="T42" fmla="*/ 154 w 174"/>
                <a:gd name="T43" fmla="*/ 156 h 286"/>
                <a:gd name="T44" fmla="*/ 154 w 174"/>
                <a:gd name="T45" fmla="*/ 156 h 286"/>
                <a:gd name="T46" fmla="*/ 156 w 174"/>
                <a:gd name="T47" fmla="*/ 154 h 286"/>
                <a:gd name="T48" fmla="*/ 158 w 174"/>
                <a:gd name="T49" fmla="*/ 150 h 286"/>
                <a:gd name="T50" fmla="*/ 158 w 174"/>
                <a:gd name="T51" fmla="*/ 150 h 286"/>
                <a:gd name="T52" fmla="*/ 156 w 174"/>
                <a:gd name="T53" fmla="*/ 148 h 286"/>
                <a:gd name="T54" fmla="*/ 154 w 174"/>
                <a:gd name="T55" fmla="*/ 144 h 286"/>
                <a:gd name="T56" fmla="*/ 24 w 174"/>
                <a:gd name="T57" fmla="*/ 14 h 286"/>
                <a:gd name="T58" fmla="*/ 24 w 174"/>
                <a:gd name="T59" fmla="*/ 14 h 286"/>
                <a:gd name="T60" fmla="*/ 22 w 174"/>
                <a:gd name="T61" fmla="*/ 12 h 286"/>
                <a:gd name="T62" fmla="*/ 22 w 174"/>
                <a:gd name="T63" fmla="*/ 8 h 286"/>
                <a:gd name="T64" fmla="*/ 22 w 174"/>
                <a:gd name="T65" fmla="*/ 6 h 286"/>
                <a:gd name="T66" fmla="*/ 24 w 174"/>
                <a:gd name="T67" fmla="*/ 4 h 286"/>
                <a:gd name="T68" fmla="*/ 24 w 174"/>
                <a:gd name="T69" fmla="*/ 4 h 286"/>
                <a:gd name="T70" fmla="*/ 28 w 174"/>
                <a:gd name="T71" fmla="*/ 2 h 286"/>
                <a:gd name="T72" fmla="*/ 30 w 174"/>
                <a:gd name="T73" fmla="*/ 0 h 286"/>
                <a:gd name="T74" fmla="*/ 34 w 174"/>
                <a:gd name="T75" fmla="*/ 2 h 286"/>
                <a:gd name="T76" fmla="*/ 36 w 174"/>
                <a:gd name="T77" fmla="*/ 4 h 286"/>
                <a:gd name="T78" fmla="*/ 166 w 174"/>
                <a:gd name="T79" fmla="*/ 134 h 286"/>
                <a:gd name="T80" fmla="*/ 166 w 174"/>
                <a:gd name="T81" fmla="*/ 134 h 286"/>
                <a:gd name="T82" fmla="*/ 172 w 174"/>
                <a:gd name="T83" fmla="*/ 142 h 286"/>
                <a:gd name="T84" fmla="*/ 174 w 174"/>
                <a:gd name="T85" fmla="*/ 150 h 286"/>
                <a:gd name="T86" fmla="*/ 172 w 174"/>
                <a:gd name="T87" fmla="*/ 160 h 286"/>
                <a:gd name="T88" fmla="*/ 166 w 174"/>
                <a:gd name="T89" fmla="*/ 168 h 286"/>
                <a:gd name="T90" fmla="*/ 54 w 174"/>
                <a:gd name="T91" fmla="*/ 278 h 286"/>
                <a:gd name="T92" fmla="*/ 54 w 174"/>
                <a:gd name="T93" fmla="*/ 278 h 286"/>
                <a:gd name="T94" fmla="*/ 46 w 174"/>
                <a:gd name="T95" fmla="*/ 284 h 286"/>
                <a:gd name="T96" fmla="*/ 36 w 174"/>
                <a:gd name="T97" fmla="*/ 286 h 286"/>
                <a:gd name="T98" fmla="*/ 36 w 174"/>
                <a:gd name="T9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4" h="286">
                  <a:moveTo>
                    <a:pt x="36" y="286"/>
                  </a:moveTo>
                  <a:lnTo>
                    <a:pt x="36" y="286"/>
                  </a:lnTo>
                  <a:lnTo>
                    <a:pt x="26" y="284"/>
                  </a:lnTo>
                  <a:lnTo>
                    <a:pt x="18" y="278"/>
                  </a:lnTo>
                  <a:lnTo>
                    <a:pt x="2" y="264"/>
                  </a:lnTo>
                  <a:lnTo>
                    <a:pt x="2" y="264"/>
                  </a:lnTo>
                  <a:lnTo>
                    <a:pt x="0" y="260"/>
                  </a:lnTo>
                  <a:lnTo>
                    <a:pt x="0" y="258"/>
                  </a:lnTo>
                  <a:lnTo>
                    <a:pt x="0" y="254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0"/>
                  </a:lnTo>
                  <a:lnTo>
                    <a:pt x="8" y="250"/>
                  </a:lnTo>
                  <a:lnTo>
                    <a:pt x="10" y="250"/>
                  </a:lnTo>
                  <a:lnTo>
                    <a:pt x="14" y="252"/>
                  </a:lnTo>
                  <a:lnTo>
                    <a:pt x="28" y="268"/>
                  </a:lnTo>
                  <a:lnTo>
                    <a:pt x="28" y="268"/>
                  </a:lnTo>
                  <a:lnTo>
                    <a:pt x="32" y="268"/>
                  </a:lnTo>
                  <a:lnTo>
                    <a:pt x="36" y="270"/>
                  </a:lnTo>
                  <a:lnTo>
                    <a:pt x="40" y="270"/>
                  </a:lnTo>
                  <a:lnTo>
                    <a:pt x="42" y="268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6" y="154"/>
                  </a:lnTo>
                  <a:lnTo>
                    <a:pt x="158" y="150"/>
                  </a:lnTo>
                  <a:lnTo>
                    <a:pt x="158" y="150"/>
                  </a:lnTo>
                  <a:lnTo>
                    <a:pt x="156" y="148"/>
                  </a:lnTo>
                  <a:lnTo>
                    <a:pt x="154" y="14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72" y="142"/>
                  </a:lnTo>
                  <a:lnTo>
                    <a:pt x="174" y="150"/>
                  </a:lnTo>
                  <a:lnTo>
                    <a:pt x="172" y="160"/>
                  </a:lnTo>
                  <a:lnTo>
                    <a:pt x="166" y="168"/>
                  </a:lnTo>
                  <a:lnTo>
                    <a:pt x="54" y="278"/>
                  </a:lnTo>
                  <a:lnTo>
                    <a:pt x="54" y="278"/>
                  </a:lnTo>
                  <a:lnTo>
                    <a:pt x="46" y="284"/>
                  </a:lnTo>
                  <a:lnTo>
                    <a:pt x="36" y="286"/>
                  </a:lnTo>
                  <a:lnTo>
                    <a:pt x="36" y="2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8" name="Freeform 261"/>
            <p:cNvSpPr>
              <a:spLocks/>
            </p:cNvSpPr>
            <p:nvPr/>
          </p:nvSpPr>
          <p:spPr bwMode="auto">
            <a:xfrm>
              <a:off x="2444750" y="2924175"/>
              <a:ext cx="301625" cy="317500"/>
            </a:xfrm>
            <a:custGeom>
              <a:avLst/>
              <a:gdLst>
                <a:gd name="T0" fmla="*/ 46 w 190"/>
                <a:gd name="T1" fmla="*/ 200 h 200"/>
                <a:gd name="T2" fmla="*/ 46 w 190"/>
                <a:gd name="T3" fmla="*/ 200 h 200"/>
                <a:gd name="T4" fmla="*/ 44 w 190"/>
                <a:gd name="T5" fmla="*/ 200 h 200"/>
                <a:gd name="T6" fmla="*/ 40 w 190"/>
                <a:gd name="T7" fmla="*/ 198 h 200"/>
                <a:gd name="T8" fmla="*/ 12 w 190"/>
                <a:gd name="T9" fmla="*/ 170 h 200"/>
                <a:gd name="T10" fmla="*/ 12 w 190"/>
                <a:gd name="T11" fmla="*/ 170 h 200"/>
                <a:gd name="T12" fmla="*/ 8 w 190"/>
                <a:gd name="T13" fmla="*/ 164 h 200"/>
                <a:gd name="T14" fmla="*/ 4 w 190"/>
                <a:gd name="T15" fmla="*/ 156 h 200"/>
                <a:gd name="T16" fmla="*/ 2 w 190"/>
                <a:gd name="T17" fmla="*/ 150 h 200"/>
                <a:gd name="T18" fmla="*/ 0 w 190"/>
                <a:gd name="T19" fmla="*/ 142 h 200"/>
                <a:gd name="T20" fmla="*/ 0 w 190"/>
                <a:gd name="T21" fmla="*/ 142 h 200"/>
                <a:gd name="T22" fmla="*/ 2 w 190"/>
                <a:gd name="T23" fmla="*/ 134 h 200"/>
                <a:gd name="T24" fmla="*/ 4 w 190"/>
                <a:gd name="T25" fmla="*/ 126 h 200"/>
                <a:gd name="T26" fmla="*/ 8 w 190"/>
                <a:gd name="T27" fmla="*/ 120 h 200"/>
                <a:gd name="T28" fmla="*/ 12 w 190"/>
                <a:gd name="T29" fmla="*/ 114 h 200"/>
                <a:gd name="T30" fmla="*/ 114 w 190"/>
                <a:gd name="T31" fmla="*/ 12 h 200"/>
                <a:gd name="T32" fmla="*/ 114 w 190"/>
                <a:gd name="T33" fmla="*/ 12 h 200"/>
                <a:gd name="T34" fmla="*/ 120 w 190"/>
                <a:gd name="T35" fmla="*/ 6 h 200"/>
                <a:gd name="T36" fmla="*/ 128 w 190"/>
                <a:gd name="T37" fmla="*/ 2 h 200"/>
                <a:gd name="T38" fmla="*/ 134 w 190"/>
                <a:gd name="T39" fmla="*/ 0 h 200"/>
                <a:gd name="T40" fmla="*/ 142 w 190"/>
                <a:gd name="T41" fmla="*/ 0 h 200"/>
                <a:gd name="T42" fmla="*/ 142 w 190"/>
                <a:gd name="T43" fmla="*/ 0 h 200"/>
                <a:gd name="T44" fmla="*/ 150 w 190"/>
                <a:gd name="T45" fmla="*/ 0 h 200"/>
                <a:gd name="T46" fmla="*/ 158 w 190"/>
                <a:gd name="T47" fmla="*/ 2 h 200"/>
                <a:gd name="T48" fmla="*/ 164 w 190"/>
                <a:gd name="T49" fmla="*/ 6 h 200"/>
                <a:gd name="T50" fmla="*/ 172 w 190"/>
                <a:gd name="T51" fmla="*/ 12 h 200"/>
                <a:gd name="T52" fmla="*/ 188 w 190"/>
                <a:gd name="T53" fmla="*/ 28 h 200"/>
                <a:gd name="T54" fmla="*/ 188 w 190"/>
                <a:gd name="T55" fmla="*/ 28 h 200"/>
                <a:gd name="T56" fmla="*/ 190 w 190"/>
                <a:gd name="T57" fmla="*/ 32 h 200"/>
                <a:gd name="T58" fmla="*/ 190 w 190"/>
                <a:gd name="T59" fmla="*/ 34 h 200"/>
                <a:gd name="T60" fmla="*/ 190 w 190"/>
                <a:gd name="T61" fmla="*/ 38 h 200"/>
                <a:gd name="T62" fmla="*/ 188 w 190"/>
                <a:gd name="T63" fmla="*/ 40 h 200"/>
                <a:gd name="T64" fmla="*/ 188 w 190"/>
                <a:gd name="T65" fmla="*/ 40 h 200"/>
                <a:gd name="T66" fmla="*/ 186 w 190"/>
                <a:gd name="T67" fmla="*/ 42 h 200"/>
                <a:gd name="T68" fmla="*/ 182 w 190"/>
                <a:gd name="T69" fmla="*/ 42 h 200"/>
                <a:gd name="T70" fmla="*/ 180 w 190"/>
                <a:gd name="T71" fmla="*/ 42 h 200"/>
                <a:gd name="T72" fmla="*/ 176 w 190"/>
                <a:gd name="T73" fmla="*/ 40 h 200"/>
                <a:gd name="T74" fmla="*/ 160 w 190"/>
                <a:gd name="T75" fmla="*/ 22 h 200"/>
                <a:gd name="T76" fmla="*/ 160 w 190"/>
                <a:gd name="T77" fmla="*/ 22 h 200"/>
                <a:gd name="T78" fmla="*/ 152 w 190"/>
                <a:gd name="T79" fmla="*/ 18 h 200"/>
                <a:gd name="T80" fmla="*/ 142 w 190"/>
                <a:gd name="T81" fmla="*/ 16 h 200"/>
                <a:gd name="T82" fmla="*/ 134 w 190"/>
                <a:gd name="T83" fmla="*/ 18 h 200"/>
                <a:gd name="T84" fmla="*/ 126 w 190"/>
                <a:gd name="T85" fmla="*/ 22 h 200"/>
                <a:gd name="T86" fmla="*/ 24 w 190"/>
                <a:gd name="T87" fmla="*/ 124 h 200"/>
                <a:gd name="T88" fmla="*/ 24 w 190"/>
                <a:gd name="T89" fmla="*/ 124 h 200"/>
                <a:gd name="T90" fmla="*/ 18 w 190"/>
                <a:gd name="T91" fmla="*/ 132 h 200"/>
                <a:gd name="T92" fmla="*/ 16 w 190"/>
                <a:gd name="T93" fmla="*/ 142 h 200"/>
                <a:gd name="T94" fmla="*/ 16 w 190"/>
                <a:gd name="T95" fmla="*/ 142 h 200"/>
                <a:gd name="T96" fmla="*/ 18 w 190"/>
                <a:gd name="T97" fmla="*/ 150 h 200"/>
                <a:gd name="T98" fmla="*/ 24 w 190"/>
                <a:gd name="T99" fmla="*/ 158 h 200"/>
                <a:gd name="T100" fmla="*/ 52 w 190"/>
                <a:gd name="T101" fmla="*/ 186 h 200"/>
                <a:gd name="T102" fmla="*/ 52 w 190"/>
                <a:gd name="T103" fmla="*/ 186 h 200"/>
                <a:gd name="T104" fmla="*/ 54 w 190"/>
                <a:gd name="T105" fmla="*/ 190 h 200"/>
                <a:gd name="T106" fmla="*/ 54 w 190"/>
                <a:gd name="T107" fmla="*/ 192 h 200"/>
                <a:gd name="T108" fmla="*/ 54 w 190"/>
                <a:gd name="T109" fmla="*/ 196 h 200"/>
                <a:gd name="T110" fmla="*/ 52 w 190"/>
                <a:gd name="T111" fmla="*/ 198 h 200"/>
                <a:gd name="T112" fmla="*/ 52 w 190"/>
                <a:gd name="T113" fmla="*/ 198 h 200"/>
                <a:gd name="T114" fmla="*/ 50 w 190"/>
                <a:gd name="T115" fmla="*/ 200 h 200"/>
                <a:gd name="T116" fmla="*/ 46 w 190"/>
                <a:gd name="T117" fmla="*/ 200 h 200"/>
                <a:gd name="T118" fmla="*/ 46 w 190"/>
                <a:gd name="T11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0" h="200">
                  <a:moveTo>
                    <a:pt x="46" y="200"/>
                  </a:moveTo>
                  <a:lnTo>
                    <a:pt x="46" y="200"/>
                  </a:lnTo>
                  <a:lnTo>
                    <a:pt x="44" y="200"/>
                  </a:lnTo>
                  <a:lnTo>
                    <a:pt x="40" y="198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8" y="164"/>
                  </a:lnTo>
                  <a:lnTo>
                    <a:pt x="4" y="156"/>
                  </a:lnTo>
                  <a:lnTo>
                    <a:pt x="2" y="150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4" y="126"/>
                  </a:lnTo>
                  <a:lnTo>
                    <a:pt x="8" y="120"/>
                  </a:lnTo>
                  <a:lnTo>
                    <a:pt x="12" y="114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20" y="6"/>
                  </a:lnTo>
                  <a:lnTo>
                    <a:pt x="128" y="2"/>
                  </a:lnTo>
                  <a:lnTo>
                    <a:pt x="134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0" y="0"/>
                  </a:lnTo>
                  <a:lnTo>
                    <a:pt x="158" y="2"/>
                  </a:lnTo>
                  <a:lnTo>
                    <a:pt x="164" y="6"/>
                  </a:lnTo>
                  <a:lnTo>
                    <a:pt x="172" y="12"/>
                  </a:lnTo>
                  <a:lnTo>
                    <a:pt x="188" y="28"/>
                  </a:lnTo>
                  <a:lnTo>
                    <a:pt x="188" y="28"/>
                  </a:lnTo>
                  <a:lnTo>
                    <a:pt x="190" y="32"/>
                  </a:lnTo>
                  <a:lnTo>
                    <a:pt x="190" y="34"/>
                  </a:lnTo>
                  <a:lnTo>
                    <a:pt x="190" y="38"/>
                  </a:lnTo>
                  <a:lnTo>
                    <a:pt x="188" y="40"/>
                  </a:lnTo>
                  <a:lnTo>
                    <a:pt x="188" y="40"/>
                  </a:lnTo>
                  <a:lnTo>
                    <a:pt x="186" y="42"/>
                  </a:lnTo>
                  <a:lnTo>
                    <a:pt x="182" y="42"/>
                  </a:lnTo>
                  <a:lnTo>
                    <a:pt x="180" y="42"/>
                  </a:lnTo>
                  <a:lnTo>
                    <a:pt x="176" y="40"/>
                  </a:lnTo>
                  <a:lnTo>
                    <a:pt x="160" y="22"/>
                  </a:lnTo>
                  <a:lnTo>
                    <a:pt x="160" y="22"/>
                  </a:lnTo>
                  <a:lnTo>
                    <a:pt x="152" y="18"/>
                  </a:lnTo>
                  <a:lnTo>
                    <a:pt x="142" y="16"/>
                  </a:lnTo>
                  <a:lnTo>
                    <a:pt x="134" y="18"/>
                  </a:lnTo>
                  <a:lnTo>
                    <a:pt x="126" y="22"/>
                  </a:lnTo>
                  <a:lnTo>
                    <a:pt x="24" y="124"/>
                  </a:lnTo>
                  <a:lnTo>
                    <a:pt x="24" y="124"/>
                  </a:lnTo>
                  <a:lnTo>
                    <a:pt x="18" y="132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8" y="150"/>
                  </a:lnTo>
                  <a:lnTo>
                    <a:pt x="24" y="158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4" y="190"/>
                  </a:lnTo>
                  <a:lnTo>
                    <a:pt x="54" y="192"/>
                  </a:lnTo>
                  <a:lnTo>
                    <a:pt x="54" y="196"/>
                  </a:lnTo>
                  <a:lnTo>
                    <a:pt x="52" y="198"/>
                  </a:lnTo>
                  <a:lnTo>
                    <a:pt x="52" y="198"/>
                  </a:lnTo>
                  <a:lnTo>
                    <a:pt x="50" y="200"/>
                  </a:lnTo>
                  <a:lnTo>
                    <a:pt x="46" y="200"/>
                  </a:lnTo>
                  <a:lnTo>
                    <a:pt x="46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49" name="Group 47"/>
          <p:cNvGrpSpPr>
            <a:grpSpLocks noChangeAspect="1"/>
          </p:cNvGrpSpPr>
          <p:nvPr/>
        </p:nvGrpSpPr>
        <p:grpSpPr>
          <a:xfrm>
            <a:off x="1716970" y="4149966"/>
            <a:ext cx="112645" cy="152098"/>
            <a:chOff x="6494463" y="2798763"/>
            <a:chExt cx="609600" cy="609600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50" name="Freeform 215"/>
            <p:cNvSpPr>
              <a:spLocks/>
            </p:cNvSpPr>
            <p:nvPr/>
          </p:nvSpPr>
          <p:spPr bwMode="auto">
            <a:xfrm>
              <a:off x="6494463" y="2798763"/>
              <a:ext cx="609600" cy="609600"/>
            </a:xfrm>
            <a:custGeom>
              <a:avLst/>
              <a:gdLst>
                <a:gd name="T0" fmla="*/ 376 w 384"/>
                <a:gd name="T1" fmla="*/ 384 h 384"/>
                <a:gd name="T2" fmla="*/ 8 w 384"/>
                <a:gd name="T3" fmla="*/ 384 h 384"/>
                <a:gd name="T4" fmla="*/ 8 w 384"/>
                <a:gd name="T5" fmla="*/ 384 h 384"/>
                <a:gd name="T6" fmla="*/ 4 w 384"/>
                <a:gd name="T7" fmla="*/ 382 h 384"/>
                <a:gd name="T8" fmla="*/ 2 w 384"/>
                <a:gd name="T9" fmla="*/ 380 h 384"/>
                <a:gd name="T10" fmla="*/ 0 w 384"/>
                <a:gd name="T11" fmla="*/ 378 h 384"/>
                <a:gd name="T12" fmla="*/ 0 w 384"/>
                <a:gd name="T13" fmla="*/ 376 h 384"/>
                <a:gd name="T14" fmla="*/ 0 w 384"/>
                <a:gd name="T15" fmla="*/ 8 h 384"/>
                <a:gd name="T16" fmla="*/ 0 w 384"/>
                <a:gd name="T17" fmla="*/ 8 h 384"/>
                <a:gd name="T18" fmla="*/ 0 w 384"/>
                <a:gd name="T19" fmla="*/ 4 h 384"/>
                <a:gd name="T20" fmla="*/ 2 w 384"/>
                <a:gd name="T21" fmla="*/ 2 h 384"/>
                <a:gd name="T22" fmla="*/ 4 w 384"/>
                <a:gd name="T23" fmla="*/ 0 h 384"/>
                <a:gd name="T24" fmla="*/ 8 w 384"/>
                <a:gd name="T25" fmla="*/ 0 h 384"/>
                <a:gd name="T26" fmla="*/ 8 w 384"/>
                <a:gd name="T27" fmla="*/ 0 h 384"/>
                <a:gd name="T28" fmla="*/ 12 w 384"/>
                <a:gd name="T29" fmla="*/ 0 h 384"/>
                <a:gd name="T30" fmla="*/ 14 w 384"/>
                <a:gd name="T31" fmla="*/ 2 h 384"/>
                <a:gd name="T32" fmla="*/ 16 w 384"/>
                <a:gd name="T33" fmla="*/ 4 h 384"/>
                <a:gd name="T34" fmla="*/ 16 w 384"/>
                <a:gd name="T35" fmla="*/ 8 h 384"/>
                <a:gd name="T36" fmla="*/ 16 w 384"/>
                <a:gd name="T37" fmla="*/ 368 h 384"/>
                <a:gd name="T38" fmla="*/ 376 w 384"/>
                <a:gd name="T39" fmla="*/ 368 h 384"/>
                <a:gd name="T40" fmla="*/ 376 w 384"/>
                <a:gd name="T41" fmla="*/ 368 h 384"/>
                <a:gd name="T42" fmla="*/ 380 w 384"/>
                <a:gd name="T43" fmla="*/ 368 h 384"/>
                <a:gd name="T44" fmla="*/ 382 w 384"/>
                <a:gd name="T45" fmla="*/ 370 h 384"/>
                <a:gd name="T46" fmla="*/ 384 w 384"/>
                <a:gd name="T47" fmla="*/ 372 h 384"/>
                <a:gd name="T48" fmla="*/ 384 w 384"/>
                <a:gd name="T49" fmla="*/ 376 h 384"/>
                <a:gd name="T50" fmla="*/ 384 w 384"/>
                <a:gd name="T51" fmla="*/ 376 h 384"/>
                <a:gd name="T52" fmla="*/ 384 w 384"/>
                <a:gd name="T53" fmla="*/ 378 h 384"/>
                <a:gd name="T54" fmla="*/ 382 w 384"/>
                <a:gd name="T55" fmla="*/ 380 h 384"/>
                <a:gd name="T56" fmla="*/ 380 w 384"/>
                <a:gd name="T57" fmla="*/ 382 h 384"/>
                <a:gd name="T58" fmla="*/ 376 w 384"/>
                <a:gd name="T59" fmla="*/ 384 h 384"/>
                <a:gd name="T60" fmla="*/ 376 w 384"/>
                <a:gd name="T6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4" h="384">
                  <a:moveTo>
                    <a:pt x="376" y="384"/>
                  </a:moveTo>
                  <a:lnTo>
                    <a:pt x="8" y="384"/>
                  </a:lnTo>
                  <a:lnTo>
                    <a:pt x="8" y="384"/>
                  </a:lnTo>
                  <a:lnTo>
                    <a:pt x="4" y="382"/>
                  </a:lnTo>
                  <a:lnTo>
                    <a:pt x="2" y="380"/>
                  </a:lnTo>
                  <a:lnTo>
                    <a:pt x="0" y="378"/>
                  </a:lnTo>
                  <a:lnTo>
                    <a:pt x="0" y="37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368"/>
                  </a:lnTo>
                  <a:lnTo>
                    <a:pt x="376" y="368"/>
                  </a:lnTo>
                  <a:lnTo>
                    <a:pt x="376" y="368"/>
                  </a:lnTo>
                  <a:lnTo>
                    <a:pt x="380" y="368"/>
                  </a:lnTo>
                  <a:lnTo>
                    <a:pt x="382" y="370"/>
                  </a:lnTo>
                  <a:lnTo>
                    <a:pt x="384" y="372"/>
                  </a:lnTo>
                  <a:lnTo>
                    <a:pt x="384" y="376"/>
                  </a:lnTo>
                  <a:lnTo>
                    <a:pt x="384" y="376"/>
                  </a:lnTo>
                  <a:lnTo>
                    <a:pt x="384" y="378"/>
                  </a:lnTo>
                  <a:lnTo>
                    <a:pt x="382" y="380"/>
                  </a:lnTo>
                  <a:lnTo>
                    <a:pt x="380" y="382"/>
                  </a:lnTo>
                  <a:lnTo>
                    <a:pt x="376" y="384"/>
                  </a:lnTo>
                  <a:lnTo>
                    <a:pt x="376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1" name="Freeform 216"/>
            <p:cNvSpPr>
              <a:spLocks/>
            </p:cNvSpPr>
            <p:nvPr/>
          </p:nvSpPr>
          <p:spPr bwMode="auto">
            <a:xfrm>
              <a:off x="6554788" y="2884488"/>
              <a:ext cx="549275" cy="412750"/>
            </a:xfrm>
            <a:custGeom>
              <a:avLst/>
              <a:gdLst>
                <a:gd name="T0" fmla="*/ 8 w 346"/>
                <a:gd name="T1" fmla="*/ 260 h 260"/>
                <a:gd name="T2" fmla="*/ 8 w 346"/>
                <a:gd name="T3" fmla="*/ 260 h 260"/>
                <a:gd name="T4" fmla="*/ 6 w 346"/>
                <a:gd name="T5" fmla="*/ 260 h 260"/>
                <a:gd name="T6" fmla="*/ 6 w 346"/>
                <a:gd name="T7" fmla="*/ 260 h 260"/>
                <a:gd name="T8" fmla="*/ 2 w 346"/>
                <a:gd name="T9" fmla="*/ 258 h 260"/>
                <a:gd name="T10" fmla="*/ 2 w 346"/>
                <a:gd name="T11" fmla="*/ 254 h 260"/>
                <a:gd name="T12" fmla="*/ 0 w 346"/>
                <a:gd name="T13" fmla="*/ 252 h 260"/>
                <a:gd name="T14" fmla="*/ 2 w 346"/>
                <a:gd name="T15" fmla="*/ 248 h 260"/>
                <a:gd name="T16" fmla="*/ 122 w 346"/>
                <a:gd name="T17" fmla="*/ 4 h 260"/>
                <a:gd name="T18" fmla="*/ 122 w 346"/>
                <a:gd name="T19" fmla="*/ 4 h 260"/>
                <a:gd name="T20" fmla="*/ 126 w 346"/>
                <a:gd name="T21" fmla="*/ 2 h 260"/>
                <a:gd name="T22" fmla="*/ 128 w 346"/>
                <a:gd name="T23" fmla="*/ 0 h 260"/>
                <a:gd name="T24" fmla="*/ 128 w 346"/>
                <a:gd name="T25" fmla="*/ 0 h 260"/>
                <a:gd name="T26" fmla="*/ 132 w 346"/>
                <a:gd name="T27" fmla="*/ 0 h 260"/>
                <a:gd name="T28" fmla="*/ 136 w 346"/>
                <a:gd name="T29" fmla="*/ 2 h 260"/>
                <a:gd name="T30" fmla="*/ 344 w 346"/>
                <a:gd name="T31" fmla="*/ 236 h 260"/>
                <a:gd name="T32" fmla="*/ 344 w 346"/>
                <a:gd name="T33" fmla="*/ 236 h 260"/>
                <a:gd name="T34" fmla="*/ 346 w 346"/>
                <a:gd name="T35" fmla="*/ 238 h 260"/>
                <a:gd name="T36" fmla="*/ 346 w 346"/>
                <a:gd name="T37" fmla="*/ 242 h 260"/>
                <a:gd name="T38" fmla="*/ 346 w 346"/>
                <a:gd name="T39" fmla="*/ 244 h 260"/>
                <a:gd name="T40" fmla="*/ 344 w 346"/>
                <a:gd name="T41" fmla="*/ 248 h 260"/>
                <a:gd name="T42" fmla="*/ 344 w 346"/>
                <a:gd name="T43" fmla="*/ 248 h 260"/>
                <a:gd name="T44" fmla="*/ 340 w 346"/>
                <a:gd name="T45" fmla="*/ 248 h 260"/>
                <a:gd name="T46" fmla="*/ 338 w 346"/>
                <a:gd name="T47" fmla="*/ 250 h 260"/>
                <a:gd name="T48" fmla="*/ 334 w 346"/>
                <a:gd name="T49" fmla="*/ 248 h 260"/>
                <a:gd name="T50" fmla="*/ 332 w 346"/>
                <a:gd name="T51" fmla="*/ 246 h 260"/>
                <a:gd name="T52" fmla="*/ 132 w 346"/>
                <a:gd name="T53" fmla="*/ 22 h 260"/>
                <a:gd name="T54" fmla="*/ 16 w 346"/>
                <a:gd name="T55" fmla="*/ 256 h 260"/>
                <a:gd name="T56" fmla="*/ 16 w 346"/>
                <a:gd name="T57" fmla="*/ 256 h 260"/>
                <a:gd name="T58" fmla="*/ 12 w 346"/>
                <a:gd name="T59" fmla="*/ 258 h 260"/>
                <a:gd name="T60" fmla="*/ 8 w 346"/>
                <a:gd name="T61" fmla="*/ 260 h 260"/>
                <a:gd name="T62" fmla="*/ 8 w 346"/>
                <a:gd name="T6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60">
                  <a:moveTo>
                    <a:pt x="8" y="260"/>
                  </a:moveTo>
                  <a:lnTo>
                    <a:pt x="8" y="260"/>
                  </a:lnTo>
                  <a:lnTo>
                    <a:pt x="6" y="260"/>
                  </a:lnTo>
                  <a:lnTo>
                    <a:pt x="6" y="260"/>
                  </a:lnTo>
                  <a:lnTo>
                    <a:pt x="2" y="258"/>
                  </a:lnTo>
                  <a:lnTo>
                    <a:pt x="2" y="254"/>
                  </a:lnTo>
                  <a:lnTo>
                    <a:pt x="0" y="252"/>
                  </a:lnTo>
                  <a:lnTo>
                    <a:pt x="2" y="248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6" y="2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344" y="236"/>
                  </a:lnTo>
                  <a:lnTo>
                    <a:pt x="344" y="236"/>
                  </a:lnTo>
                  <a:lnTo>
                    <a:pt x="346" y="238"/>
                  </a:lnTo>
                  <a:lnTo>
                    <a:pt x="346" y="242"/>
                  </a:lnTo>
                  <a:lnTo>
                    <a:pt x="346" y="244"/>
                  </a:lnTo>
                  <a:lnTo>
                    <a:pt x="344" y="248"/>
                  </a:lnTo>
                  <a:lnTo>
                    <a:pt x="344" y="248"/>
                  </a:lnTo>
                  <a:lnTo>
                    <a:pt x="340" y="248"/>
                  </a:lnTo>
                  <a:lnTo>
                    <a:pt x="338" y="250"/>
                  </a:lnTo>
                  <a:lnTo>
                    <a:pt x="334" y="248"/>
                  </a:lnTo>
                  <a:lnTo>
                    <a:pt x="332" y="246"/>
                  </a:lnTo>
                  <a:lnTo>
                    <a:pt x="132" y="22"/>
                  </a:lnTo>
                  <a:lnTo>
                    <a:pt x="16" y="256"/>
                  </a:lnTo>
                  <a:lnTo>
                    <a:pt x="16" y="256"/>
                  </a:lnTo>
                  <a:lnTo>
                    <a:pt x="12" y="258"/>
                  </a:lnTo>
                  <a:lnTo>
                    <a:pt x="8" y="260"/>
                  </a:lnTo>
                  <a:lnTo>
                    <a:pt x="8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2" name="Freeform 217"/>
            <p:cNvSpPr>
              <a:spLocks/>
            </p:cNvSpPr>
            <p:nvPr/>
          </p:nvSpPr>
          <p:spPr bwMode="auto">
            <a:xfrm>
              <a:off x="6554788" y="2798763"/>
              <a:ext cx="549275" cy="409575"/>
            </a:xfrm>
            <a:custGeom>
              <a:avLst/>
              <a:gdLst>
                <a:gd name="T0" fmla="*/ 108 w 346"/>
                <a:gd name="T1" fmla="*/ 258 h 258"/>
                <a:gd name="T2" fmla="*/ 108 w 346"/>
                <a:gd name="T3" fmla="*/ 258 h 258"/>
                <a:gd name="T4" fmla="*/ 106 w 346"/>
                <a:gd name="T5" fmla="*/ 258 h 258"/>
                <a:gd name="T6" fmla="*/ 106 w 346"/>
                <a:gd name="T7" fmla="*/ 258 h 258"/>
                <a:gd name="T8" fmla="*/ 104 w 346"/>
                <a:gd name="T9" fmla="*/ 256 h 258"/>
                <a:gd name="T10" fmla="*/ 100 w 346"/>
                <a:gd name="T11" fmla="*/ 254 h 258"/>
                <a:gd name="T12" fmla="*/ 2 w 346"/>
                <a:gd name="T13" fmla="*/ 106 h 258"/>
                <a:gd name="T14" fmla="*/ 2 w 346"/>
                <a:gd name="T15" fmla="*/ 106 h 258"/>
                <a:gd name="T16" fmla="*/ 0 w 346"/>
                <a:gd name="T17" fmla="*/ 104 h 258"/>
                <a:gd name="T18" fmla="*/ 0 w 346"/>
                <a:gd name="T19" fmla="*/ 100 h 258"/>
                <a:gd name="T20" fmla="*/ 2 w 346"/>
                <a:gd name="T21" fmla="*/ 98 h 258"/>
                <a:gd name="T22" fmla="*/ 4 w 346"/>
                <a:gd name="T23" fmla="*/ 96 h 258"/>
                <a:gd name="T24" fmla="*/ 4 w 346"/>
                <a:gd name="T25" fmla="*/ 96 h 258"/>
                <a:gd name="T26" fmla="*/ 8 w 346"/>
                <a:gd name="T27" fmla="*/ 94 h 258"/>
                <a:gd name="T28" fmla="*/ 10 w 346"/>
                <a:gd name="T29" fmla="*/ 94 h 258"/>
                <a:gd name="T30" fmla="*/ 14 w 346"/>
                <a:gd name="T31" fmla="*/ 96 h 258"/>
                <a:gd name="T32" fmla="*/ 16 w 346"/>
                <a:gd name="T33" fmla="*/ 98 h 258"/>
                <a:gd name="T34" fmla="*/ 108 w 346"/>
                <a:gd name="T35" fmla="*/ 238 h 258"/>
                <a:gd name="T36" fmla="*/ 332 w 346"/>
                <a:gd name="T37" fmla="*/ 2 h 258"/>
                <a:gd name="T38" fmla="*/ 332 w 346"/>
                <a:gd name="T39" fmla="*/ 2 h 258"/>
                <a:gd name="T40" fmla="*/ 334 w 346"/>
                <a:gd name="T41" fmla="*/ 0 h 258"/>
                <a:gd name="T42" fmla="*/ 338 w 346"/>
                <a:gd name="T43" fmla="*/ 0 h 258"/>
                <a:gd name="T44" fmla="*/ 340 w 346"/>
                <a:gd name="T45" fmla="*/ 0 h 258"/>
                <a:gd name="T46" fmla="*/ 344 w 346"/>
                <a:gd name="T47" fmla="*/ 2 h 258"/>
                <a:gd name="T48" fmla="*/ 344 w 346"/>
                <a:gd name="T49" fmla="*/ 2 h 258"/>
                <a:gd name="T50" fmla="*/ 346 w 346"/>
                <a:gd name="T51" fmla="*/ 4 h 258"/>
                <a:gd name="T52" fmla="*/ 346 w 346"/>
                <a:gd name="T53" fmla="*/ 8 h 258"/>
                <a:gd name="T54" fmla="*/ 346 w 346"/>
                <a:gd name="T55" fmla="*/ 10 h 258"/>
                <a:gd name="T56" fmla="*/ 344 w 346"/>
                <a:gd name="T57" fmla="*/ 12 h 258"/>
                <a:gd name="T58" fmla="*/ 114 w 346"/>
                <a:gd name="T59" fmla="*/ 256 h 258"/>
                <a:gd name="T60" fmla="*/ 114 w 346"/>
                <a:gd name="T61" fmla="*/ 256 h 258"/>
                <a:gd name="T62" fmla="*/ 110 w 346"/>
                <a:gd name="T63" fmla="*/ 258 h 258"/>
                <a:gd name="T64" fmla="*/ 108 w 346"/>
                <a:gd name="T65" fmla="*/ 258 h 258"/>
                <a:gd name="T66" fmla="*/ 108 w 346"/>
                <a:gd name="T67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6" h="258">
                  <a:moveTo>
                    <a:pt x="108" y="258"/>
                  </a:moveTo>
                  <a:lnTo>
                    <a:pt x="108" y="258"/>
                  </a:lnTo>
                  <a:lnTo>
                    <a:pt x="106" y="258"/>
                  </a:lnTo>
                  <a:lnTo>
                    <a:pt x="106" y="258"/>
                  </a:lnTo>
                  <a:lnTo>
                    <a:pt x="104" y="256"/>
                  </a:lnTo>
                  <a:lnTo>
                    <a:pt x="100" y="254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08" y="238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4" y="0"/>
                  </a:lnTo>
                  <a:lnTo>
                    <a:pt x="338" y="0"/>
                  </a:lnTo>
                  <a:lnTo>
                    <a:pt x="340" y="0"/>
                  </a:lnTo>
                  <a:lnTo>
                    <a:pt x="344" y="2"/>
                  </a:lnTo>
                  <a:lnTo>
                    <a:pt x="344" y="2"/>
                  </a:lnTo>
                  <a:lnTo>
                    <a:pt x="346" y="4"/>
                  </a:lnTo>
                  <a:lnTo>
                    <a:pt x="346" y="8"/>
                  </a:lnTo>
                  <a:lnTo>
                    <a:pt x="346" y="10"/>
                  </a:lnTo>
                  <a:lnTo>
                    <a:pt x="344" y="12"/>
                  </a:lnTo>
                  <a:lnTo>
                    <a:pt x="114" y="256"/>
                  </a:lnTo>
                  <a:lnTo>
                    <a:pt x="114" y="256"/>
                  </a:lnTo>
                  <a:lnTo>
                    <a:pt x="110" y="258"/>
                  </a:lnTo>
                  <a:lnTo>
                    <a:pt x="108" y="258"/>
                  </a:lnTo>
                  <a:lnTo>
                    <a:pt x="108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3" name="Freeform 218"/>
            <p:cNvSpPr>
              <a:spLocks/>
            </p:cNvSpPr>
            <p:nvPr/>
          </p:nvSpPr>
          <p:spPr bwMode="auto">
            <a:xfrm>
              <a:off x="7002463" y="3179763"/>
              <a:ext cx="101600" cy="101600"/>
            </a:xfrm>
            <a:custGeom>
              <a:avLst/>
              <a:gdLst>
                <a:gd name="T0" fmla="*/ 56 w 64"/>
                <a:gd name="T1" fmla="*/ 64 h 64"/>
                <a:gd name="T2" fmla="*/ 8 w 64"/>
                <a:gd name="T3" fmla="*/ 64 h 64"/>
                <a:gd name="T4" fmla="*/ 8 w 64"/>
                <a:gd name="T5" fmla="*/ 64 h 64"/>
                <a:gd name="T6" fmla="*/ 4 w 64"/>
                <a:gd name="T7" fmla="*/ 62 h 64"/>
                <a:gd name="T8" fmla="*/ 2 w 64"/>
                <a:gd name="T9" fmla="*/ 60 h 64"/>
                <a:gd name="T10" fmla="*/ 0 w 64"/>
                <a:gd name="T11" fmla="*/ 58 h 64"/>
                <a:gd name="T12" fmla="*/ 0 w 64"/>
                <a:gd name="T13" fmla="*/ 56 h 64"/>
                <a:gd name="T14" fmla="*/ 0 w 64"/>
                <a:gd name="T15" fmla="*/ 56 h 64"/>
                <a:gd name="T16" fmla="*/ 0 w 64"/>
                <a:gd name="T17" fmla="*/ 52 h 64"/>
                <a:gd name="T18" fmla="*/ 2 w 64"/>
                <a:gd name="T19" fmla="*/ 50 h 64"/>
                <a:gd name="T20" fmla="*/ 4 w 64"/>
                <a:gd name="T21" fmla="*/ 48 h 64"/>
                <a:gd name="T22" fmla="*/ 8 w 64"/>
                <a:gd name="T23" fmla="*/ 48 h 64"/>
                <a:gd name="T24" fmla="*/ 48 w 64"/>
                <a:gd name="T25" fmla="*/ 48 h 64"/>
                <a:gd name="T26" fmla="*/ 48 w 64"/>
                <a:gd name="T27" fmla="*/ 8 h 64"/>
                <a:gd name="T28" fmla="*/ 48 w 64"/>
                <a:gd name="T29" fmla="*/ 8 h 64"/>
                <a:gd name="T30" fmla="*/ 48 w 64"/>
                <a:gd name="T31" fmla="*/ 4 h 64"/>
                <a:gd name="T32" fmla="*/ 50 w 64"/>
                <a:gd name="T33" fmla="*/ 2 h 64"/>
                <a:gd name="T34" fmla="*/ 52 w 64"/>
                <a:gd name="T35" fmla="*/ 0 h 64"/>
                <a:gd name="T36" fmla="*/ 56 w 64"/>
                <a:gd name="T37" fmla="*/ 0 h 64"/>
                <a:gd name="T38" fmla="*/ 56 w 64"/>
                <a:gd name="T39" fmla="*/ 0 h 64"/>
                <a:gd name="T40" fmla="*/ 60 w 64"/>
                <a:gd name="T41" fmla="*/ 0 h 64"/>
                <a:gd name="T42" fmla="*/ 62 w 64"/>
                <a:gd name="T43" fmla="*/ 2 h 64"/>
                <a:gd name="T44" fmla="*/ 64 w 64"/>
                <a:gd name="T45" fmla="*/ 4 h 64"/>
                <a:gd name="T46" fmla="*/ 64 w 64"/>
                <a:gd name="T47" fmla="*/ 8 h 64"/>
                <a:gd name="T48" fmla="*/ 64 w 64"/>
                <a:gd name="T49" fmla="*/ 56 h 64"/>
                <a:gd name="T50" fmla="*/ 64 w 64"/>
                <a:gd name="T51" fmla="*/ 56 h 64"/>
                <a:gd name="T52" fmla="*/ 64 w 64"/>
                <a:gd name="T53" fmla="*/ 58 h 64"/>
                <a:gd name="T54" fmla="*/ 62 w 64"/>
                <a:gd name="T55" fmla="*/ 60 h 64"/>
                <a:gd name="T56" fmla="*/ 60 w 64"/>
                <a:gd name="T57" fmla="*/ 62 h 64"/>
                <a:gd name="T58" fmla="*/ 56 w 64"/>
                <a:gd name="T59" fmla="*/ 64 h 64"/>
                <a:gd name="T60" fmla="*/ 56 w 64"/>
                <a:gd name="T6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lnTo>
                    <a:pt x="8" y="64"/>
                  </a:lnTo>
                  <a:lnTo>
                    <a:pt x="8" y="64"/>
                  </a:lnTo>
                  <a:lnTo>
                    <a:pt x="4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48" y="4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2" y="2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2"/>
                  </a:lnTo>
                  <a:lnTo>
                    <a:pt x="56" y="64"/>
                  </a:lnTo>
                  <a:lnTo>
                    <a:pt x="5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4" name="Freeform 219"/>
            <p:cNvSpPr>
              <a:spLocks/>
            </p:cNvSpPr>
            <p:nvPr/>
          </p:nvSpPr>
          <p:spPr bwMode="auto">
            <a:xfrm>
              <a:off x="7002463" y="2798763"/>
              <a:ext cx="101600" cy="101600"/>
            </a:xfrm>
            <a:custGeom>
              <a:avLst/>
              <a:gdLst>
                <a:gd name="T0" fmla="*/ 56 w 64"/>
                <a:gd name="T1" fmla="*/ 64 h 64"/>
                <a:gd name="T2" fmla="*/ 56 w 64"/>
                <a:gd name="T3" fmla="*/ 64 h 64"/>
                <a:gd name="T4" fmla="*/ 52 w 64"/>
                <a:gd name="T5" fmla="*/ 62 h 64"/>
                <a:gd name="T6" fmla="*/ 50 w 64"/>
                <a:gd name="T7" fmla="*/ 60 h 64"/>
                <a:gd name="T8" fmla="*/ 48 w 64"/>
                <a:gd name="T9" fmla="*/ 58 h 64"/>
                <a:gd name="T10" fmla="*/ 48 w 64"/>
                <a:gd name="T11" fmla="*/ 56 h 64"/>
                <a:gd name="T12" fmla="*/ 48 w 64"/>
                <a:gd name="T13" fmla="*/ 16 h 64"/>
                <a:gd name="T14" fmla="*/ 8 w 64"/>
                <a:gd name="T15" fmla="*/ 16 h 64"/>
                <a:gd name="T16" fmla="*/ 8 w 64"/>
                <a:gd name="T17" fmla="*/ 16 h 64"/>
                <a:gd name="T18" fmla="*/ 4 w 64"/>
                <a:gd name="T19" fmla="*/ 14 h 64"/>
                <a:gd name="T20" fmla="*/ 2 w 64"/>
                <a:gd name="T21" fmla="*/ 12 h 64"/>
                <a:gd name="T22" fmla="*/ 0 w 64"/>
                <a:gd name="T23" fmla="*/ 10 h 64"/>
                <a:gd name="T24" fmla="*/ 0 w 64"/>
                <a:gd name="T25" fmla="*/ 8 h 64"/>
                <a:gd name="T26" fmla="*/ 0 w 64"/>
                <a:gd name="T27" fmla="*/ 8 h 64"/>
                <a:gd name="T28" fmla="*/ 0 w 64"/>
                <a:gd name="T29" fmla="*/ 4 h 64"/>
                <a:gd name="T30" fmla="*/ 2 w 64"/>
                <a:gd name="T31" fmla="*/ 2 h 64"/>
                <a:gd name="T32" fmla="*/ 4 w 64"/>
                <a:gd name="T33" fmla="*/ 0 h 64"/>
                <a:gd name="T34" fmla="*/ 8 w 64"/>
                <a:gd name="T35" fmla="*/ 0 h 64"/>
                <a:gd name="T36" fmla="*/ 56 w 64"/>
                <a:gd name="T37" fmla="*/ 0 h 64"/>
                <a:gd name="T38" fmla="*/ 56 w 64"/>
                <a:gd name="T39" fmla="*/ 0 h 64"/>
                <a:gd name="T40" fmla="*/ 60 w 64"/>
                <a:gd name="T41" fmla="*/ 0 h 64"/>
                <a:gd name="T42" fmla="*/ 62 w 64"/>
                <a:gd name="T43" fmla="*/ 2 h 64"/>
                <a:gd name="T44" fmla="*/ 64 w 64"/>
                <a:gd name="T45" fmla="*/ 4 h 64"/>
                <a:gd name="T46" fmla="*/ 64 w 64"/>
                <a:gd name="T47" fmla="*/ 8 h 64"/>
                <a:gd name="T48" fmla="*/ 64 w 64"/>
                <a:gd name="T49" fmla="*/ 56 h 64"/>
                <a:gd name="T50" fmla="*/ 64 w 64"/>
                <a:gd name="T51" fmla="*/ 56 h 64"/>
                <a:gd name="T52" fmla="*/ 64 w 64"/>
                <a:gd name="T53" fmla="*/ 58 h 64"/>
                <a:gd name="T54" fmla="*/ 62 w 64"/>
                <a:gd name="T55" fmla="*/ 60 h 64"/>
                <a:gd name="T56" fmla="*/ 60 w 64"/>
                <a:gd name="T57" fmla="*/ 62 h 64"/>
                <a:gd name="T58" fmla="*/ 56 w 64"/>
                <a:gd name="T59" fmla="*/ 64 h 64"/>
                <a:gd name="T60" fmla="*/ 56 w 64"/>
                <a:gd name="T6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lnTo>
                    <a:pt x="56" y="64"/>
                  </a:lnTo>
                  <a:lnTo>
                    <a:pt x="52" y="62"/>
                  </a:lnTo>
                  <a:lnTo>
                    <a:pt x="50" y="60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2" y="2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2"/>
                  </a:lnTo>
                  <a:lnTo>
                    <a:pt x="56" y="64"/>
                  </a:lnTo>
                  <a:lnTo>
                    <a:pt x="5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5" name="Group 235"/>
          <p:cNvGrpSpPr>
            <a:grpSpLocks noChangeAspect="1"/>
          </p:cNvGrpSpPr>
          <p:nvPr/>
        </p:nvGrpSpPr>
        <p:grpSpPr>
          <a:xfrm>
            <a:off x="1693865" y="4395108"/>
            <a:ext cx="139567" cy="174864"/>
            <a:chOff x="4268788" y="3124200"/>
            <a:chExt cx="606425" cy="609600"/>
          </a:xfrm>
          <a:solidFill>
            <a:schemeClr val="tx1"/>
          </a:solidFill>
        </p:grpSpPr>
        <p:sp>
          <p:nvSpPr>
            <p:cNvPr id="56" name="Freeform 204"/>
            <p:cNvSpPr>
              <a:spLocks noEditPoints="1"/>
            </p:cNvSpPr>
            <p:nvPr/>
          </p:nvSpPr>
          <p:spPr bwMode="auto">
            <a:xfrm>
              <a:off x="4268788" y="3505200"/>
              <a:ext cx="152400" cy="152400"/>
            </a:xfrm>
            <a:custGeom>
              <a:avLst/>
              <a:gdLst>
                <a:gd name="T0" fmla="*/ 48 w 96"/>
                <a:gd name="T1" fmla="*/ 96 h 96"/>
                <a:gd name="T2" fmla="*/ 30 w 96"/>
                <a:gd name="T3" fmla="*/ 92 h 96"/>
                <a:gd name="T4" fmla="*/ 14 w 96"/>
                <a:gd name="T5" fmla="*/ 82 h 96"/>
                <a:gd name="T6" fmla="*/ 4 w 96"/>
                <a:gd name="T7" fmla="*/ 66 h 96"/>
                <a:gd name="T8" fmla="*/ 0 w 96"/>
                <a:gd name="T9" fmla="*/ 48 h 96"/>
                <a:gd name="T10" fmla="*/ 0 w 96"/>
                <a:gd name="T11" fmla="*/ 38 h 96"/>
                <a:gd name="T12" fmla="*/ 8 w 96"/>
                <a:gd name="T13" fmla="*/ 22 h 96"/>
                <a:gd name="T14" fmla="*/ 22 w 96"/>
                <a:gd name="T15" fmla="*/ 8 h 96"/>
                <a:gd name="T16" fmla="*/ 38 w 96"/>
                <a:gd name="T17" fmla="*/ 0 h 96"/>
                <a:gd name="T18" fmla="*/ 48 w 96"/>
                <a:gd name="T19" fmla="*/ 0 h 96"/>
                <a:gd name="T20" fmla="*/ 66 w 96"/>
                <a:gd name="T21" fmla="*/ 4 h 96"/>
                <a:gd name="T22" fmla="*/ 82 w 96"/>
                <a:gd name="T23" fmla="*/ 14 h 96"/>
                <a:gd name="T24" fmla="*/ 92 w 96"/>
                <a:gd name="T25" fmla="*/ 30 h 96"/>
                <a:gd name="T26" fmla="*/ 96 w 96"/>
                <a:gd name="T27" fmla="*/ 48 h 96"/>
                <a:gd name="T28" fmla="*/ 94 w 96"/>
                <a:gd name="T29" fmla="*/ 58 h 96"/>
                <a:gd name="T30" fmla="*/ 88 w 96"/>
                <a:gd name="T31" fmla="*/ 74 h 96"/>
                <a:gd name="T32" fmla="*/ 74 w 96"/>
                <a:gd name="T33" fmla="*/ 88 h 96"/>
                <a:gd name="T34" fmla="*/ 58 w 96"/>
                <a:gd name="T35" fmla="*/ 96 h 96"/>
                <a:gd name="T36" fmla="*/ 48 w 96"/>
                <a:gd name="T37" fmla="*/ 96 h 96"/>
                <a:gd name="T38" fmla="*/ 48 w 96"/>
                <a:gd name="T39" fmla="*/ 16 h 96"/>
                <a:gd name="T40" fmla="*/ 36 w 96"/>
                <a:gd name="T41" fmla="*/ 18 h 96"/>
                <a:gd name="T42" fmla="*/ 18 w 96"/>
                <a:gd name="T43" fmla="*/ 36 h 96"/>
                <a:gd name="T44" fmla="*/ 16 w 96"/>
                <a:gd name="T45" fmla="*/ 48 h 96"/>
                <a:gd name="T46" fmla="*/ 16 w 96"/>
                <a:gd name="T47" fmla="*/ 54 h 96"/>
                <a:gd name="T48" fmla="*/ 26 w 96"/>
                <a:gd name="T49" fmla="*/ 70 h 96"/>
                <a:gd name="T50" fmla="*/ 42 w 96"/>
                <a:gd name="T51" fmla="*/ 80 h 96"/>
                <a:gd name="T52" fmla="*/ 48 w 96"/>
                <a:gd name="T53" fmla="*/ 80 h 96"/>
                <a:gd name="T54" fmla="*/ 60 w 96"/>
                <a:gd name="T55" fmla="*/ 78 h 96"/>
                <a:gd name="T56" fmla="*/ 78 w 96"/>
                <a:gd name="T57" fmla="*/ 60 h 96"/>
                <a:gd name="T58" fmla="*/ 80 w 96"/>
                <a:gd name="T59" fmla="*/ 48 h 96"/>
                <a:gd name="T60" fmla="*/ 80 w 96"/>
                <a:gd name="T61" fmla="*/ 42 h 96"/>
                <a:gd name="T62" fmla="*/ 70 w 96"/>
                <a:gd name="T63" fmla="*/ 26 h 96"/>
                <a:gd name="T64" fmla="*/ 54 w 96"/>
                <a:gd name="T65" fmla="*/ 16 h 96"/>
                <a:gd name="T66" fmla="*/ 48 w 96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48" y="96"/>
                  </a:lnTo>
                  <a:lnTo>
                    <a:pt x="38" y="96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4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4" y="58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2" y="82"/>
                  </a:lnTo>
                  <a:lnTo>
                    <a:pt x="74" y="88"/>
                  </a:lnTo>
                  <a:lnTo>
                    <a:pt x="66" y="92"/>
                  </a:lnTo>
                  <a:lnTo>
                    <a:pt x="5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6"/>
                  </a:lnTo>
                  <a:lnTo>
                    <a:pt x="36" y="18"/>
                  </a:lnTo>
                  <a:lnTo>
                    <a:pt x="26" y="26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4"/>
                  </a:lnTo>
                  <a:lnTo>
                    <a:pt x="18" y="60"/>
                  </a:lnTo>
                  <a:lnTo>
                    <a:pt x="26" y="70"/>
                  </a:lnTo>
                  <a:lnTo>
                    <a:pt x="36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8" y="60"/>
                  </a:lnTo>
                  <a:lnTo>
                    <a:pt x="80" y="5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2"/>
                  </a:lnTo>
                  <a:lnTo>
                    <a:pt x="78" y="36"/>
                  </a:lnTo>
                  <a:lnTo>
                    <a:pt x="70" y="26"/>
                  </a:lnTo>
                  <a:lnTo>
                    <a:pt x="60" y="18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57" name="Freeform 205"/>
            <p:cNvSpPr>
              <a:spLocks noEditPoints="1"/>
            </p:cNvSpPr>
            <p:nvPr/>
          </p:nvSpPr>
          <p:spPr bwMode="auto">
            <a:xfrm>
              <a:off x="4395788" y="3200400"/>
              <a:ext cx="152400" cy="152400"/>
            </a:xfrm>
            <a:custGeom>
              <a:avLst/>
              <a:gdLst>
                <a:gd name="T0" fmla="*/ 48 w 96"/>
                <a:gd name="T1" fmla="*/ 96 h 96"/>
                <a:gd name="T2" fmla="*/ 30 w 96"/>
                <a:gd name="T3" fmla="*/ 92 h 96"/>
                <a:gd name="T4" fmla="*/ 14 w 96"/>
                <a:gd name="T5" fmla="*/ 82 h 96"/>
                <a:gd name="T6" fmla="*/ 4 w 96"/>
                <a:gd name="T7" fmla="*/ 66 h 96"/>
                <a:gd name="T8" fmla="*/ 0 w 96"/>
                <a:gd name="T9" fmla="*/ 48 h 96"/>
                <a:gd name="T10" fmla="*/ 0 w 96"/>
                <a:gd name="T11" fmla="*/ 38 h 96"/>
                <a:gd name="T12" fmla="*/ 8 w 96"/>
                <a:gd name="T13" fmla="*/ 22 h 96"/>
                <a:gd name="T14" fmla="*/ 22 w 96"/>
                <a:gd name="T15" fmla="*/ 8 h 96"/>
                <a:gd name="T16" fmla="*/ 38 w 96"/>
                <a:gd name="T17" fmla="*/ 0 h 96"/>
                <a:gd name="T18" fmla="*/ 48 w 96"/>
                <a:gd name="T19" fmla="*/ 0 h 96"/>
                <a:gd name="T20" fmla="*/ 66 w 96"/>
                <a:gd name="T21" fmla="*/ 4 h 96"/>
                <a:gd name="T22" fmla="*/ 82 w 96"/>
                <a:gd name="T23" fmla="*/ 14 h 96"/>
                <a:gd name="T24" fmla="*/ 92 w 96"/>
                <a:gd name="T25" fmla="*/ 30 h 96"/>
                <a:gd name="T26" fmla="*/ 96 w 96"/>
                <a:gd name="T27" fmla="*/ 48 h 96"/>
                <a:gd name="T28" fmla="*/ 94 w 96"/>
                <a:gd name="T29" fmla="*/ 58 h 96"/>
                <a:gd name="T30" fmla="*/ 88 w 96"/>
                <a:gd name="T31" fmla="*/ 74 h 96"/>
                <a:gd name="T32" fmla="*/ 74 w 96"/>
                <a:gd name="T33" fmla="*/ 88 h 96"/>
                <a:gd name="T34" fmla="*/ 58 w 96"/>
                <a:gd name="T35" fmla="*/ 96 h 96"/>
                <a:gd name="T36" fmla="*/ 48 w 96"/>
                <a:gd name="T37" fmla="*/ 96 h 96"/>
                <a:gd name="T38" fmla="*/ 48 w 96"/>
                <a:gd name="T39" fmla="*/ 16 h 96"/>
                <a:gd name="T40" fmla="*/ 36 w 96"/>
                <a:gd name="T41" fmla="*/ 18 h 96"/>
                <a:gd name="T42" fmla="*/ 18 w 96"/>
                <a:gd name="T43" fmla="*/ 36 h 96"/>
                <a:gd name="T44" fmla="*/ 16 w 96"/>
                <a:gd name="T45" fmla="*/ 48 h 96"/>
                <a:gd name="T46" fmla="*/ 16 w 96"/>
                <a:gd name="T47" fmla="*/ 54 h 96"/>
                <a:gd name="T48" fmla="*/ 26 w 96"/>
                <a:gd name="T49" fmla="*/ 70 h 96"/>
                <a:gd name="T50" fmla="*/ 42 w 96"/>
                <a:gd name="T51" fmla="*/ 80 h 96"/>
                <a:gd name="T52" fmla="*/ 48 w 96"/>
                <a:gd name="T53" fmla="*/ 80 h 96"/>
                <a:gd name="T54" fmla="*/ 60 w 96"/>
                <a:gd name="T55" fmla="*/ 78 h 96"/>
                <a:gd name="T56" fmla="*/ 78 w 96"/>
                <a:gd name="T57" fmla="*/ 60 h 96"/>
                <a:gd name="T58" fmla="*/ 80 w 96"/>
                <a:gd name="T59" fmla="*/ 48 h 96"/>
                <a:gd name="T60" fmla="*/ 80 w 96"/>
                <a:gd name="T61" fmla="*/ 42 h 96"/>
                <a:gd name="T62" fmla="*/ 70 w 96"/>
                <a:gd name="T63" fmla="*/ 26 h 96"/>
                <a:gd name="T64" fmla="*/ 54 w 96"/>
                <a:gd name="T65" fmla="*/ 16 h 96"/>
                <a:gd name="T66" fmla="*/ 48 w 96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48" y="96"/>
                  </a:lnTo>
                  <a:lnTo>
                    <a:pt x="38" y="96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4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4" y="58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2" y="82"/>
                  </a:lnTo>
                  <a:lnTo>
                    <a:pt x="74" y="88"/>
                  </a:lnTo>
                  <a:lnTo>
                    <a:pt x="66" y="92"/>
                  </a:lnTo>
                  <a:lnTo>
                    <a:pt x="5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6"/>
                  </a:lnTo>
                  <a:lnTo>
                    <a:pt x="36" y="18"/>
                  </a:lnTo>
                  <a:lnTo>
                    <a:pt x="26" y="26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4"/>
                  </a:lnTo>
                  <a:lnTo>
                    <a:pt x="18" y="60"/>
                  </a:lnTo>
                  <a:lnTo>
                    <a:pt x="26" y="70"/>
                  </a:lnTo>
                  <a:lnTo>
                    <a:pt x="36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8" y="60"/>
                  </a:lnTo>
                  <a:lnTo>
                    <a:pt x="80" y="5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2"/>
                  </a:lnTo>
                  <a:lnTo>
                    <a:pt x="78" y="36"/>
                  </a:lnTo>
                  <a:lnTo>
                    <a:pt x="70" y="26"/>
                  </a:lnTo>
                  <a:lnTo>
                    <a:pt x="60" y="18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58" name="Freeform 206"/>
            <p:cNvSpPr>
              <a:spLocks noEditPoints="1"/>
            </p:cNvSpPr>
            <p:nvPr/>
          </p:nvSpPr>
          <p:spPr bwMode="auto">
            <a:xfrm>
              <a:off x="4548188" y="3581400"/>
              <a:ext cx="152400" cy="152400"/>
            </a:xfrm>
            <a:custGeom>
              <a:avLst/>
              <a:gdLst>
                <a:gd name="T0" fmla="*/ 48 w 96"/>
                <a:gd name="T1" fmla="*/ 96 h 96"/>
                <a:gd name="T2" fmla="*/ 30 w 96"/>
                <a:gd name="T3" fmla="*/ 92 h 96"/>
                <a:gd name="T4" fmla="*/ 14 w 96"/>
                <a:gd name="T5" fmla="*/ 82 h 96"/>
                <a:gd name="T6" fmla="*/ 4 w 96"/>
                <a:gd name="T7" fmla="*/ 66 h 96"/>
                <a:gd name="T8" fmla="*/ 0 w 96"/>
                <a:gd name="T9" fmla="*/ 48 h 96"/>
                <a:gd name="T10" fmla="*/ 0 w 96"/>
                <a:gd name="T11" fmla="*/ 38 h 96"/>
                <a:gd name="T12" fmla="*/ 8 w 96"/>
                <a:gd name="T13" fmla="*/ 22 h 96"/>
                <a:gd name="T14" fmla="*/ 22 w 96"/>
                <a:gd name="T15" fmla="*/ 8 h 96"/>
                <a:gd name="T16" fmla="*/ 38 w 96"/>
                <a:gd name="T17" fmla="*/ 0 h 96"/>
                <a:gd name="T18" fmla="*/ 48 w 96"/>
                <a:gd name="T19" fmla="*/ 0 h 96"/>
                <a:gd name="T20" fmla="*/ 66 w 96"/>
                <a:gd name="T21" fmla="*/ 4 h 96"/>
                <a:gd name="T22" fmla="*/ 82 w 96"/>
                <a:gd name="T23" fmla="*/ 14 h 96"/>
                <a:gd name="T24" fmla="*/ 92 w 96"/>
                <a:gd name="T25" fmla="*/ 30 h 96"/>
                <a:gd name="T26" fmla="*/ 96 w 96"/>
                <a:gd name="T27" fmla="*/ 48 h 96"/>
                <a:gd name="T28" fmla="*/ 94 w 96"/>
                <a:gd name="T29" fmla="*/ 58 h 96"/>
                <a:gd name="T30" fmla="*/ 88 w 96"/>
                <a:gd name="T31" fmla="*/ 74 h 96"/>
                <a:gd name="T32" fmla="*/ 74 w 96"/>
                <a:gd name="T33" fmla="*/ 88 h 96"/>
                <a:gd name="T34" fmla="*/ 58 w 96"/>
                <a:gd name="T35" fmla="*/ 96 h 96"/>
                <a:gd name="T36" fmla="*/ 48 w 96"/>
                <a:gd name="T37" fmla="*/ 96 h 96"/>
                <a:gd name="T38" fmla="*/ 48 w 96"/>
                <a:gd name="T39" fmla="*/ 16 h 96"/>
                <a:gd name="T40" fmla="*/ 36 w 96"/>
                <a:gd name="T41" fmla="*/ 18 h 96"/>
                <a:gd name="T42" fmla="*/ 18 w 96"/>
                <a:gd name="T43" fmla="*/ 36 h 96"/>
                <a:gd name="T44" fmla="*/ 16 w 96"/>
                <a:gd name="T45" fmla="*/ 48 h 96"/>
                <a:gd name="T46" fmla="*/ 16 w 96"/>
                <a:gd name="T47" fmla="*/ 54 h 96"/>
                <a:gd name="T48" fmla="*/ 26 w 96"/>
                <a:gd name="T49" fmla="*/ 70 h 96"/>
                <a:gd name="T50" fmla="*/ 42 w 96"/>
                <a:gd name="T51" fmla="*/ 80 h 96"/>
                <a:gd name="T52" fmla="*/ 48 w 96"/>
                <a:gd name="T53" fmla="*/ 80 h 96"/>
                <a:gd name="T54" fmla="*/ 60 w 96"/>
                <a:gd name="T55" fmla="*/ 78 h 96"/>
                <a:gd name="T56" fmla="*/ 78 w 96"/>
                <a:gd name="T57" fmla="*/ 60 h 96"/>
                <a:gd name="T58" fmla="*/ 80 w 96"/>
                <a:gd name="T59" fmla="*/ 48 h 96"/>
                <a:gd name="T60" fmla="*/ 80 w 96"/>
                <a:gd name="T61" fmla="*/ 42 h 96"/>
                <a:gd name="T62" fmla="*/ 70 w 96"/>
                <a:gd name="T63" fmla="*/ 26 h 96"/>
                <a:gd name="T64" fmla="*/ 54 w 96"/>
                <a:gd name="T65" fmla="*/ 16 h 96"/>
                <a:gd name="T66" fmla="*/ 48 w 96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48" y="96"/>
                  </a:lnTo>
                  <a:lnTo>
                    <a:pt x="38" y="96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4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4" y="58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2" y="82"/>
                  </a:lnTo>
                  <a:lnTo>
                    <a:pt x="74" y="88"/>
                  </a:lnTo>
                  <a:lnTo>
                    <a:pt x="66" y="92"/>
                  </a:lnTo>
                  <a:lnTo>
                    <a:pt x="5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6"/>
                  </a:lnTo>
                  <a:lnTo>
                    <a:pt x="36" y="18"/>
                  </a:lnTo>
                  <a:lnTo>
                    <a:pt x="26" y="26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4"/>
                  </a:lnTo>
                  <a:lnTo>
                    <a:pt x="18" y="60"/>
                  </a:lnTo>
                  <a:lnTo>
                    <a:pt x="26" y="70"/>
                  </a:lnTo>
                  <a:lnTo>
                    <a:pt x="36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8" y="60"/>
                  </a:lnTo>
                  <a:lnTo>
                    <a:pt x="80" y="5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2"/>
                  </a:lnTo>
                  <a:lnTo>
                    <a:pt x="78" y="36"/>
                  </a:lnTo>
                  <a:lnTo>
                    <a:pt x="70" y="26"/>
                  </a:lnTo>
                  <a:lnTo>
                    <a:pt x="60" y="18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59" name="Freeform 207"/>
            <p:cNvSpPr>
              <a:spLocks noEditPoints="1"/>
            </p:cNvSpPr>
            <p:nvPr/>
          </p:nvSpPr>
          <p:spPr bwMode="auto">
            <a:xfrm>
              <a:off x="4700588" y="3124200"/>
              <a:ext cx="152400" cy="152400"/>
            </a:xfrm>
            <a:custGeom>
              <a:avLst/>
              <a:gdLst>
                <a:gd name="T0" fmla="*/ 48 w 96"/>
                <a:gd name="T1" fmla="*/ 96 h 96"/>
                <a:gd name="T2" fmla="*/ 30 w 96"/>
                <a:gd name="T3" fmla="*/ 92 h 96"/>
                <a:gd name="T4" fmla="*/ 14 w 96"/>
                <a:gd name="T5" fmla="*/ 82 h 96"/>
                <a:gd name="T6" fmla="*/ 4 w 96"/>
                <a:gd name="T7" fmla="*/ 66 h 96"/>
                <a:gd name="T8" fmla="*/ 0 w 96"/>
                <a:gd name="T9" fmla="*/ 48 h 96"/>
                <a:gd name="T10" fmla="*/ 0 w 96"/>
                <a:gd name="T11" fmla="*/ 38 h 96"/>
                <a:gd name="T12" fmla="*/ 8 w 96"/>
                <a:gd name="T13" fmla="*/ 22 h 96"/>
                <a:gd name="T14" fmla="*/ 22 w 96"/>
                <a:gd name="T15" fmla="*/ 8 h 96"/>
                <a:gd name="T16" fmla="*/ 38 w 96"/>
                <a:gd name="T17" fmla="*/ 0 h 96"/>
                <a:gd name="T18" fmla="*/ 48 w 96"/>
                <a:gd name="T19" fmla="*/ 0 h 96"/>
                <a:gd name="T20" fmla="*/ 66 w 96"/>
                <a:gd name="T21" fmla="*/ 4 h 96"/>
                <a:gd name="T22" fmla="*/ 82 w 96"/>
                <a:gd name="T23" fmla="*/ 14 h 96"/>
                <a:gd name="T24" fmla="*/ 92 w 96"/>
                <a:gd name="T25" fmla="*/ 30 h 96"/>
                <a:gd name="T26" fmla="*/ 96 w 96"/>
                <a:gd name="T27" fmla="*/ 48 h 96"/>
                <a:gd name="T28" fmla="*/ 94 w 96"/>
                <a:gd name="T29" fmla="*/ 58 h 96"/>
                <a:gd name="T30" fmla="*/ 88 w 96"/>
                <a:gd name="T31" fmla="*/ 74 h 96"/>
                <a:gd name="T32" fmla="*/ 74 w 96"/>
                <a:gd name="T33" fmla="*/ 88 h 96"/>
                <a:gd name="T34" fmla="*/ 58 w 96"/>
                <a:gd name="T35" fmla="*/ 96 h 96"/>
                <a:gd name="T36" fmla="*/ 48 w 96"/>
                <a:gd name="T37" fmla="*/ 96 h 96"/>
                <a:gd name="T38" fmla="*/ 48 w 96"/>
                <a:gd name="T39" fmla="*/ 16 h 96"/>
                <a:gd name="T40" fmla="*/ 36 w 96"/>
                <a:gd name="T41" fmla="*/ 18 h 96"/>
                <a:gd name="T42" fmla="*/ 18 w 96"/>
                <a:gd name="T43" fmla="*/ 36 h 96"/>
                <a:gd name="T44" fmla="*/ 16 w 96"/>
                <a:gd name="T45" fmla="*/ 48 h 96"/>
                <a:gd name="T46" fmla="*/ 16 w 96"/>
                <a:gd name="T47" fmla="*/ 54 h 96"/>
                <a:gd name="T48" fmla="*/ 26 w 96"/>
                <a:gd name="T49" fmla="*/ 70 h 96"/>
                <a:gd name="T50" fmla="*/ 42 w 96"/>
                <a:gd name="T51" fmla="*/ 80 h 96"/>
                <a:gd name="T52" fmla="*/ 48 w 96"/>
                <a:gd name="T53" fmla="*/ 80 h 96"/>
                <a:gd name="T54" fmla="*/ 60 w 96"/>
                <a:gd name="T55" fmla="*/ 78 h 96"/>
                <a:gd name="T56" fmla="*/ 78 w 96"/>
                <a:gd name="T57" fmla="*/ 60 h 96"/>
                <a:gd name="T58" fmla="*/ 80 w 96"/>
                <a:gd name="T59" fmla="*/ 48 h 96"/>
                <a:gd name="T60" fmla="*/ 80 w 96"/>
                <a:gd name="T61" fmla="*/ 42 h 96"/>
                <a:gd name="T62" fmla="*/ 70 w 96"/>
                <a:gd name="T63" fmla="*/ 26 h 96"/>
                <a:gd name="T64" fmla="*/ 54 w 96"/>
                <a:gd name="T65" fmla="*/ 16 h 96"/>
                <a:gd name="T66" fmla="*/ 48 w 96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lnTo>
                    <a:pt x="48" y="96"/>
                  </a:lnTo>
                  <a:lnTo>
                    <a:pt x="38" y="96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4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4" y="58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2" y="82"/>
                  </a:lnTo>
                  <a:lnTo>
                    <a:pt x="74" y="88"/>
                  </a:lnTo>
                  <a:lnTo>
                    <a:pt x="66" y="92"/>
                  </a:lnTo>
                  <a:lnTo>
                    <a:pt x="5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6"/>
                  </a:moveTo>
                  <a:lnTo>
                    <a:pt x="48" y="16"/>
                  </a:lnTo>
                  <a:lnTo>
                    <a:pt x="42" y="16"/>
                  </a:lnTo>
                  <a:lnTo>
                    <a:pt x="36" y="18"/>
                  </a:lnTo>
                  <a:lnTo>
                    <a:pt x="26" y="26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4"/>
                  </a:lnTo>
                  <a:lnTo>
                    <a:pt x="18" y="60"/>
                  </a:lnTo>
                  <a:lnTo>
                    <a:pt x="26" y="70"/>
                  </a:lnTo>
                  <a:lnTo>
                    <a:pt x="36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8" y="60"/>
                  </a:lnTo>
                  <a:lnTo>
                    <a:pt x="80" y="5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2"/>
                  </a:lnTo>
                  <a:lnTo>
                    <a:pt x="78" y="36"/>
                  </a:lnTo>
                  <a:lnTo>
                    <a:pt x="70" y="26"/>
                  </a:lnTo>
                  <a:lnTo>
                    <a:pt x="60" y="18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60" name="Freeform 208"/>
            <p:cNvSpPr>
              <a:spLocks/>
            </p:cNvSpPr>
            <p:nvPr/>
          </p:nvSpPr>
          <p:spPr bwMode="auto">
            <a:xfrm>
              <a:off x="4776788" y="3248025"/>
              <a:ext cx="98425" cy="244475"/>
            </a:xfrm>
            <a:custGeom>
              <a:avLst/>
              <a:gdLst>
                <a:gd name="T0" fmla="*/ 54 w 62"/>
                <a:gd name="T1" fmla="*/ 154 h 154"/>
                <a:gd name="T2" fmla="*/ 54 w 62"/>
                <a:gd name="T3" fmla="*/ 154 h 154"/>
                <a:gd name="T4" fmla="*/ 48 w 62"/>
                <a:gd name="T5" fmla="*/ 152 h 154"/>
                <a:gd name="T6" fmla="*/ 46 w 62"/>
                <a:gd name="T7" fmla="*/ 148 h 154"/>
                <a:gd name="T8" fmla="*/ 2 w 62"/>
                <a:gd name="T9" fmla="*/ 12 h 154"/>
                <a:gd name="T10" fmla="*/ 2 w 62"/>
                <a:gd name="T11" fmla="*/ 12 h 154"/>
                <a:gd name="T12" fmla="*/ 0 w 62"/>
                <a:gd name="T13" fmla="*/ 8 h 154"/>
                <a:gd name="T14" fmla="*/ 2 w 62"/>
                <a:gd name="T15" fmla="*/ 6 h 154"/>
                <a:gd name="T16" fmla="*/ 4 w 62"/>
                <a:gd name="T17" fmla="*/ 2 h 154"/>
                <a:gd name="T18" fmla="*/ 6 w 62"/>
                <a:gd name="T19" fmla="*/ 2 h 154"/>
                <a:gd name="T20" fmla="*/ 6 w 62"/>
                <a:gd name="T21" fmla="*/ 2 h 154"/>
                <a:gd name="T22" fmla="*/ 10 w 62"/>
                <a:gd name="T23" fmla="*/ 0 h 154"/>
                <a:gd name="T24" fmla="*/ 12 w 62"/>
                <a:gd name="T25" fmla="*/ 2 h 154"/>
                <a:gd name="T26" fmla="*/ 14 w 62"/>
                <a:gd name="T27" fmla="*/ 4 h 154"/>
                <a:gd name="T28" fmla="*/ 16 w 62"/>
                <a:gd name="T29" fmla="*/ 6 h 154"/>
                <a:gd name="T30" fmla="*/ 62 w 62"/>
                <a:gd name="T31" fmla="*/ 144 h 154"/>
                <a:gd name="T32" fmla="*/ 62 w 62"/>
                <a:gd name="T33" fmla="*/ 144 h 154"/>
                <a:gd name="T34" fmla="*/ 62 w 62"/>
                <a:gd name="T35" fmla="*/ 148 h 154"/>
                <a:gd name="T36" fmla="*/ 60 w 62"/>
                <a:gd name="T37" fmla="*/ 150 h 154"/>
                <a:gd name="T38" fmla="*/ 58 w 62"/>
                <a:gd name="T39" fmla="*/ 152 h 154"/>
                <a:gd name="T40" fmla="*/ 56 w 62"/>
                <a:gd name="T41" fmla="*/ 154 h 154"/>
                <a:gd name="T42" fmla="*/ 56 w 62"/>
                <a:gd name="T43" fmla="*/ 154 h 154"/>
                <a:gd name="T44" fmla="*/ 54 w 62"/>
                <a:gd name="T45" fmla="*/ 154 h 154"/>
                <a:gd name="T46" fmla="*/ 54 w 62"/>
                <a:gd name="T47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154">
                  <a:moveTo>
                    <a:pt x="54" y="154"/>
                  </a:moveTo>
                  <a:lnTo>
                    <a:pt x="54" y="154"/>
                  </a:lnTo>
                  <a:lnTo>
                    <a:pt x="48" y="152"/>
                  </a:lnTo>
                  <a:lnTo>
                    <a:pt x="46" y="14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62" y="144"/>
                  </a:lnTo>
                  <a:lnTo>
                    <a:pt x="62" y="144"/>
                  </a:lnTo>
                  <a:lnTo>
                    <a:pt x="62" y="148"/>
                  </a:lnTo>
                  <a:lnTo>
                    <a:pt x="60" y="150"/>
                  </a:lnTo>
                  <a:lnTo>
                    <a:pt x="58" y="152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54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61" name="Freeform 209"/>
            <p:cNvSpPr>
              <a:spLocks/>
            </p:cNvSpPr>
            <p:nvPr/>
          </p:nvSpPr>
          <p:spPr bwMode="auto">
            <a:xfrm>
              <a:off x="4630738" y="3248025"/>
              <a:ext cx="139700" cy="361950"/>
            </a:xfrm>
            <a:custGeom>
              <a:avLst/>
              <a:gdLst>
                <a:gd name="T0" fmla="*/ 8 w 88"/>
                <a:gd name="T1" fmla="*/ 228 h 228"/>
                <a:gd name="T2" fmla="*/ 8 w 88"/>
                <a:gd name="T3" fmla="*/ 228 h 228"/>
                <a:gd name="T4" fmla="*/ 6 w 88"/>
                <a:gd name="T5" fmla="*/ 228 h 228"/>
                <a:gd name="T6" fmla="*/ 6 w 88"/>
                <a:gd name="T7" fmla="*/ 228 h 228"/>
                <a:gd name="T8" fmla="*/ 4 w 88"/>
                <a:gd name="T9" fmla="*/ 226 h 228"/>
                <a:gd name="T10" fmla="*/ 2 w 88"/>
                <a:gd name="T11" fmla="*/ 224 h 228"/>
                <a:gd name="T12" fmla="*/ 0 w 88"/>
                <a:gd name="T13" fmla="*/ 220 h 228"/>
                <a:gd name="T14" fmla="*/ 0 w 88"/>
                <a:gd name="T15" fmla="*/ 218 h 228"/>
                <a:gd name="T16" fmla="*/ 72 w 88"/>
                <a:gd name="T17" fmla="*/ 6 h 228"/>
                <a:gd name="T18" fmla="*/ 72 w 88"/>
                <a:gd name="T19" fmla="*/ 6 h 228"/>
                <a:gd name="T20" fmla="*/ 74 w 88"/>
                <a:gd name="T21" fmla="*/ 2 h 228"/>
                <a:gd name="T22" fmla="*/ 76 w 88"/>
                <a:gd name="T23" fmla="*/ 0 h 228"/>
                <a:gd name="T24" fmla="*/ 78 w 88"/>
                <a:gd name="T25" fmla="*/ 0 h 228"/>
                <a:gd name="T26" fmla="*/ 82 w 88"/>
                <a:gd name="T27" fmla="*/ 0 h 228"/>
                <a:gd name="T28" fmla="*/ 82 w 88"/>
                <a:gd name="T29" fmla="*/ 0 h 228"/>
                <a:gd name="T30" fmla="*/ 84 w 88"/>
                <a:gd name="T31" fmla="*/ 2 h 228"/>
                <a:gd name="T32" fmla="*/ 86 w 88"/>
                <a:gd name="T33" fmla="*/ 4 h 228"/>
                <a:gd name="T34" fmla="*/ 88 w 88"/>
                <a:gd name="T35" fmla="*/ 8 h 228"/>
                <a:gd name="T36" fmla="*/ 86 w 88"/>
                <a:gd name="T37" fmla="*/ 10 h 228"/>
                <a:gd name="T38" fmla="*/ 16 w 88"/>
                <a:gd name="T39" fmla="*/ 222 h 228"/>
                <a:gd name="T40" fmla="*/ 16 w 88"/>
                <a:gd name="T41" fmla="*/ 222 h 228"/>
                <a:gd name="T42" fmla="*/ 14 w 88"/>
                <a:gd name="T43" fmla="*/ 226 h 228"/>
                <a:gd name="T44" fmla="*/ 8 w 88"/>
                <a:gd name="T45" fmla="*/ 228 h 228"/>
                <a:gd name="T46" fmla="*/ 8 w 88"/>
                <a:gd name="T4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" h="228">
                  <a:moveTo>
                    <a:pt x="8" y="228"/>
                  </a:moveTo>
                  <a:lnTo>
                    <a:pt x="8" y="228"/>
                  </a:lnTo>
                  <a:lnTo>
                    <a:pt x="6" y="228"/>
                  </a:lnTo>
                  <a:lnTo>
                    <a:pt x="6" y="228"/>
                  </a:lnTo>
                  <a:lnTo>
                    <a:pt x="4" y="226"/>
                  </a:lnTo>
                  <a:lnTo>
                    <a:pt x="2" y="224"/>
                  </a:lnTo>
                  <a:lnTo>
                    <a:pt x="0" y="220"/>
                  </a:lnTo>
                  <a:lnTo>
                    <a:pt x="0" y="218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4" y="2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6" y="4"/>
                  </a:lnTo>
                  <a:lnTo>
                    <a:pt x="88" y="8"/>
                  </a:lnTo>
                  <a:lnTo>
                    <a:pt x="86" y="10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14" y="226"/>
                  </a:lnTo>
                  <a:lnTo>
                    <a:pt x="8" y="228"/>
                  </a:lnTo>
                  <a:lnTo>
                    <a:pt x="8" y="2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62" name="Freeform 210"/>
            <p:cNvSpPr>
              <a:spLocks/>
            </p:cNvSpPr>
            <p:nvPr/>
          </p:nvSpPr>
          <p:spPr bwMode="auto">
            <a:xfrm>
              <a:off x="4481513" y="3324225"/>
              <a:ext cx="133350" cy="285750"/>
            </a:xfrm>
            <a:custGeom>
              <a:avLst/>
              <a:gdLst>
                <a:gd name="T0" fmla="*/ 76 w 84"/>
                <a:gd name="T1" fmla="*/ 180 h 180"/>
                <a:gd name="T2" fmla="*/ 76 w 84"/>
                <a:gd name="T3" fmla="*/ 180 h 180"/>
                <a:gd name="T4" fmla="*/ 70 w 84"/>
                <a:gd name="T5" fmla="*/ 180 h 180"/>
                <a:gd name="T6" fmla="*/ 68 w 84"/>
                <a:gd name="T7" fmla="*/ 176 h 180"/>
                <a:gd name="T8" fmla="*/ 2 w 84"/>
                <a:gd name="T9" fmla="*/ 10 h 180"/>
                <a:gd name="T10" fmla="*/ 2 w 84"/>
                <a:gd name="T11" fmla="*/ 10 h 180"/>
                <a:gd name="T12" fmla="*/ 0 w 84"/>
                <a:gd name="T13" fmla="*/ 6 h 180"/>
                <a:gd name="T14" fmla="*/ 2 w 84"/>
                <a:gd name="T15" fmla="*/ 4 h 180"/>
                <a:gd name="T16" fmla="*/ 4 w 84"/>
                <a:gd name="T17" fmla="*/ 2 h 180"/>
                <a:gd name="T18" fmla="*/ 6 w 84"/>
                <a:gd name="T19" fmla="*/ 0 h 180"/>
                <a:gd name="T20" fmla="*/ 6 w 84"/>
                <a:gd name="T21" fmla="*/ 0 h 180"/>
                <a:gd name="T22" fmla="*/ 8 w 84"/>
                <a:gd name="T23" fmla="*/ 0 h 180"/>
                <a:gd name="T24" fmla="*/ 12 w 84"/>
                <a:gd name="T25" fmla="*/ 0 h 180"/>
                <a:gd name="T26" fmla="*/ 14 w 84"/>
                <a:gd name="T27" fmla="*/ 2 h 180"/>
                <a:gd name="T28" fmla="*/ 16 w 84"/>
                <a:gd name="T29" fmla="*/ 4 h 180"/>
                <a:gd name="T30" fmla="*/ 82 w 84"/>
                <a:gd name="T31" fmla="*/ 170 h 180"/>
                <a:gd name="T32" fmla="*/ 82 w 84"/>
                <a:gd name="T33" fmla="*/ 170 h 180"/>
                <a:gd name="T34" fmla="*/ 84 w 84"/>
                <a:gd name="T35" fmla="*/ 172 h 180"/>
                <a:gd name="T36" fmla="*/ 82 w 84"/>
                <a:gd name="T37" fmla="*/ 176 h 180"/>
                <a:gd name="T38" fmla="*/ 80 w 84"/>
                <a:gd name="T39" fmla="*/ 178 h 180"/>
                <a:gd name="T40" fmla="*/ 78 w 84"/>
                <a:gd name="T41" fmla="*/ 180 h 180"/>
                <a:gd name="T42" fmla="*/ 78 w 84"/>
                <a:gd name="T43" fmla="*/ 180 h 180"/>
                <a:gd name="T44" fmla="*/ 76 w 84"/>
                <a:gd name="T45" fmla="*/ 180 h 180"/>
                <a:gd name="T46" fmla="*/ 76 w 84"/>
                <a:gd name="T4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180">
                  <a:moveTo>
                    <a:pt x="76" y="180"/>
                  </a:moveTo>
                  <a:lnTo>
                    <a:pt x="76" y="180"/>
                  </a:lnTo>
                  <a:lnTo>
                    <a:pt x="70" y="180"/>
                  </a:lnTo>
                  <a:lnTo>
                    <a:pt x="68" y="17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4" y="172"/>
                  </a:lnTo>
                  <a:lnTo>
                    <a:pt x="82" y="176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6" y="180"/>
                  </a:lnTo>
                  <a:lnTo>
                    <a:pt x="76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  <p:sp>
          <p:nvSpPr>
            <p:cNvPr id="63" name="Freeform 211"/>
            <p:cNvSpPr>
              <a:spLocks/>
            </p:cNvSpPr>
            <p:nvPr/>
          </p:nvSpPr>
          <p:spPr bwMode="auto">
            <a:xfrm>
              <a:off x="4354513" y="3321050"/>
              <a:ext cx="104775" cy="212725"/>
            </a:xfrm>
            <a:custGeom>
              <a:avLst/>
              <a:gdLst>
                <a:gd name="T0" fmla="*/ 8 w 66"/>
                <a:gd name="T1" fmla="*/ 134 h 134"/>
                <a:gd name="T2" fmla="*/ 8 w 66"/>
                <a:gd name="T3" fmla="*/ 134 h 134"/>
                <a:gd name="T4" fmla="*/ 6 w 66"/>
                <a:gd name="T5" fmla="*/ 134 h 134"/>
                <a:gd name="T6" fmla="*/ 6 w 66"/>
                <a:gd name="T7" fmla="*/ 134 h 134"/>
                <a:gd name="T8" fmla="*/ 2 w 66"/>
                <a:gd name="T9" fmla="*/ 132 h 134"/>
                <a:gd name="T10" fmla="*/ 2 w 66"/>
                <a:gd name="T11" fmla="*/ 130 h 134"/>
                <a:gd name="T12" fmla="*/ 0 w 66"/>
                <a:gd name="T13" fmla="*/ 126 h 134"/>
                <a:gd name="T14" fmla="*/ 2 w 66"/>
                <a:gd name="T15" fmla="*/ 124 h 134"/>
                <a:gd name="T16" fmla="*/ 50 w 66"/>
                <a:gd name="T17" fmla="*/ 6 h 134"/>
                <a:gd name="T18" fmla="*/ 50 w 66"/>
                <a:gd name="T19" fmla="*/ 6 h 134"/>
                <a:gd name="T20" fmla="*/ 52 w 66"/>
                <a:gd name="T21" fmla="*/ 4 h 134"/>
                <a:gd name="T22" fmla="*/ 56 w 66"/>
                <a:gd name="T23" fmla="*/ 2 h 134"/>
                <a:gd name="T24" fmla="*/ 58 w 66"/>
                <a:gd name="T25" fmla="*/ 0 h 134"/>
                <a:gd name="T26" fmla="*/ 62 w 66"/>
                <a:gd name="T27" fmla="*/ 2 h 134"/>
                <a:gd name="T28" fmla="*/ 62 w 66"/>
                <a:gd name="T29" fmla="*/ 2 h 134"/>
                <a:gd name="T30" fmla="*/ 64 w 66"/>
                <a:gd name="T31" fmla="*/ 4 h 134"/>
                <a:gd name="T32" fmla="*/ 66 w 66"/>
                <a:gd name="T33" fmla="*/ 6 h 134"/>
                <a:gd name="T34" fmla="*/ 66 w 66"/>
                <a:gd name="T35" fmla="*/ 8 h 134"/>
                <a:gd name="T36" fmla="*/ 66 w 66"/>
                <a:gd name="T37" fmla="*/ 12 h 134"/>
                <a:gd name="T38" fmla="*/ 16 w 66"/>
                <a:gd name="T39" fmla="*/ 130 h 134"/>
                <a:gd name="T40" fmla="*/ 16 w 66"/>
                <a:gd name="T41" fmla="*/ 130 h 134"/>
                <a:gd name="T42" fmla="*/ 14 w 66"/>
                <a:gd name="T43" fmla="*/ 134 h 134"/>
                <a:gd name="T44" fmla="*/ 8 w 66"/>
                <a:gd name="T45" fmla="*/ 134 h 134"/>
                <a:gd name="T46" fmla="*/ 8 w 66"/>
                <a:gd name="T4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134">
                  <a:moveTo>
                    <a:pt x="8" y="134"/>
                  </a:moveTo>
                  <a:lnTo>
                    <a:pt x="8" y="134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2" y="132"/>
                  </a:lnTo>
                  <a:lnTo>
                    <a:pt x="2" y="130"/>
                  </a:lnTo>
                  <a:lnTo>
                    <a:pt x="0" y="126"/>
                  </a:lnTo>
                  <a:lnTo>
                    <a:pt x="2" y="124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4" y="4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12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4" y="134"/>
                  </a:lnTo>
                  <a:lnTo>
                    <a:pt x="8" y="134"/>
                  </a:lnTo>
                  <a:lnTo>
                    <a:pt x="8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/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38801" y="4875310"/>
            <a:ext cx="2844254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46AD"/>
                </a:solidFill>
              </a:defRPr>
            </a:lvl1pPr>
          </a:lstStyle>
          <a:p>
            <a:pPr algn="l"/>
            <a:r>
              <a:rPr lang="it-IT" dirty="0"/>
              <a:t>Fonte: M. </a:t>
            </a:r>
            <a:r>
              <a:rPr lang="it-IT" dirty="0" err="1"/>
              <a:t>Galindo</a:t>
            </a:r>
            <a:r>
              <a:rPr lang="it-IT" dirty="0"/>
              <a:t>, </a:t>
            </a:r>
            <a:r>
              <a:rPr lang="it-IT" dirty="0" err="1"/>
              <a:t>Generalidad</a:t>
            </a:r>
            <a:r>
              <a:rPr lang="it-IT" dirty="0"/>
              <a:t> </a:t>
            </a:r>
            <a:r>
              <a:rPr lang="it-IT" dirty="0" err="1"/>
              <a:t>Catalunia</a:t>
            </a:r>
            <a:endParaRPr lang="it-IT" dirty="0"/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37940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55930" y="4502883"/>
            <a:ext cx="6511835" cy="446276"/>
          </a:xfrm>
        </p:spPr>
        <p:txBody>
          <a:bodyPr/>
          <a:lstStyle/>
          <a:p>
            <a:pPr lvl="0"/>
            <a:r>
              <a:rPr lang="en-US" dirty="0"/>
              <a:t>Università Commerciale Luigi Bocconi</a:t>
            </a:r>
          </a:p>
          <a:p>
            <a:pPr lvl="0"/>
            <a:r>
              <a:rPr lang="en-US" dirty="0">
                <a:latin typeface="Open Sans"/>
                <a:cs typeface="Open Sans"/>
              </a:rPr>
              <a:t>Via </a:t>
            </a:r>
            <a:r>
              <a:rPr lang="en-US" dirty="0" err="1">
                <a:latin typeface="Open Sans"/>
                <a:cs typeface="Open Sans"/>
              </a:rPr>
              <a:t>Sarfatti</a:t>
            </a:r>
            <a:r>
              <a:rPr lang="en-US" dirty="0">
                <a:latin typeface="Open Sans"/>
                <a:cs typeface="Open Sans"/>
              </a:rPr>
              <a:t> 25 | 20136 Milano – Italia | Tel +39 02 5836.1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AF581990-3B9C-B84E-A805-75D6B396C15F}"/>
              </a:ext>
            </a:extLst>
          </p:cNvPr>
          <p:cNvSpPr txBox="1">
            <a:spLocks/>
          </p:cNvSpPr>
          <p:nvPr/>
        </p:nvSpPr>
        <p:spPr>
          <a:xfrm>
            <a:off x="2353466" y="3462997"/>
            <a:ext cx="6511835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Lucida Grande"/>
              <a:buNone/>
              <a:defRPr lang="it-IT" sz="1200" b="0" i="0" u="none" strike="noStrike" kern="1200" baseline="0" smtClean="0">
                <a:solidFill>
                  <a:schemeClr val="bg1"/>
                </a:solidFill>
                <a:latin typeface="Open Sans Semibold"/>
                <a:ea typeface="+mn-ea"/>
                <a:cs typeface="Open Sans Semibold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boto Slab Light"/>
                <a:ea typeface="+mn-ea"/>
                <a:cs typeface="Roboto Slab Light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Roboto Slab Light"/>
                <a:ea typeface="+mn-ea"/>
                <a:cs typeface="Roboto Slab Light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Roboto Slab Light"/>
                <a:ea typeface="+mn-ea"/>
                <a:cs typeface="Roboto Slab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Roboto Slab Light"/>
                <a:ea typeface="+mn-ea"/>
                <a:cs typeface="Roboto Slab Ligh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greta.nasi@unibocconi.it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5617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834" y="0"/>
            <a:ext cx="4476687" cy="25549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4B23CE0-4896-D94B-AB8C-AC6583B3E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34" y="2588513"/>
            <a:ext cx="2262188" cy="2362200"/>
          </a:xfrm>
          <a:prstGeom prst="rect">
            <a:avLst/>
          </a:prstGeom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E9E783A5-1373-40D8-A7EE-69C2FE0D53EE}"/>
              </a:ext>
            </a:extLst>
          </p:cNvPr>
          <p:cNvSpPr/>
          <p:nvPr/>
        </p:nvSpPr>
        <p:spPr>
          <a:xfrm>
            <a:off x="7747592" y="-27120"/>
            <a:ext cx="377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586342E-F735-47F3-9C0C-13833F54A4C5}" type="slidenum">
              <a:rPr lang="it-IT" sz="1350">
                <a:solidFill>
                  <a:schemeClr val="bg1"/>
                </a:solidFill>
              </a:rPr>
              <a:pPr/>
              <a:t>4</a:t>
            </a:fld>
            <a:endParaRPr lang="it-IT" sz="135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2F47191-D997-DD48-9452-CC091EA5F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022" y="2545352"/>
            <a:ext cx="2376264" cy="24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2D8600-46AD-E74C-8E76-C412EDB6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65" y="336550"/>
            <a:ext cx="8229600" cy="461665"/>
          </a:xfrm>
        </p:spPr>
        <p:txBody>
          <a:bodyPr/>
          <a:lstStyle/>
          <a:p>
            <a:r>
              <a:rPr lang="it-IT" dirty="0"/>
              <a:t>E-</a:t>
            </a:r>
            <a:r>
              <a:rPr lang="it-IT" dirty="0" err="1"/>
              <a:t>government</a:t>
            </a:r>
            <a:r>
              <a:rPr lang="it-IT" dirty="0"/>
              <a:t> benchmark 2021 (dati 2020)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D06BBB-11F5-094F-9CD3-72D71FD3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035050"/>
            <a:ext cx="5435600" cy="3771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0D574C-F6B4-174A-9A82-6980C7ECE439}"/>
              </a:ext>
            </a:extLst>
          </p:cNvPr>
          <p:cNvSpPr txBox="1"/>
          <p:nvPr/>
        </p:nvSpPr>
        <p:spPr>
          <a:xfrm>
            <a:off x="-464213" y="4951452"/>
            <a:ext cx="4290303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algn="ctr"/>
            <a:r>
              <a:rPr lang="it-IT" sz="1200" dirty="0">
                <a:solidFill>
                  <a:srgbClr val="0046AD"/>
                </a:solidFill>
              </a:rPr>
              <a:t>E-</a:t>
            </a:r>
            <a:r>
              <a:rPr lang="it-IT" sz="1200" dirty="0" err="1">
                <a:solidFill>
                  <a:srgbClr val="0046AD"/>
                </a:solidFill>
              </a:rPr>
              <a:t>government</a:t>
            </a:r>
            <a:r>
              <a:rPr lang="it-IT" sz="1200" dirty="0">
                <a:solidFill>
                  <a:srgbClr val="0046AD"/>
                </a:solidFill>
              </a:rPr>
              <a:t> benchmark 2021, CAP Gemini</a:t>
            </a:r>
          </a:p>
        </p:txBody>
      </p:sp>
    </p:spTree>
    <p:extLst>
      <p:ext uri="{BB962C8B-B14F-4D97-AF65-F5344CB8AC3E}">
        <p14:creationId xmlns:p14="http://schemas.microsoft.com/office/powerpoint/2010/main" val="245667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4797013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8693" t="31470" r="8899" b="32310"/>
          <a:stretch/>
        </p:blipFill>
        <p:spPr>
          <a:xfrm>
            <a:off x="6884287" y="4705406"/>
            <a:ext cx="2177417" cy="3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302400" y="226564"/>
            <a:ext cx="8539200" cy="89768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defPPr>
              <a:defRPr lang="en-US"/>
            </a:defPPr>
            <a:lvl1pPr>
              <a:lnSpc>
                <a:spcPts val="3500"/>
              </a:lnSpc>
              <a:spcBef>
                <a:spcPct val="0"/>
              </a:spcBef>
              <a:buNone/>
              <a:defRPr sz="3000">
                <a:solidFill>
                  <a:srgbClr val="0046AD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it" dirty="0">
                <a:sym typeface="Titillium Web"/>
              </a:rPr>
              <a:t>10 Aree di miglioramento nell’implementazione dei servizi</a:t>
            </a:r>
            <a:endParaRPr dirty="0">
              <a:sym typeface="Titillium Web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302400" y="1124246"/>
            <a:ext cx="84024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Rilasciare la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notifica di completamento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del servizio e transazione effettuata;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Garantire il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tracciamento dei progressi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nell’accesso al servizio; 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Introdurre la funzione </a:t>
            </a:r>
            <a:r>
              <a:rPr lang="it" sz="1200" b="1" i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Save as a draft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durante transazioni online ; 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Indicare una stima della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durata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dell’intero processo transattivo; 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Indicare i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termini di scadenza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per la fruizione del servizio; 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Indicare se la PA ha un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termine massimo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entro cui agire;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Rivelare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informazioni sulla performance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del servizio tramite un sistema di feedback;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Incoraggiare l’utilizzo di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identità digitale 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(SPID/CIE) per accesso ai servizi;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Incoraggiare la possibilità di inviare e ricevere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documenti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completamente online; </a:t>
            </a:r>
            <a:endParaRPr sz="1200" dirty="0">
              <a:solidFill>
                <a:srgbClr val="5A6772"/>
              </a:solidFill>
              <a:latin typeface="Arial" panose="020B0604020202020204" pitchFamily="34" charset="0"/>
              <a:ea typeface="Titillium Web"/>
              <a:cs typeface="Arial" panose="020B0604020202020204" pitchFamily="34" charset="0"/>
              <a:sym typeface="Titillium Web"/>
            </a:endParaRPr>
          </a:p>
          <a:p>
            <a:pPr marL="719999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AutoNum type="arabicPeriod"/>
            </a:pP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Incoraggiare la diffusione di </a:t>
            </a:r>
            <a:r>
              <a:rPr lang="it" sz="1200" b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moduli pre-compilati</a:t>
            </a:r>
            <a:r>
              <a:rPr lang="it" sz="1200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 per cittadini e imprese </a:t>
            </a:r>
            <a:r>
              <a:rPr lang="it" sz="1200" i="1" dirty="0">
                <a:solidFill>
                  <a:srgbClr val="5A6772"/>
                </a:solidFill>
                <a:latin typeface="Arial" panose="020B0604020202020204" pitchFamily="34" charset="0"/>
                <a:ea typeface="Titillium Web"/>
                <a:cs typeface="Arial" panose="020B0604020202020204" pitchFamily="34" charset="0"/>
                <a:sym typeface="Titillium Web"/>
              </a:rPr>
              <a:t>(es. 730 precompilato). 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45E683-52D2-AE47-AFB8-469D9C49B5AB}"/>
              </a:ext>
            </a:extLst>
          </p:cNvPr>
          <p:cNvSpPr txBox="1"/>
          <p:nvPr/>
        </p:nvSpPr>
        <p:spPr>
          <a:xfrm>
            <a:off x="82296" y="4754489"/>
            <a:ext cx="6455664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46AD"/>
                </a:solidFill>
              </a:defRPr>
            </a:lvl1pPr>
          </a:lstStyle>
          <a:p>
            <a:pPr algn="l"/>
            <a:r>
              <a:rPr lang="it-IT" dirty="0"/>
              <a:t>Per un’analisi più completa, Battisti, Morandini 2021</a:t>
            </a:r>
          </a:p>
          <a:p>
            <a:pPr algn="l"/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www.forumpa.it</a:t>
            </a:r>
            <a:r>
              <a:rPr lang="it-IT" dirty="0"/>
              <a:t>/</a:t>
            </a:r>
            <a:r>
              <a:rPr lang="it-IT" dirty="0" err="1"/>
              <a:t>tag</a:t>
            </a:r>
            <a:r>
              <a:rPr lang="it-IT" dirty="0"/>
              <a:t>/e-</a:t>
            </a:r>
            <a:r>
              <a:rPr lang="it-IT" dirty="0" err="1"/>
              <a:t>government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244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1763316" y="1869282"/>
            <a:ext cx="5625703" cy="898324"/>
          </a:xfrm>
          <a:prstGeom prst="rect">
            <a:avLst/>
          </a:prstGeom>
          <a:solidFill>
            <a:srgbClr val="003399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67866" tIns="33338" rIns="67866" bIns="33338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Il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contesto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di una </a:t>
            </a:r>
            <a:r>
              <a:rPr lang="en-US" sz="2700" b="1" dirty="0" err="1">
                <a:solidFill>
                  <a:schemeClr val="bg1"/>
                </a:solidFill>
                <a:latin typeface="Arial" charset="0"/>
              </a:rPr>
              <a:t>città</a:t>
            </a:r>
            <a:r>
              <a:rPr lang="en-US" sz="2700" b="1" dirty="0">
                <a:solidFill>
                  <a:schemeClr val="bg1"/>
                </a:solidFill>
                <a:latin typeface="Arial" charset="0"/>
              </a:rPr>
              <a:t> come Milano</a:t>
            </a:r>
          </a:p>
        </p:txBody>
      </p:sp>
    </p:spTree>
    <p:extLst>
      <p:ext uri="{BB962C8B-B14F-4D97-AF65-F5344CB8AC3E}">
        <p14:creationId xmlns:p14="http://schemas.microsoft.com/office/powerpoint/2010/main" val="209162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Area di testo"/>
          <p:cNvSpPr/>
          <p:nvPr/>
        </p:nvSpPr>
        <p:spPr>
          <a:xfrm>
            <a:off x="678253" y="1946004"/>
            <a:ext cx="3856836" cy="225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 fontScale="92500" lnSpcReduction="20000"/>
          </a:bodyPr>
          <a:lstStyle>
            <a:lvl1pPr algn="l">
              <a:defRPr sz="4400">
                <a:solidFill>
                  <a:srgbClr val="0020FF"/>
                </a:solidFill>
                <a:latin typeface="Union Regular"/>
                <a:ea typeface="Union Regular"/>
                <a:cs typeface="Union Regular"/>
                <a:sym typeface="Union Regular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Competizione </a:t>
            </a:r>
            <a:r>
              <a:rPr lang="it-IT" sz="1650" dirty="0">
                <a:solidFill>
                  <a:srgbClr val="0046AD"/>
                </a:solidFill>
              </a:rPr>
              <a:t>per i </a:t>
            </a:r>
            <a:r>
              <a:rPr lang="it-IT" sz="1650" b="1" dirty="0">
                <a:solidFill>
                  <a:srgbClr val="0046AD"/>
                </a:solidFill>
              </a:rPr>
              <a:t>talenti</a:t>
            </a: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Ineguaglianze crescenti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Cambiamento</a:t>
            </a:r>
            <a:r>
              <a:rPr lang="it-IT" sz="1650" b="1" dirty="0">
                <a:solidFill>
                  <a:srgbClr val="0046AD"/>
                </a:solidFill>
              </a:rPr>
              <a:t> ambientale e tecnologico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Catene del valore </a:t>
            </a:r>
            <a:r>
              <a:rPr lang="it-IT" sz="1650" b="1" dirty="0">
                <a:solidFill>
                  <a:srgbClr val="0046AD"/>
                </a:solidFill>
              </a:rPr>
              <a:t>globali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 err="1">
                <a:solidFill>
                  <a:srgbClr val="0046AD"/>
                </a:solidFill>
              </a:rPr>
              <a:t>Governance</a:t>
            </a:r>
            <a:r>
              <a:rPr lang="it-IT" sz="1650" b="1" dirty="0">
                <a:solidFill>
                  <a:srgbClr val="0046AD"/>
                </a:solidFill>
              </a:rPr>
              <a:t> </a:t>
            </a:r>
            <a:r>
              <a:rPr lang="it-IT" sz="1650" dirty="0">
                <a:solidFill>
                  <a:srgbClr val="0046AD"/>
                </a:solidFill>
              </a:rPr>
              <a:t>dei servizi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Shock esterni </a:t>
            </a:r>
            <a:r>
              <a:rPr lang="it-IT" sz="1650" dirty="0">
                <a:solidFill>
                  <a:srgbClr val="0046AD"/>
                </a:solidFill>
              </a:rPr>
              <a:t>come il Covid-19</a:t>
            </a:r>
          </a:p>
        </p:txBody>
      </p:sp>
      <p:sp>
        <p:nvSpPr>
          <p:cNvPr id="212" name="Titolo"/>
          <p:cNvSpPr txBox="1">
            <a:spLocks noGrp="1"/>
          </p:cNvSpPr>
          <p:nvPr>
            <p:ph type="title"/>
          </p:nvPr>
        </p:nvSpPr>
        <p:spPr>
          <a:xfrm>
            <a:off x="634601" y="575014"/>
            <a:ext cx="3900488" cy="1119188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/>
          </a:lstStyle>
          <a:p>
            <a:r>
              <a:rPr lang="it-IT" dirty="0"/>
              <a:t>Le sfide di una città oggi</a:t>
            </a:r>
            <a:br>
              <a:rPr lang="it-IT" dirty="0"/>
            </a:br>
            <a:endParaRPr dirty="0"/>
          </a:p>
        </p:txBody>
      </p:sp>
      <p:pic>
        <p:nvPicPr>
          <p:cNvPr id="10" name="Picture 2" descr="C:\Users\Motta\Desktop\21974-cityislandwallpapercityworldwallpaper1600900widescreen1715.jpg">
            <a:extLst>
              <a:ext uri="{FF2B5EF4-FFF2-40B4-BE49-F238E27FC236}">
                <a16:creationId xmlns:a16="http://schemas.microsoft.com/office/drawing/2014/main" id="{3198561B-2613-3B4D-B7A1-E3532747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r="12297"/>
          <a:stretch>
            <a:fillRect/>
          </a:stretch>
        </p:blipFill>
        <p:spPr bwMode="auto">
          <a:xfrm>
            <a:off x="4837339" y="634979"/>
            <a:ext cx="3771923" cy="35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5413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rea di testo"/>
          <p:cNvSpPr/>
          <p:nvPr/>
        </p:nvSpPr>
        <p:spPr>
          <a:xfrm>
            <a:off x="744664" y="1528874"/>
            <a:ext cx="4074223" cy="242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algn="l">
              <a:defRPr sz="4400">
                <a:solidFill>
                  <a:srgbClr val="0020FF"/>
                </a:solidFill>
                <a:latin typeface="Union Regular"/>
                <a:ea typeface="Union Regular"/>
                <a:cs typeface="Union Regular"/>
                <a:sym typeface="Union Regular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Il governo di un </a:t>
            </a:r>
            <a:r>
              <a:rPr lang="it-IT" sz="1650" b="1" dirty="0">
                <a:solidFill>
                  <a:srgbClr val="0046AD"/>
                </a:solidFill>
              </a:rPr>
              <a:t>problema o bisogno </a:t>
            </a:r>
            <a:r>
              <a:rPr lang="it-IT" sz="1650" dirty="0">
                <a:solidFill>
                  <a:srgbClr val="0046AD"/>
                </a:solidFill>
              </a:rPr>
              <a:t>richiede la </a:t>
            </a:r>
            <a:r>
              <a:rPr lang="it-IT" sz="1650" b="1" dirty="0">
                <a:solidFill>
                  <a:srgbClr val="0046AD"/>
                </a:solidFill>
              </a:rPr>
              <a:t>presa in carico </a:t>
            </a:r>
            <a:r>
              <a:rPr lang="it-IT" sz="1650" dirty="0">
                <a:solidFill>
                  <a:srgbClr val="0046AD"/>
                </a:solidFill>
              </a:rPr>
              <a:t>del cittadino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rgbClr val="0046AD"/>
                </a:solidFill>
              </a:rPr>
              <a:t>Necessita la capacità di </a:t>
            </a:r>
            <a:r>
              <a:rPr lang="it-IT" sz="1650" b="1" dirty="0">
                <a:solidFill>
                  <a:srgbClr val="0046AD"/>
                </a:solidFill>
              </a:rPr>
              <a:t>governare informazioni </a:t>
            </a:r>
            <a:r>
              <a:rPr lang="it-IT" sz="1650" dirty="0">
                <a:solidFill>
                  <a:srgbClr val="0046AD"/>
                </a:solidFill>
              </a:rPr>
              <a:t>a supporto delle fasi di erogazione del servizio provenienti da una </a:t>
            </a:r>
            <a:r>
              <a:rPr lang="it-IT" sz="1650" b="1" dirty="0">
                <a:solidFill>
                  <a:srgbClr val="0046AD"/>
                </a:solidFill>
              </a:rPr>
              <a:t>pluralità di fonti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46A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0046AD"/>
                </a:solidFill>
              </a:rPr>
              <a:t>Monitoraggio</a:t>
            </a:r>
            <a:r>
              <a:rPr lang="it-IT" sz="1650" dirty="0">
                <a:solidFill>
                  <a:srgbClr val="0046AD"/>
                </a:solidFill>
              </a:rPr>
              <a:t> del valore generato</a:t>
            </a:r>
          </a:p>
          <a:p>
            <a:endParaRPr lang="it-IT" sz="1650" dirty="0">
              <a:solidFill>
                <a:srgbClr val="0046AD"/>
              </a:solidFill>
            </a:endParaRPr>
          </a:p>
        </p:txBody>
      </p:sp>
      <p:sp>
        <p:nvSpPr>
          <p:cNvPr id="16" name="Titolo">
            <a:extLst>
              <a:ext uri="{FF2B5EF4-FFF2-40B4-BE49-F238E27FC236}">
                <a16:creationId xmlns:a16="http://schemas.microsoft.com/office/drawing/2014/main" id="{7FB4EC4C-9C95-E843-8A92-67276429ECE4}"/>
              </a:ext>
            </a:extLst>
          </p:cNvPr>
          <p:cNvSpPr txBox="1">
            <a:spLocks/>
          </p:cNvSpPr>
          <p:nvPr/>
        </p:nvSpPr>
        <p:spPr>
          <a:xfrm>
            <a:off x="671513" y="250931"/>
            <a:ext cx="6616256" cy="11191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b" anchorCtr="0">
            <a:normAutofit fontScale="97500"/>
          </a:bodyPr>
          <a:lstStyle>
            <a:lvl1pPr>
              <a:spcBef>
                <a:spcPct val="0"/>
              </a:spcBef>
              <a:buNone/>
              <a:defRPr sz="30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0020FF"/>
                </a:solidFill>
                <a:uFillTx/>
                <a:latin typeface="+mj-lt"/>
                <a:ea typeface="+mj-ea"/>
                <a:cs typeface="+mj-cs"/>
                <a:sym typeface="League Gothic"/>
              </a:defRPr>
            </a:lvl9pPr>
          </a:lstStyle>
          <a:p>
            <a:r>
              <a:rPr lang="it-IT" dirty="0" err="1"/>
              <a:t>Mission</a:t>
            </a:r>
            <a:r>
              <a:rPr lang="it-IT" dirty="0"/>
              <a:t> di un Comune: risolvere i problemi degli stakeholder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2687C3-4E3D-A84E-AABF-6E7D9EED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5"/>
          <a:stretch/>
        </p:blipFill>
        <p:spPr>
          <a:xfrm>
            <a:off x="4818887" y="1580431"/>
            <a:ext cx="4150588" cy="228748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310426-CD29-1543-9EA8-8FD33EC157DA}"/>
              </a:ext>
            </a:extLst>
          </p:cNvPr>
          <p:cNvSpPr txBox="1"/>
          <p:nvPr/>
        </p:nvSpPr>
        <p:spPr>
          <a:xfrm>
            <a:off x="7571232" y="3790968"/>
            <a:ext cx="2295144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it-IT" sz="1000" dirty="0"/>
              <a:t>@INCENTIVE 2022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Bocconi PPT-29mag2017">
      <a:dk1>
        <a:sysClr val="windowText" lastClr="000000"/>
      </a:dk1>
      <a:lt1>
        <a:sysClr val="window" lastClr="FFFFFF"/>
      </a:lt1>
      <a:dk2>
        <a:srgbClr val="0046AD"/>
      </a:dk2>
      <a:lt2>
        <a:srgbClr val="DCDCDC"/>
      </a:lt2>
      <a:accent1>
        <a:srgbClr val="DA5D5D"/>
      </a:accent1>
      <a:accent2>
        <a:srgbClr val="40B3BC"/>
      </a:accent2>
      <a:accent3>
        <a:srgbClr val="40B273"/>
      </a:accent3>
      <a:accent4>
        <a:srgbClr val="998BB8"/>
      </a:accent4>
      <a:accent5>
        <a:srgbClr val="FFA240"/>
      </a:accent5>
      <a:accent6>
        <a:srgbClr val="4B92F9"/>
      </a:accent6>
      <a:hlink>
        <a:srgbClr val="0000FF"/>
      </a:hlink>
      <a:folHlink>
        <a:srgbClr val="800080"/>
      </a:folHlink>
    </a:clrScheme>
    <a:fontScheme name="Bocconi 2017">
      <a:majorFont>
        <a:latin typeface="Open Sans"/>
        <a:ea typeface=""/>
        <a:cs typeface=""/>
      </a:majorFont>
      <a:minorFont>
        <a:latin typeface="Roboto Slab Light"/>
        <a:ea typeface=""/>
        <a:cs typeface=""/>
      </a:minorFont>
    </a:fontScheme>
    <a:fmtScheme name="Solidi sottili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spAutoFit/>
      </a:bodyPr>
      <a:lstStyle>
        <a:defPPr>
          <a:defRPr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sharepoint/v3/field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2935</TotalTime>
  <Words>1453</Words>
  <Application>Microsoft Macintosh PowerPoint</Application>
  <PresentationFormat>Presentazione su schermo (16:9)</PresentationFormat>
  <Paragraphs>252</Paragraphs>
  <Slides>33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51" baseType="lpstr">
      <vt:lpstr>65 Helvetica Medium</vt:lpstr>
      <vt:lpstr>Arial</vt:lpstr>
      <vt:lpstr>benton-sans</vt:lpstr>
      <vt:lpstr>Book Antiqua</vt:lpstr>
      <vt:lpstr>Calibri</vt:lpstr>
      <vt:lpstr>Lucida Grande</vt:lpstr>
      <vt:lpstr>Open Sans</vt:lpstr>
      <vt:lpstr>Open Sans Semibold</vt:lpstr>
      <vt:lpstr>Roboto Slab Light</vt:lpstr>
      <vt:lpstr>Roboto Slab Regular</vt:lpstr>
      <vt:lpstr>Source Sans Pro</vt:lpstr>
      <vt:lpstr>Times New Roman</vt:lpstr>
      <vt:lpstr>Titillium Web</vt:lpstr>
      <vt:lpstr>Titillium Web SemiBold</vt:lpstr>
      <vt:lpstr>Union Regular</vt:lpstr>
      <vt:lpstr>Verdana</vt:lpstr>
      <vt:lpstr>Wingdings</vt:lpstr>
      <vt:lpstr>Office Theme</vt:lpstr>
      <vt:lpstr>Innovazione digitale nel Comune e nei servizi digitalizzare partendo dai bisogni</vt:lpstr>
      <vt:lpstr>Agenda</vt:lpstr>
      <vt:lpstr>Presentazione standard di PowerPoint</vt:lpstr>
      <vt:lpstr>Presentazione standard di PowerPoint</vt:lpstr>
      <vt:lpstr>E-government benchmark 2021 (dati 2020)</vt:lpstr>
      <vt:lpstr>Presentazione standard di PowerPoint</vt:lpstr>
      <vt:lpstr>Presentazione standard di PowerPoint</vt:lpstr>
      <vt:lpstr>Le sfide di una città oggi </vt:lpstr>
      <vt:lpstr>Presentazione standard di PowerPoint</vt:lpstr>
      <vt:lpstr>Un servizio pubblico in pratica</vt:lpstr>
      <vt:lpstr>Generando valore</vt:lpstr>
      <vt:lpstr>Presentazione standard di PowerPoint</vt:lpstr>
      <vt:lpstr>Osservazioni </vt:lpstr>
      <vt:lpstr>Osservazione #1: Quali bisogni?</vt:lpstr>
      <vt:lpstr>Presentazione standard di PowerPoint</vt:lpstr>
      <vt:lpstr>Milano 2015: Cittadini</vt:lpstr>
      <vt:lpstr>Milano 2015: le Imprese</vt:lpstr>
      <vt:lpstr>Milano 2016-2021: aspettative e soddisfazione</vt:lpstr>
      <vt:lpstr>Milano Servizio Anagrafe: attributi </vt:lpstr>
      <vt:lpstr>Servizio Anagrafe – Milano per età</vt:lpstr>
      <vt:lpstr>Servizio Anagrafe – Milano per età</vt:lpstr>
      <vt:lpstr>Milano 2021: come vogliono interagire i cittadini</vt:lpstr>
      <vt:lpstr>Quali aspettative influenzano la soddisfazione nei servizi digitali? Milano 2021</vt:lpstr>
      <vt:lpstr>Osservazione #2: Ascolto per generare valore</vt:lpstr>
      <vt:lpstr>Osservazione #3: Allineamento obiettivi-bisogni-valore </vt:lpstr>
      <vt:lpstr>Presentazione standard di PowerPoint</vt:lpstr>
      <vt:lpstr>1. Allineamento obiettivi e strategia digitale</vt:lpstr>
      <vt:lpstr>1.a Rappresentazione strategia-bisogni-progetti</vt:lpstr>
      <vt:lpstr>1.b Lavorare per progetti</vt:lpstr>
      <vt:lpstr>2. Scoprire, ascoltare e agire</vt:lpstr>
      <vt:lpstr>Presentazione standard di PowerPoint</vt:lpstr>
      <vt:lpstr>4. PPP 2.0  come volano per gli investimenti digitali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Greta Nasi</cp:lastModifiedBy>
  <cp:revision>186</cp:revision>
  <cp:lastPrinted>2022-02-15T13:28:11Z</cp:lastPrinted>
  <dcterms:created xsi:type="dcterms:W3CDTF">2010-04-12T23:12:02Z</dcterms:created>
  <dcterms:modified xsi:type="dcterms:W3CDTF">2022-02-15T14:21:15Z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