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4" r:id="rId1"/>
  </p:sldMasterIdLst>
  <p:notesMasterIdLst>
    <p:notesMasterId r:id="rId5"/>
  </p:notesMasterIdLst>
  <p:sldIdLst>
    <p:sldId id="273" r:id="rId2"/>
    <p:sldId id="260" r:id="rId3"/>
    <p:sldId id="2146849890" r:id="rId4"/>
  </p:sldIdLst>
  <p:sldSz cx="24384000" cy="13716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18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/>
      <a:tcStyle>
        <a:tcBdr/>
        <a:fill>
          <a:solidFill>
            <a:srgbClr val="E9E9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94061" autoAdjust="0"/>
  </p:normalViewPr>
  <p:slideViewPr>
    <p:cSldViewPr snapToGrid="0">
      <p:cViewPr varScale="1">
        <p:scale>
          <a:sx n="41" d="100"/>
          <a:sy n="41" d="100"/>
        </p:scale>
        <p:origin x="581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3D0D-3E36-4126-9CD3-ABF8E520D4E9}" type="datetimeFigureOut">
              <a:rPr lang="it-IT" smtClean="0"/>
              <a:t>16/07/2025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872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3D0D-3E36-4126-9CD3-ABF8E520D4E9}" type="datetimeFigureOut">
              <a:rPr lang="it-IT" smtClean="0"/>
              <a:t>16/07/2025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1270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3D0D-3E36-4126-9CD3-ABF8E520D4E9}" type="datetimeFigureOut">
              <a:rPr lang="it-IT" smtClean="0"/>
              <a:t>16/07/2025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2194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rpo livello uno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0" y="11859862"/>
            <a:ext cx="21971004" cy="6369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 b="1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 b="1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 b="1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 b="1"/>
            </a:lvl5pPr>
          </a:lstStyle>
          <a:p>
            <a:r>
              <a:t>Autore e data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" name="Titolo presentazion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Titolo presentazione</a:t>
            </a:r>
          </a:p>
        </p:txBody>
      </p:sp>
      <p:sp>
        <p:nvSpPr>
          <p:cNvPr id="13" name="Corpo livello uno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2" y="7223190"/>
            <a:ext cx="21971002" cy="1905002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Sottotitolo presentazione</a:t>
            </a:r>
          </a:p>
        </p:txBody>
      </p:sp>
      <p:sp>
        <p:nvSpPr>
          <p:cNvPr id="14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30983502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2249C-7A41-0986-F94A-F5AD04BECB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3518" y="458733"/>
            <a:ext cx="18288000" cy="757130"/>
          </a:xfrm>
          <a:noFill/>
        </p:spPr>
        <p:txBody>
          <a:bodyPr wrap="square" rtlCol="0">
            <a:spAutoFit/>
          </a:bodyPr>
          <a:lstStyle>
            <a:lvl1pPr>
              <a:defRPr lang="en-US" sz="4800" b="1">
                <a:solidFill>
                  <a:prstClr val="white"/>
                </a:solidFill>
                <a:latin typeface="Calibri Light" panose="020F0302020204030204"/>
                <a:ea typeface="+mn-ea"/>
                <a:cs typeface="+mn-cs"/>
              </a:defRPr>
            </a:lvl1pPr>
          </a:lstStyle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E3F9D600-902D-B0D8-14DB-97441FB00096}"/>
              </a:ext>
            </a:extLst>
          </p:cNvPr>
          <p:cNvSpPr/>
          <p:nvPr userDrawn="1"/>
        </p:nvSpPr>
        <p:spPr>
          <a:xfrm>
            <a:off x="0" y="-52599"/>
            <a:ext cx="24384000" cy="1678162"/>
          </a:xfrm>
          <a:prstGeom prst="rect">
            <a:avLst/>
          </a:prstGeom>
          <a:solidFill>
            <a:srgbClr val="DD18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163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3D0D-3E36-4126-9CD3-ABF8E520D4E9}" type="datetimeFigureOut">
              <a:rPr lang="it-IT" smtClean="0"/>
              <a:t>16/07/2025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758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3D0D-3E36-4126-9CD3-ABF8E520D4E9}" type="datetimeFigureOut">
              <a:rPr lang="it-IT" smtClean="0"/>
              <a:t>16/07/2025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455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3D0D-3E36-4126-9CD3-ABF8E520D4E9}" type="datetimeFigureOut">
              <a:rPr lang="it-IT" smtClean="0"/>
              <a:t>16/07/2025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5051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3D0D-3E36-4126-9CD3-ABF8E520D4E9}" type="datetimeFigureOut">
              <a:rPr lang="it-IT" smtClean="0"/>
              <a:t>16/07/2025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8452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3D0D-3E36-4126-9CD3-ABF8E520D4E9}" type="datetimeFigureOut">
              <a:rPr lang="it-IT" smtClean="0"/>
              <a:t>16/07/2025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3986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3D0D-3E36-4126-9CD3-ABF8E520D4E9}" type="datetimeFigureOut">
              <a:rPr lang="it-IT" smtClean="0"/>
              <a:t>16/07/2025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8877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3D0D-3E36-4126-9CD3-ABF8E520D4E9}" type="datetimeFigureOut">
              <a:rPr lang="it-IT" smtClean="0"/>
              <a:t>16/07/2025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520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63D0D-3E36-4126-9CD3-ABF8E520D4E9}" type="datetimeFigureOut">
              <a:rPr lang="it-IT" smtClean="0"/>
              <a:t>16/07/2025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5648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63D0D-3E36-4126-9CD3-ABF8E520D4E9}" type="datetimeFigureOut">
              <a:rPr lang="it-IT" smtClean="0"/>
              <a:t>16/07/2025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0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24384000" cy="2165736"/>
          </a:xfrm>
          <a:prstGeom prst="rect">
            <a:avLst/>
          </a:prstGeom>
          <a:solidFill>
            <a:srgbClr val="DD18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2" name="Concetti chiave del progetto MaaS for Italy – Comune di Milano"/>
          <p:cNvSpPr txBox="1">
            <a:spLocks noGrp="1"/>
          </p:cNvSpPr>
          <p:nvPr>
            <p:ph type="title"/>
          </p:nvPr>
        </p:nvSpPr>
        <p:spPr>
          <a:xfrm>
            <a:off x="845916" y="605347"/>
            <a:ext cx="14164380" cy="955041"/>
          </a:xfrm>
          <a:prstGeom prst="rect">
            <a:avLst/>
          </a:prstGeom>
        </p:spPr>
        <p:txBody>
          <a:bodyPr lIns="45719" tIns="45719" rIns="45719" bIns="45719" anchor="ctr">
            <a:normAutofit/>
          </a:bodyPr>
          <a:lstStyle>
            <a:lvl1pPr defTabSz="685800">
              <a:lnSpc>
                <a:spcPct val="90000"/>
              </a:lnSpc>
              <a:defRPr sz="4275" b="0" spc="0"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r>
              <a:rPr lang="it-IT" sz="4200" b="1" dirty="0" err="1">
                <a:solidFill>
                  <a:schemeClr val="bg1"/>
                </a:solidFill>
              </a:rPr>
              <a:t>Maas</a:t>
            </a:r>
            <a:r>
              <a:rPr lang="it-IT" sz="4200" b="1" dirty="0">
                <a:solidFill>
                  <a:schemeClr val="bg1"/>
                </a:solidFill>
              </a:rPr>
              <a:t> – Obiettivi del Comune di Milano e modello di business</a:t>
            </a:r>
            <a:endParaRPr sz="4200" b="1" dirty="0">
              <a:solidFill>
                <a:schemeClr val="bg1"/>
              </a:solidFill>
            </a:endParaRPr>
          </a:p>
        </p:txBody>
      </p:sp>
      <p:sp>
        <p:nvSpPr>
          <p:cNvPr id="21" name="Segnaposto contenuto 2"/>
          <p:cNvSpPr txBox="1">
            <a:spLocks/>
          </p:cNvSpPr>
          <p:nvPr/>
        </p:nvSpPr>
        <p:spPr>
          <a:xfrm>
            <a:off x="845916" y="2815891"/>
            <a:ext cx="22397542" cy="1989468"/>
          </a:xfrm>
          <a:prstGeom prst="rect">
            <a:avLst/>
          </a:prstGeom>
        </p:spPr>
        <p:txBody>
          <a:bodyPr vert="horz" lIns="45718" tIns="45718" rIns="45718" bIns="45718" numCol="1" spcCol="38100" rtlCol="0">
            <a:normAutofit/>
          </a:bodyPr>
          <a:lstStyle>
            <a:lvl1pPr marL="0" indent="0" algn="l" defTabSz="825500" rtl="0" eaLnBrk="1" latinLnBrk="0" hangingPunct="1">
              <a:lnSpc>
                <a:spcPct val="100000"/>
              </a:lnSpc>
              <a:spcBef>
                <a:spcPts val="0"/>
              </a:spcBef>
              <a:buSzTx/>
              <a:buFont typeface="Arial" panose="020B0604020202020204" pitchFamily="34" charset="0"/>
              <a:buNone/>
              <a:defRPr sz="3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66800" indent="-457200" algn="l" defTabSz="8255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76400" indent="-457200" algn="l" defTabSz="8255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86000" indent="-457200" algn="l" defTabSz="8255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95600" indent="-457200" algn="l" defTabSz="8255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3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Il Comune di Milano ha affrontato il tema del </a:t>
            </a:r>
            <a:r>
              <a:rPr lang="it-IT" dirty="0" err="1"/>
              <a:t>Maas</a:t>
            </a:r>
            <a:r>
              <a:rPr lang="it-IT" dirty="0"/>
              <a:t> </a:t>
            </a:r>
            <a:r>
              <a:rPr lang="it-IT"/>
              <a:t>tempo fa, </a:t>
            </a:r>
            <a:r>
              <a:rPr lang="it-IT" dirty="0"/>
              <a:t>definendo innanzitutto quali fossero gli obiettivi primari e di conseguenza individuando un modello di business che potesse garantire al meglio i propri obiettivi. </a:t>
            </a:r>
          </a:p>
        </p:txBody>
      </p:sp>
      <p:sp>
        <p:nvSpPr>
          <p:cNvPr id="22" name="Rettangolo 21"/>
          <p:cNvSpPr>
            <a:spLocks noChangeAspect="1"/>
          </p:cNvSpPr>
          <p:nvPr/>
        </p:nvSpPr>
        <p:spPr>
          <a:xfrm>
            <a:off x="845916" y="4709853"/>
            <a:ext cx="22397542" cy="290031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numCol="2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it-IT" sz="3200" b="1" dirty="0"/>
              <a:t>Gestire ed indirizzare la domanda di Mobilità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it-IT" sz="3200" b="1" dirty="0"/>
              <a:t>Qualità del Servizio e riduzione del </a:t>
            </a:r>
            <a:r>
              <a:rPr lang="it-IT" sz="3200" b="1" dirty="0" err="1"/>
              <a:t>Mobility</a:t>
            </a:r>
            <a:r>
              <a:rPr lang="it-IT" sz="3200" b="1" dirty="0"/>
              <a:t> Divide 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it-IT" sz="3200" b="1" dirty="0"/>
              <a:t>Ridurre la congestione della città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it-IT" sz="3200" b="1" dirty="0"/>
              <a:t>Qualità ambientale  (aria e rumore)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it-IT" sz="3200" b="1" dirty="0"/>
              <a:t>Innovazione e Digitalizzazione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it-IT" sz="3200" b="1" dirty="0"/>
              <a:t>Sviluppo Sostenibile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it-IT" sz="3200" b="1" dirty="0"/>
              <a:t>Ottimizzazione delle risorse pubbliche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it-IT" sz="3200" b="1" dirty="0"/>
              <a:t>Garantire parità di trattamento e concorrenza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it-IT" sz="3200" b="1" dirty="0"/>
              <a:t>Equilibrio economico e attrattività (investimenti pubblici e attrarre investimenti)</a:t>
            </a:r>
          </a:p>
        </p:txBody>
      </p:sp>
      <p:sp>
        <p:nvSpPr>
          <p:cNvPr id="3" name="Triangolo isoscele 2"/>
          <p:cNvSpPr/>
          <p:nvPr/>
        </p:nvSpPr>
        <p:spPr>
          <a:xfrm rot="10800000">
            <a:off x="9114499" y="7993625"/>
            <a:ext cx="4689987" cy="1032387"/>
          </a:xfrm>
          <a:prstGeom prst="triangle">
            <a:avLst/>
          </a:prstGeom>
          <a:solidFill>
            <a:srgbClr val="DD18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315" y="10061368"/>
            <a:ext cx="11099774" cy="24049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Rettangolo 4"/>
          <p:cNvSpPr/>
          <p:nvPr/>
        </p:nvSpPr>
        <p:spPr>
          <a:xfrm>
            <a:off x="13331918" y="10149236"/>
            <a:ext cx="971096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600" b="1" dirty="0"/>
              <a:t>Il Comune di Milano si è orientato quindi verso un «mercato aperto» con più soggetti </a:t>
            </a:r>
            <a:r>
              <a:rPr lang="it-IT" sz="3600" b="1" dirty="0" err="1"/>
              <a:t>Maas</a:t>
            </a:r>
            <a:r>
              <a:rPr lang="it-IT" sz="3600" b="1" dirty="0"/>
              <a:t>.</a:t>
            </a:r>
          </a:p>
          <a:p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312529279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0"/>
            <a:ext cx="24384000" cy="2165736"/>
          </a:xfrm>
          <a:prstGeom prst="rect">
            <a:avLst/>
          </a:prstGeom>
          <a:solidFill>
            <a:srgbClr val="DD18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oncetti chiave del progetto MaaS for Italy – Comune di Milano"/>
          <p:cNvSpPr txBox="1">
            <a:spLocks/>
          </p:cNvSpPr>
          <p:nvPr/>
        </p:nvSpPr>
        <p:spPr>
          <a:xfrm>
            <a:off x="845916" y="605347"/>
            <a:ext cx="14164380" cy="955041"/>
          </a:xfrm>
          <a:prstGeom prst="rect">
            <a:avLst/>
          </a:prstGeom>
        </p:spPr>
        <p:txBody>
          <a:bodyPr vert="horz" lIns="45719" tIns="45719" rIns="45719" bIns="45719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75" b="0" kern="1200" spc="0">
                <a:solidFill>
                  <a:schemeClr val="tx1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r>
              <a:rPr lang="it-IT" sz="4200" b="1" dirty="0">
                <a:solidFill>
                  <a:schemeClr val="bg1"/>
                </a:solidFill>
              </a:rPr>
              <a:t>Il progetto Maas4Italy Milano – Il progetto e la sperimentazione</a:t>
            </a:r>
          </a:p>
        </p:txBody>
      </p:sp>
      <p:sp>
        <p:nvSpPr>
          <p:cNvPr id="56" name="Rettangolo 55">
            <a:extLst>
              <a:ext uri="{FF2B5EF4-FFF2-40B4-BE49-F238E27FC236}">
                <a16:creationId xmlns:a16="http://schemas.microsoft.com/office/drawing/2014/main" id="{3784D738-DEBC-A3B6-4256-F7079238BE76}"/>
              </a:ext>
            </a:extLst>
          </p:cNvPr>
          <p:cNvSpPr/>
          <p:nvPr/>
        </p:nvSpPr>
        <p:spPr>
          <a:xfrm>
            <a:off x="13687501" y="5588036"/>
            <a:ext cx="3006728" cy="30558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/>
          </a:p>
        </p:txBody>
      </p:sp>
      <p:sp>
        <p:nvSpPr>
          <p:cNvPr id="57" name="Rettangolo 56">
            <a:extLst>
              <a:ext uri="{FF2B5EF4-FFF2-40B4-BE49-F238E27FC236}">
                <a16:creationId xmlns:a16="http://schemas.microsoft.com/office/drawing/2014/main" id="{961668FF-960C-58D0-15BA-5E83681B01AA}"/>
              </a:ext>
            </a:extLst>
          </p:cNvPr>
          <p:cNvSpPr/>
          <p:nvPr/>
        </p:nvSpPr>
        <p:spPr>
          <a:xfrm>
            <a:off x="10654068" y="2805449"/>
            <a:ext cx="3044257" cy="278258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/>
          </a:p>
        </p:txBody>
      </p:sp>
      <p:sp>
        <p:nvSpPr>
          <p:cNvPr id="58" name="Rettangolo 57">
            <a:extLst>
              <a:ext uri="{FF2B5EF4-FFF2-40B4-BE49-F238E27FC236}">
                <a16:creationId xmlns:a16="http://schemas.microsoft.com/office/drawing/2014/main" id="{F06A2DE8-42BF-2550-7849-0F713BB5CAAA}"/>
              </a:ext>
            </a:extLst>
          </p:cNvPr>
          <p:cNvSpPr/>
          <p:nvPr/>
        </p:nvSpPr>
        <p:spPr>
          <a:xfrm>
            <a:off x="10654070" y="5582966"/>
            <a:ext cx="3038555" cy="3066971"/>
          </a:xfrm>
          <a:prstGeom prst="rect">
            <a:avLst/>
          </a:prstGeom>
          <a:solidFill>
            <a:srgbClr val="DD18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>
              <a:solidFill>
                <a:schemeClr val="bg1"/>
              </a:solidFill>
              <a:latin typeface="Montserrat" pitchFamily="2" charset="0"/>
            </a:endParaRPr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DBB8F9D4-4EE0-89F4-ED96-B8DF4BB6B928}"/>
              </a:ext>
            </a:extLst>
          </p:cNvPr>
          <p:cNvSpPr/>
          <p:nvPr/>
        </p:nvSpPr>
        <p:spPr>
          <a:xfrm>
            <a:off x="7606285" y="2807813"/>
            <a:ext cx="3044257" cy="2775153"/>
          </a:xfrm>
          <a:prstGeom prst="rect">
            <a:avLst/>
          </a:prstGeom>
          <a:solidFill>
            <a:srgbClr val="DD18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/>
          </a:p>
        </p:txBody>
      </p:sp>
      <p:sp>
        <p:nvSpPr>
          <p:cNvPr id="60" name="CasellaDiTesto 59">
            <a:extLst>
              <a:ext uri="{FF2B5EF4-FFF2-40B4-BE49-F238E27FC236}">
                <a16:creationId xmlns:a16="http://schemas.microsoft.com/office/drawing/2014/main" id="{41B81E18-FE91-0C16-922A-9F664A74F637}"/>
              </a:ext>
            </a:extLst>
          </p:cNvPr>
          <p:cNvSpPr txBox="1"/>
          <p:nvPr/>
        </p:nvSpPr>
        <p:spPr>
          <a:xfrm>
            <a:off x="8365601" y="3277011"/>
            <a:ext cx="1307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err="1">
                <a:solidFill>
                  <a:schemeClr val="bg1"/>
                </a:solidFill>
                <a:latin typeface="Montserrat" pitchFamily="2" charset="0"/>
              </a:rPr>
              <a:t>MaaS</a:t>
            </a:r>
            <a:r>
              <a:rPr lang="it-IT" sz="2800" b="1">
                <a:solidFill>
                  <a:srgbClr val="004C45"/>
                </a:solidFill>
                <a:latin typeface="Montserrat" pitchFamily="2" charset="0"/>
              </a:rPr>
              <a:t> </a:t>
            </a:r>
          </a:p>
        </p:txBody>
      </p:sp>
      <p:sp>
        <p:nvSpPr>
          <p:cNvPr id="61" name="CasellaDiTesto 60">
            <a:extLst>
              <a:ext uri="{FF2B5EF4-FFF2-40B4-BE49-F238E27FC236}">
                <a16:creationId xmlns:a16="http://schemas.microsoft.com/office/drawing/2014/main" id="{2E552C49-7BB0-AC19-0184-D4D2675143C6}"/>
              </a:ext>
            </a:extLst>
          </p:cNvPr>
          <p:cNvSpPr txBox="1"/>
          <p:nvPr/>
        </p:nvSpPr>
        <p:spPr>
          <a:xfrm>
            <a:off x="7600582" y="3993642"/>
            <a:ext cx="30013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  <a:latin typeface="Montserrat" pitchFamily="2" charset="0"/>
              </a:rPr>
              <a:t>Un </a:t>
            </a:r>
            <a:r>
              <a:rPr lang="it-IT" sz="1600" b="1" dirty="0">
                <a:solidFill>
                  <a:schemeClr val="bg1"/>
                </a:solidFill>
                <a:latin typeface="Montserrat" pitchFamily="2" charset="0"/>
              </a:rPr>
              <a:t>unico servizio di mobilità</a:t>
            </a:r>
            <a:r>
              <a:rPr lang="it-IT" sz="1600" dirty="0">
                <a:solidFill>
                  <a:schemeClr val="bg1"/>
                </a:solidFill>
                <a:latin typeface="Montserrat" pitchFamily="2" charset="0"/>
              </a:rPr>
              <a:t> che integra varie forme di trasporto e un </a:t>
            </a:r>
            <a:r>
              <a:rPr lang="it-IT" sz="1600" b="1" dirty="0">
                <a:solidFill>
                  <a:schemeClr val="bg1"/>
                </a:solidFill>
                <a:latin typeface="Montserrat" pitchFamily="2" charset="0"/>
              </a:rPr>
              <a:t>unico canale di pagamento </a:t>
            </a:r>
          </a:p>
          <a:p>
            <a:pPr algn="ctr"/>
            <a:endParaRPr lang="it-IT" sz="1600" dirty="0">
              <a:solidFill>
                <a:schemeClr val="bg1"/>
              </a:solidFill>
              <a:latin typeface="Montserrat" pitchFamily="2" charset="0"/>
            </a:endParaRPr>
          </a:p>
        </p:txBody>
      </p:sp>
      <p:sp>
        <p:nvSpPr>
          <p:cNvPr id="62" name="CasellaDiTesto 61">
            <a:extLst>
              <a:ext uri="{FF2B5EF4-FFF2-40B4-BE49-F238E27FC236}">
                <a16:creationId xmlns:a16="http://schemas.microsoft.com/office/drawing/2014/main" id="{D873EB11-FE40-DB69-DBAF-5FF7AD2BC057}"/>
              </a:ext>
            </a:extLst>
          </p:cNvPr>
          <p:cNvSpPr txBox="1"/>
          <p:nvPr/>
        </p:nvSpPr>
        <p:spPr>
          <a:xfrm>
            <a:off x="10631972" y="3270367"/>
            <a:ext cx="30803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8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r>
              <a:rPr lang="it-IT" dirty="0"/>
              <a:t>Modello di mercato aperto </a:t>
            </a:r>
            <a:r>
              <a:rPr lang="it-IT" sz="1600" b="0" dirty="0"/>
              <a:t>parzialmente regolato dal </a:t>
            </a:r>
            <a:r>
              <a:rPr lang="it-IT" sz="1600" b="0" dirty="0" err="1"/>
              <a:t>CdM</a:t>
            </a:r>
            <a:endParaRPr lang="it-IT" sz="1600" b="0" dirty="0"/>
          </a:p>
        </p:txBody>
      </p:sp>
      <p:sp>
        <p:nvSpPr>
          <p:cNvPr id="63" name="CasellaDiTesto 62">
            <a:extLst>
              <a:ext uri="{FF2B5EF4-FFF2-40B4-BE49-F238E27FC236}">
                <a16:creationId xmlns:a16="http://schemas.microsoft.com/office/drawing/2014/main" id="{9E0BA1E3-59C8-31D0-C3E2-A92097352A0D}"/>
              </a:ext>
            </a:extLst>
          </p:cNvPr>
          <p:cNvSpPr txBox="1"/>
          <p:nvPr/>
        </p:nvSpPr>
        <p:spPr>
          <a:xfrm>
            <a:off x="10701565" y="5992565"/>
            <a:ext cx="30022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bg1"/>
                </a:solidFill>
                <a:latin typeface="Montserrat" pitchFamily="2" charset="0"/>
              </a:rPr>
              <a:t>Fino a 1 milione di euro </a:t>
            </a:r>
            <a:r>
              <a:rPr lang="it-IT" sz="2000" dirty="0">
                <a:solidFill>
                  <a:schemeClr val="bg1"/>
                </a:solidFill>
                <a:latin typeface="Montserrat" pitchFamily="2" charset="0"/>
              </a:rPr>
              <a:t>di incentivi</a:t>
            </a:r>
            <a:endParaRPr lang="it-IT" sz="2800" dirty="0">
              <a:solidFill>
                <a:schemeClr val="bg1"/>
              </a:solidFill>
              <a:latin typeface="Montserrat" pitchFamily="2" charset="0"/>
            </a:endParaRPr>
          </a:p>
          <a:p>
            <a:pPr algn="ctr"/>
            <a:r>
              <a:rPr lang="it-IT" sz="2800" b="1" dirty="0">
                <a:solidFill>
                  <a:schemeClr val="bg1"/>
                </a:solidFill>
                <a:latin typeface="Montserrat" pitchFamily="2" charset="0"/>
              </a:rPr>
              <a:t>per gli utenti sperimentatori</a:t>
            </a:r>
          </a:p>
        </p:txBody>
      </p:sp>
      <p:grpSp>
        <p:nvGrpSpPr>
          <p:cNvPr id="64" name="Gruppo 63">
            <a:extLst>
              <a:ext uri="{FF2B5EF4-FFF2-40B4-BE49-F238E27FC236}">
                <a16:creationId xmlns:a16="http://schemas.microsoft.com/office/drawing/2014/main" id="{CBB8820B-0298-6734-CCAA-DBA4413CF540}"/>
              </a:ext>
            </a:extLst>
          </p:cNvPr>
          <p:cNvGrpSpPr/>
          <p:nvPr/>
        </p:nvGrpSpPr>
        <p:grpSpPr>
          <a:xfrm>
            <a:off x="7695448" y="5794290"/>
            <a:ext cx="9057761" cy="2215992"/>
            <a:chOff x="-318594" y="913662"/>
            <a:chExt cx="7275124" cy="1136187"/>
          </a:xfrm>
        </p:grpSpPr>
        <p:sp>
          <p:nvSpPr>
            <p:cNvPr id="65" name="CasellaDiTesto 64">
              <a:extLst>
                <a:ext uri="{FF2B5EF4-FFF2-40B4-BE49-F238E27FC236}">
                  <a16:creationId xmlns:a16="http://schemas.microsoft.com/office/drawing/2014/main" id="{C6F77426-3DE9-CD0B-B34F-0C9B98782EC1}"/>
                </a:ext>
              </a:extLst>
            </p:cNvPr>
            <p:cNvSpPr txBox="1"/>
            <p:nvPr/>
          </p:nvSpPr>
          <p:spPr>
            <a:xfrm>
              <a:off x="4501126" y="1632755"/>
              <a:ext cx="2455404" cy="173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it-IT" sz="1600">
                <a:solidFill>
                  <a:srgbClr val="0F5750"/>
                </a:solidFill>
                <a:latin typeface="Montserrat" pitchFamily="2" charset="0"/>
              </a:endParaRPr>
            </a:p>
          </p:txBody>
        </p:sp>
        <p:sp>
          <p:nvSpPr>
            <p:cNvPr id="66" name="CasellaDiTesto 65">
              <a:extLst>
                <a:ext uri="{FF2B5EF4-FFF2-40B4-BE49-F238E27FC236}">
                  <a16:creationId xmlns:a16="http://schemas.microsoft.com/office/drawing/2014/main" id="{6FC7E621-F638-D222-F5DC-5BB047EDAC43}"/>
                </a:ext>
              </a:extLst>
            </p:cNvPr>
            <p:cNvSpPr txBox="1"/>
            <p:nvPr/>
          </p:nvSpPr>
          <p:spPr>
            <a:xfrm>
              <a:off x="-318594" y="913662"/>
              <a:ext cx="2220028" cy="11361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2800" b="1">
                  <a:solidFill>
                    <a:schemeClr val="bg1"/>
                  </a:solidFill>
                  <a:latin typeface="Montserrat" pitchFamily="2" charset="0"/>
                </a:defRPr>
              </a:lvl1pPr>
            </a:lstStyle>
            <a:p>
              <a:r>
                <a:rPr lang="it-IT" sz="2400" dirty="0">
                  <a:solidFill>
                    <a:schemeClr val="tx1"/>
                  </a:solidFill>
                </a:rPr>
                <a:t>3,3 milioni di euro </a:t>
              </a:r>
            </a:p>
            <a:p>
              <a:r>
                <a:rPr lang="it-IT" sz="2400" dirty="0">
                  <a:solidFill>
                    <a:schemeClr val="tx1"/>
                  </a:solidFill>
                </a:rPr>
                <a:t>Budget totale progetto</a:t>
              </a:r>
            </a:p>
            <a:p>
              <a:r>
                <a:rPr lang="it-IT" sz="2400" dirty="0">
                  <a:solidFill>
                    <a:schemeClr val="tx1"/>
                  </a:solidFill>
                </a:rPr>
                <a:t> </a:t>
              </a:r>
              <a:r>
                <a:rPr lang="it-IT" sz="1800" dirty="0">
                  <a:solidFill>
                    <a:schemeClr val="tx1"/>
                  </a:solidFill>
                </a:rPr>
                <a:t>(di cui 800 mila per digitalizzazione TPL)</a:t>
              </a:r>
            </a:p>
          </p:txBody>
        </p:sp>
      </p:grpSp>
      <p:sp>
        <p:nvSpPr>
          <p:cNvPr id="68" name="CasellaDiTesto 67">
            <a:extLst>
              <a:ext uri="{FF2B5EF4-FFF2-40B4-BE49-F238E27FC236}">
                <a16:creationId xmlns:a16="http://schemas.microsoft.com/office/drawing/2014/main" id="{5557AD2A-E9F9-0AE7-9576-623399FE1812}"/>
              </a:ext>
            </a:extLst>
          </p:cNvPr>
          <p:cNvSpPr txBox="1"/>
          <p:nvPr/>
        </p:nvSpPr>
        <p:spPr>
          <a:xfrm>
            <a:off x="13808862" y="2978461"/>
            <a:ext cx="276400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latin typeface="Montserrat" pitchFamily="2" charset="0"/>
              </a:rPr>
              <a:t>Incentivi agli utenti fino al</a:t>
            </a:r>
            <a:r>
              <a:rPr lang="it-IT" sz="2800" b="1" dirty="0">
                <a:latin typeface="Montserrat" pitchFamily="2" charset="0"/>
              </a:rPr>
              <a:t> 50% del costo del viaggio</a:t>
            </a:r>
            <a:endParaRPr lang="it-IT" sz="2800" dirty="0">
              <a:latin typeface="Montserrat" pitchFamily="2" charset="0"/>
            </a:endParaRPr>
          </a:p>
        </p:txBody>
      </p:sp>
      <p:sp>
        <p:nvSpPr>
          <p:cNvPr id="70" name="Rettangolo 69">
            <a:extLst>
              <a:ext uri="{FF2B5EF4-FFF2-40B4-BE49-F238E27FC236}">
                <a16:creationId xmlns:a16="http://schemas.microsoft.com/office/drawing/2014/main" id="{DBB8F9D4-4EE0-89F4-ED96-B8DF4BB6B928}"/>
              </a:ext>
            </a:extLst>
          </p:cNvPr>
          <p:cNvSpPr/>
          <p:nvPr/>
        </p:nvSpPr>
        <p:spPr>
          <a:xfrm>
            <a:off x="16692642" y="2834253"/>
            <a:ext cx="3044257" cy="2775153"/>
          </a:xfrm>
          <a:prstGeom prst="rect">
            <a:avLst/>
          </a:prstGeom>
          <a:solidFill>
            <a:srgbClr val="DD18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/>
              <a:t>Raccolte circa </a:t>
            </a:r>
            <a:r>
              <a:rPr lang="it-IT" sz="2400" b="1" dirty="0"/>
              <a:t>2.000 </a:t>
            </a:r>
            <a:r>
              <a:rPr lang="it-IT" sz="2400" dirty="0"/>
              <a:t>richieste di sperimentazione</a:t>
            </a:r>
          </a:p>
        </p:txBody>
      </p:sp>
      <p:sp>
        <p:nvSpPr>
          <p:cNvPr id="73" name="CasellaDiTesto 72">
            <a:extLst>
              <a:ext uri="{FF2B5EF4-FFF2-40B4-BE49-F238E27FC236}">
                <a16:creationId xmlns:a16="http://schemas.microsoft.com/office/drawing/2014/main" id="{5557AD2A-E9F9-0AE7-9576-623399FE1812}"/>
              </a:ext>
            </a:extLst>
          </p:cNvPr>
          <p:cNvSpPr txBox="1"/>
          <p:nvPr/>
        </p:nvSpPr>
        <p:spPr>
          <a:xfrm>
            <a:off x="13742163" y="5747099"/>
            <a:ext cx="2764005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latin typeface="Montserrat" pitchFamily="2" charset="0"/>
              </a:rPr>
              <a:t>4 cluster di sperimentatori</a:t>
            </a:r>
          </a:p>
          <a:p>
            <a:pPr algn="ctr"/>
            <a:r>
              <a:rPr lang="it-IT" sz="2400" b="1" dirty="0">
                <a:latin typeface="Montserrat" pitchFamily="2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>
                <a:latin typeface="Montserrat" pitchFamily="2" charset="0"/>
              </a:rPr>
              <a:t>Studenti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>
                <a:latin typeface="Montserrat" pitchFamily="2" charset="0"/>
              </a:rPr>
              <a:t>Pendolari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>
                <a:latin typeface="Montserrat" pitchFamily="2" charset="0"/>
              </a:rPr>
              <a:t>Soggetti Deboli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>
                <a:latin typeface="Montserrat" pitchFamily="2" charset="0"/>
              </a:rPr>
              <a:t>Auto con divieto di circolazione</a:t>
            </a:r>
          </a:p>
        </p:txBody>
      </p:sp>
      <p:sp>
        <p:nvSpPr>
          <p:cNvPr id="80" name="TextBox 11">
            <a:extLst>
              <a:ext uri="{FF2B5EF4-FFF2-40B4-BE49-F238E27FC236}">
                <a16:creationId xmlns:a16="http://schemas.microsoft.com/office/drawing/2014/main" id="{1682F9C7-41AA-9194-2EA5-49675E40CBA4}"/>
              </a:ext>
            </a:extLst>
          </p:cNvPr>
          <p:cNvSpPr txBox="1"/>
          <p:nvPr/>
        </p:nvSpPr>
        <p:spPr>
          <a:xfrm>
            <a:off x="2629088" y="4985827"/>
            <a:ext cx="29957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800">
                <a:latin typeface="Montserrat" pitchFamily="2" charset="0"/>
              </a:defRPr>
            </a:lvl1pPr>
          </a:lstStyle>
          <a:p>
            <a:r>
              <a:rPr lang="it-IT" sz="4000" b="1" dirty="0"/>
              <a:t>5 </a:t>
            </a:r>
            <a:r>
              <a:rPr lang="it-IT" sz="4000" b="1" dirty="0" err="1"/>
              <a:t>MaaS</a:t>
            </a:r>
            <a:r>
              <a:rPr lang="it-IT" sz="4000" b="1" dirty="0"/>
              <a:t> Operator</a:t>
            </a:r>
            <a:endParaRPr lang="en-US" sz="400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616" y="2868085"/>
            <a:ext cx="6901270" cy="567586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  <p:sp>
        <p:nvSpPr>
          <p:cNvPr id="82" name="CasellaDiTesto 81">
            <a:extLst>
              <a:ext uri="{FF2B5EF4-FFF2-40B4-BE49-F238E27FC236}">
                <a16:creationId xmlns:a16="http://schemas.microsoft.com/office/drawing/2014/main" id="{5557AD2A-E9F9-0AE7-9576-623399FE1812}"/>
              </a:ext>
            </a:extLst>
          </p:cNvPr>
          <p:cNvSpPr txBox="1"/>
          <p:nvPr/>
        </p:nvSpPr>
        <p:spPr>
          <a:xfrm>
            <a:off x="16790163" y="5746048"/>
            <a:ext cx="276400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latin typeface="Montserrat" pitchFamily="2" charset="0"/>
              </a:rPr>
              <a:t>Incentivi mensili variabili da 20 a 40 € </a:t>
            </a:r>
          </a:p>
          <a:p>
            <a:pPr algn="ctr"/>
            <a:r>
              <a:rPr lang="it-IT" sz="2000" b="1" dirty="0">
                <a:latin typeface="Montserrat" pitchFamily="2" charset="0"/>
              </a:rPr>
              <a:t>(non cumulabili )</a:t>
            </a:r>
            <a:endParaRPr lang="it-IT" sz="2400" dirty="0">
              <a:latin typeface="Montserrat" pitchFamily="2" charset="0"/>
            </a:endParaRPr>
          </a:p>
        </p:txBody>
      </p:sp>
      <p:sp>
        <p:nvSpPr>
          <p:cNvPr id="83" name="Rettangolo 82">
            <a:extLst>
              <a:ext uri="{FF2B5EF4-FFF2-40B4-BE49-F238E27FC236}">
                <a16:creationId xmlns:a16="http://schemas.microsoft.com/office/drawing/2014/main" id="{F06A2DE8-42BF-2550-7849-0F713BB5CAAA}"/>
              </a:ext>
            </a:extLst>
          </p:cNvPr>
          <p:cNvSpPr/>
          <p:nvPr/>
        </p:nvSpPr>
        <p:spPr>
          <a:xfrm>
            <a:off x="19706630" y="5582966"/>
            <a:ext cx="3038555" cy="3066971"/>
          </a:xfrm>
          <a:prstGeom prst="rect">
            <a:avLst/>
          </a:prstGeom>
          <a:solidFill>
            <a:srgbClr val="DD18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>
              <a:solidFill>
                <a:schemeClr val="bg1"/>
              </a:solidFill>
              <a:latin typeface="Montserrat" pitchFamily="2" charset="0"/>
            </a:endParaRPr>
          </a:p>
        </p:txBody>
      </p:sp>
      <p:sp>
        <p:nvSpPr>
          <p:cNvPr id="84" name="Rettangolo 83">
            <a:extLst>
              <a:ext uri="{FF2B5EF4-FFF2-40B4-BE49-F238E27FC236}">
                <a16:creationId xmlns:a16="http://schemas.microsoft.com/office/drawing/2014/main" id="{961668FF-960C-58D0-15BA-5E83681B01AA}"/>
              </a:ext>
            </a:extLst>
          </p:cNvPr>
          <p:cNvSpPr/>
          <p:nvPr/>
        </p:nvSpPr>
        <p:spPr>
          <a:xfrm>
            <a:off x="19737108" y="2866409"/>
            <a:ext cx="3044257" cy="278258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/>
              <a:t>Utenti attivi </a:t>
            </a:r>
            <a:r>
              <a:rPr lang="it-IT" sz="2400" dirty="0"/>
              <a:t>rispetto al totale sperimentatori </a:t>
            </a:r>
            <a:r>
              <a:rPr lang="it-IT" sz="2400" b="1" dirty="0"/>
              <a:t>dal </a:t>
            </a:r>
            <a:r>
              <a:rPr lang="it-IT" sz="2800" b="1" dirty="0"/>
              <a:t>57%</a:t>
            </a:r>
            <a:endParaRPr lang="it-IT" sz="2400" b="1" dirty="0"/>
          </a:p>
        </p:txBody>
      </p:sp>
      <p:sp>
        <p:nvSpPr>
          <p:cNvPr id="86" name="CasellaDiTesto 85">
            <a:extLst>
              <a:ext uri="{FF2B5EF4-FFF2-40B4-BE49-F238E27FC236}">
                <a16:creationId xmlns:a16="http://schemas.microsoft.com/office/drawing/2014/main" id="{9E0BA1E3-59C8-31D0-C3E2-A92097352A0D}"/>
              </a:ext>
            </a:extLst>
          </p:cNvPr>
          <p:cNvSpPr txBox="1"/>
          <p:nvPr/>
        </p:nvSpPr>
        <p:spPr>
          <a:xfrm>
            <a:off x="19662685" y="6023045"/>
            <a:ext cx="30022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bg1"/>
                </a:solidFill>
                <a:latin typeface="Montserrat" pitchFamily="2" charset="0"/>
              </a:rPr>
              <a:t>Tasso di utilizzo del TPL -  79% dei viaggi effettuati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8C51ED8-023E-DC51-659B-5F25FA4DB997}"/>
              </a:ext>
            </a:extLst>
          </p:cNvPr>
          <p:cNvSpPr txBox="1">
            <a:spLocks/>
          </p:cNvSpPr>
          <p:nvPr/>
        </p:nvSpPr>
        <p:spPr>
          <a:xfrm>
            <a:off x="613567" y="9284087"/>
            <a:ext cx="10800667" cy="36938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 numCol="1">
            <a:normAutofit/>
          </a:bodyPr>
          <a:lstStyle/>
          <a:p>
            <a:pPr marL="571500" indent="-571500" algn="just" defTabSz="895350">
              <a:buSzPct val="100000"/>
              <a:buFont typeface="Wingdings" panose="05000000000000000000" pitchFamily="2" charset="2"/>
              <a:buChar char="Ø"/>
              <a:defRPr sz="2200">
                <a:solidFill>
                  <a:srgbClr val="000000"/>
                </a:solidFill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it-IT" sz="2400" dirty="0"/>
              <a:t>I tempi di progetto hanno probabilmente ridotto </a:t>
            </a:r>
            <a:r>
              <a:rPr lang="it-IT" sz="2400" b="1" dirty="0"/>
              <a:t>l’efficacia della sperimentazione </a:t>
            </a:r>
            <a:r>
              <a:rPr lang="it-IT" sz="2400" dirty="0"/>
              <a:t>(Luglio – Novembre) imponendo tempi troppo brevi e soprattutto in un periodo estivo di basso utilizzo e partecipazione.</a:t>
            </a:r>
          </a:p>
          <a:p>
            <a:pPr marL="571500" indent="-571500" algn="just" defTabSz="914400">
              <a:buSzPct val="100000"/>
              <a:buFont typeface="Wingdings" panose="05000000000000000000" pitchFamily="2" charset="2"/>
              <a:buChar char="Ø"/>
              <a:defRPr sz="2200">
                <a:solidFill>
                  <a:srgbClr val="000000"/>
                </a:solidFill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endParaRPr lang="it-IT" sz="2400" dirty="0"/>
          </a:p>
          <a:p>
            <a:pPr marL="571500" indent="-571500" algn="just" defTabSz="914400">
              <a:buSzPct val="100000"/>
              <a:buFont typeface="Wingdings" panose="05000000000000000000" pitchFamily="2" charset="2"/>
              <a:buChar char="Ø"/>
              <a:defRPr sz="2200">
                <a:solidFill>
                  <a:srgbClr val="000000"/>
                </a:solidFill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it-IT" sz="2400" dirty="0"/>
              <a:t>La partecipazione di </a:t>
            </a:r>
            <a:r>
              <a:rPr lang="it-IT" sz="2400" b="1" dirty="0"/>
              <a:t>5 Maas Operator </a:t>
            </a:r>
            <a:r>
              <a:rPr lang="it-IT" sz="2400" dirty="0"/>
              <a:t>sostiene l’ipotesi di un modello di business </a:t>
            </a:r>
            <a:r>
              <a:rPr lang="it-IT" sz="2400" b="1" dirty="0"/>
              <a:t>«a mercato aperto» che vede la Pubblica Amministrazione con un ruolo di facilitatore e policy maker.</a:t>
            </a:r>
          </a:p>
          <a:p>
            <a:pPr marL="571500" indent="-571500" algn="just" defTabSz="914400">
              <a:buSzPct val="100000"/>
              <a:buFont typeface="Wingdings" panose="05000000000000000000" pitchFamily="2" charset="2"/>
              <a:buChar char="Ø"/>
              <a:defRPr sz="2200">
                <a:solidFill>
                  <a:srgbClr val="000000"/>
                </a:solidFill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endParaRPr lang="it-IT" sz="2400" b="1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1632589-4852-FF2A-763B-CE5A309758B6}"/>
              </a:ext>
            </a:extLst>
          </p:cNvPr>
          <p:cNvSpPr txBox="1">
            <a:spLocks/>
          </p:cNvSpPr>
          <p:nvPr/>
        </p:nvSpPr>
        <p:spPr>
          <a:xfrm>
            <a:off x="12425554" y="9276197"/>
            <a:ext cx="10355812" cy="36938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 numCol="1">
            <a:normAutofit lnSpcReduction="10000"/>
          </a:bodyPr>
          <a:lstStyle/>
          <a:p>
            <a:pPr marL="571500" indent="-571500" algn="just" defTabSz="914400">
              <a:buFont typeface="Wingdings" panose="05000000000000000000" pitchFamily="2" charset="2"/>
              <a:buChar char="Ø"/>
              <a:defRPr sz="2200">
                <a:solidFill>
                  <a:srgbClr val="000000"/>
                </a:solidFill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it-IT" sz="2400" dirty="0"/>
              <a:t>Anche se la domanda di servizi Maas non è altissima si registra un </a:t>
            </a:r>
            <a:r>
              <a:rPr lang="it-IT" sz="2400" b="1" dirty="0"/>
              <a:t>tasso di digitalizzazione degli utenti superiore all’80% </a:t>
            </a:r>
            <a:r>
              <a:rPr lang="it-IT" sz="2400" dirty="0"/>
              <a:t>( indagine ex-ante su + di 2.000 soggetti che utilizza titoli di viaggio digitali ) e chi ha utilizzato i servizi Maas li ritiene utili con un fattore 4,2 (su una scala da 1 a 5)</a:t>
            </a:r>
          </a:p>
          <a:p>
            <a:pPr marL="571500" indent="-571500" algn="just" defTabSz="914400">
              <a:buFont typeface="Wingdings" panose="05000000000000000000" pitchFamily="2" charset="2"/>
              <a:buChar char="Ø"/>
              <a:defRPr sz="2200">
                <a:solidFill>
                  <a:srgbClr val="000000"/>
                </a:solidFill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endParaRPr lang="it-IT" sz="2400" dirty="0"/>
          </a:p>
          <a:p>
            <a:pPr marL="571500" indent="-571500" algn="just" defTabSz="914400">
              <a:buFont typeface="Wingdings" panose="05000000000000000000" pitchFamily="2" charset="2"/>
              <a:buChar char="Ø"/>
              <a:defRPr sz="2200">
                <a:solidFill>
                  <a:srgbClr val="000000"/>
                </a:solidFill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it-IT" sz="2400" dirty="0"/>
              <a:t>La complessità nella realizzazione di servizi </a:t>
            </a:r>
            <a:r>
              <a:rPr lang="it-IT" sz="2400" dirty="0" err="1"/>
              <a:t>Maas</a:t>
            </a:r>
            <a:r>
              <a:rPr lang="it-IT" sz="2400" dirty="0"/>
              <a:t> integrati non è solo negli agli aspetti tecnologici ma è soprattutto legata </a:t>
            </a:r>
            <a:r>
              <a:rPr lang="it-IT" sz="2400" b="1" dirty="0"/>
              <a:t>alla numerosità dei soggetti coinvolti che non sempre hanno interessi convergenti</a:t>
            </a:r>
            <a:r>
              <a:rPr lang="it-IT" sz="2400" dirty="0"/>
              <a:t>.   </a:t>
            </a:r>
            <a:endParaRPr sz="2400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C408C2-2B73-D934-CE64-17D635D712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3518" y="458733"/>
            <a:ext cx="18288000" cy="757130"/>
          </a:xfrm>
        </p:spPr>
        <p:txBody>
          <a:bodyPr/>
          <a:lstStyle/>
          <a:p>
            <a:r>
              <a:rPr lang="it-IT" dirty="0"/>
              <a:t>Maas4Italy – Sperimentazione servizi Maas – Fase 2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D07F92CD-A62D-6B2F-8DCE-C1B3CF2B994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8183096" y="13051301"/>
            <a:ext cx="5486400" cy="730250"/>
          </a:xfrm>
        </p:spPr>
        <p:txBody>
          <a:bodyPr/>
          <a:lstStyle/>
          <a:p>
            <a:fld id="{FE58CFCD-0346-44E4-BD62-45603AB4A95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ettangolo 3"/>
          <p:cNvSpPr/>
          <p:nvPr/>
        </p:nvSpPr>
        <p:spPr>
          <a:xfrm>
            <a:off x="1193519" y="5705081"/>
            <a:ext cx="7067612" cy="2507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dirty="0"/>
              <a:t>1. Sperimentazione legata ad eventi specifici che si svolgono sul territorio</a:t>
            </a:r>
          </a:p>
        </p:txBody>
      </p:sp>
      <p:sp>
        <p:nvSpPr>
          <p:cNvPr id="6" name="Rettangolo 5"/>
          <p:cNvSpPr/>
          <p:nvPr/>
        </p:nvSpPr>
        <p:spPr>
          <a:xfrm>
            <a:off x="1193517" y="10040217"/>
            <a:ext cx="6667684" cy="2507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dirty="0"/>
              <a:t>2. Individuazione dei bisogni di mobilità degli utenti «abituali»</a:t>
            </a:r>
          </a:p>
        </p:txBody>
      </p:sp>
      <p:sp>
        <p:nvSpPr>
          <p:cNvPr id="5" name="Triangolo isoscele 4"/>
          <p:cNvSpPr/>
          <p:nvPr/>
        </p:nvSpPr>
        <p:spPr>
          <a:xfrm rot="5400000">
            <a:off x="7507238" y="6622792"/>
            <a:ext cx="2743200" cy="78257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600"/>
          </a:p>
        </p:txBody>
      </p:sp>
      <p:sp>
        <p:nvSpPr>
          <p:cNvPr id="8" name="Triangolo isoscele 7"/>
          <p:cNvSpPr/>
          <p:nvPr/>
        </p:nvSpPr>
        <p:spPr>
          <a:xfrm rot="5400000">
            <a:off x="7507238" y="10902544"/>
            <a:ext cx="2743200" cy="78257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600"/>
          </a:p>
        </p:txBody>
      </p:sp>
      <p:sp>
        <p:nvSpPr>
          <p:cNvPr id="7" name="CasellaDiTesto 6"/>
          <p:cNvSpPr txBox="1"/>
          <p:nvPr/>
        </p:nvSpPr>
        <p:spPr>
          <a:xfrm>
            <a:off x="9896475" y="5262165"/>
            <a:ext cx="13199499" cy="35394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it-IT" sz="3200" dirty="0"/>
              <a:t>Utenti occasionali (che non vivono la città con quotidianità) che necessitano quindi di supporto e informazioni e quindi più propensi all’utilizzo di un </a:t>
            </a:r>
            <a:r>
              <a:rPr lang="it-IT" sz="3200" dirty="0" err="1"/>
              <a:t>travel</a:t>
            </a:r>
            <a:r>
              <a:rPr lang="it-IT" sz="3200" dirty="0"/>
              <a:t> </a:t>
            </a:r>
            <a:r>
              <a:rPr lang="it-IT" sz="3200" dirty="0" err="1"/>
              <a:t>planner</a:t>
            </a:r>
            <a:r>
              <a:rPr lang="it-IT" sz="3200" dirty="0"/>
              <a:t>.</a:t>
            </a:r>
          </a:p>
          <a:p>
            <a:pPr marL="571500" indent="-571500">
              <a:buFontTx/>
              <a:buChar char="-"/>
            </a:pPr>
            <a:r>
              <a:rPr lang="it-IT" sz="3200" dirty="0"/>
              <a:t>Incentivi su offerte «a pacchetto» ( es: 3 gg TPL + navetta aeroporto/treno + xx min. sharing )  che abilitano la multimodalità del viaggio</a:t>
            </a:r>
          </a:p>
          <a:p>
            <a:pPr marL="571500" indent="-571500">
              <a:buFontTx/>
              <a:buChar char="-"/>
            </a:pPr>
            <a:r>
              <a:rPr lang="it-IT" sz="3200" dirty="0"/>
              <a:t>Più momenti di sperimentazione con durate brevi che permettono rendicontazione più semplice e evoluzioni nelle proposte di mobilità 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9896475" y="9308467"/>
            <a:ext cx="13199500" cy="35394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it-IT" sz="3200" dirty="0"/>
              <a:t>Ingaggio dei </a:t>
            </a:r>
            <a:r>
              <a:rPr lang="it-IT" sz="3200" dirty="0" err="1"/>
              <a:t>Mobility</a:t>
            </a:r>
            <a:r>
              <a:rPr lang="it-IT" sz="3200" dirty="0"/>
              <a:t> Manager aziendali (focus su contesti della sanità e universitari)  che raccolga esigenze e indirizzi le possibili soluzioni.</a:t>
            </a:r>
          </a:p>
          <a:p>
            <a:pPr marL="571500" indent="-571500">
              <a:buFontTx/>
              <a:buChar char="-"/>
            </a:pPr>
            <a:r>
              <a:rPr lang="it-IT" sz="3200" dirty="0"/>
              <a:t>Individuazione dei fabbisogni in funzione della tipologia di domanda (turnisti, fasce orarie di punta, mobilità interurbana, etc. )</a:t>
            </a:r>
          </a:p>
          <a:p>
            <a:pPr marL="571500" indent="-571500">
              <a:buFontTx/>
              <a:buChar char="-"/>
            </a:pPr>
            <a:r>
              <a:rPr lang="it-IT" sz="3200" dirty="0"/>
              <a:t>Eventuale incontro tra domanda e offerta sviluppabile dai </a:t>
            </a:r>
            <a:r>
              <a:rPr lang="it-IT" sz="3200" dirty="0" err="1"/>
              <a:t>Maas</a:t>
            </a:r>
            <a:r>
              <a:rPr lang="it-IT" sz="3200" dirty="0"/>
              <a:t> Operator indipendentemente dai fattori incentivanti (validi a prescindere dal PNRR per lasciare una </a:t>
            </a:r>
            <a:r>
              <a:rPr lang="it-IT" sz="3200" dirty="0" err="1"/>
              <a:t>legacy</a:t>
            </a:r>
            <a:r>
              <a:rPr lang="it-IT" sz="3200" dirty="0"/>
              <a:t> di progetto).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DE665D1-9F73-4FA7-32E3-F41068A1E44A}"/>
              </a:ext>
            </a:extLst>
          </p:cNvPr>
          <p:cNvSpPr txBox="1"/>
          <p:nvPr/>
        </p:nvSpPr>
        <p:spPr>
          <a:xfrm>
            <a:off x="1193519" y="1859187"/>
            <a:ext cx="8076605" cy="2769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>
              <a:defRPr lang="en-US"/>
            </a:defPPr>
            <a:lvl1pPr algn="just" defTabSz="1219140">
              <a:defRPr sz="1200" b="0">
                <a:latin typeface="Montserrat" panose="00000500000000000000" pitchFamily="2" charset="0"/>
                <a:cs typeface="Arial"/>
              </a:defRPr>
            </a:lvl1pPr>
          </a:lstStyle>
          <a:p>
            <a:r>
              <a:rPr lang="it-IT" sz="3600" dirty="0">
                <a:latin typeface="+mn-lt"/>
              </a:rPr>
              <a:t>La definizione ed implementazione di una fase  2 di sperimentazione deve provare quindi a superare «i limiti» evidenziati nella prima fase di progetto.</a:t>
            </a:r>
            <a:endParaRPr lang="it-IT" sz="3200" dirty="0">
              <a:latin typeface="+mn-lt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325C2A95-2958-30D4-8CCB-9262AECF91DD}"/>
              </a:ext>
            </a:extLst>
          </p:cNvPr>
          <p:cNvSpPr txBox="1"/>
          <p:nvPr/>
        </p:nvSpPr>
        <p:spPr>
          <a:xfrm>
            <a:off x="9896476" y="1859187"/>
            <a:ext cx="13199499" cy="2769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>
              <a:defRPr lang="en-US"/>
            </a:defPPr>
            <a:lvl1pPr algn="just" defTabSz="1219140">
              <a:defRPr sz="1200" b="0">
                <a:latin typeface="Montserrat" panose="00000500000000000000" pitchFamily="2" charset="0"/>
                <a:cs typeface="Arial"/>
              </a:defRPr>
            </a:lvl1pPr>
          </a:lstStyle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it-IT" sz="2400" i="1" dirty="0">
                <a:latin typeface="+mn-lt"/>
              </a:rPr>
              <a:t>Migliorare l’esperienza derivante dall’utilizzo </a:t>
            </a:r>
            <a:r>
              <a:rPr lang="it-IT" sz="2400" b="1" i="1" dirty="0">
                <a:latin typeface="+mn-lt"/>
              </a:rPr>
              <a:t>delle app dei Maas Operator che devono essere più «ricche» in termini di offerta di servizi e di funzionalità; </a:t>
            </a:r>
          </a:p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it-IT" sz="2400" b="1" i="1" dirty="0">
                <a:latin typeface="+mn-lt"/>
              </a:rPr>
              <a:t>Consolidare la centralità della piattaforma centrale (DSRM) </a:t>
            </a:r>
            <a:r>
              <a:rPr lang="it-IT" sz="2400" i="1" dirty="0">
                <a:latin typeface="+mn-lt"/>
              </a:rPr>
              <a:t>con più operatori di trasporto aderenti al modello centralizzato e con dati più completi (dati dinamici) che permetta quindi anche di arricchire le offerte dei </a:t>
            </a:r>
            <a:r>
              <a:rPr lang="it-IT" sz="2400" i="1" dirty="0" err="1">
                <a:latin typeface="+mn-lt"/>
              </a:rPr>
              <a:t>Maas</a:t>
            </a:r>
            <a:r>
              <a:rPr lang="it-IT" sz="2400" i="1" dirty="0">
                <a:latin typeface="+mn-lt"/>
              </a:rPr>
              <a:t> Operator;</a:t>
            </a:r>
          </a:p>
          <a:p>
            <a:pPr marL="571500" indent="-571500"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it-IT" sz="2400" i="1" dirty="0">
                <a:latin typeface="+mn-lt"/>
              </a:rPr>
              <a:t>Individuare un modello di coinvolgimento degli sperimentatori e degli incentivi </a:t>
            </a:r>
            <a:r>
              <a:rPr lang="it-IT" sz="2400" b="1" i="1" dirty="0">
                <a:latin typeface="+mn-lt"/>
              </a:rPr>
              <a:t>più «aperto» e più «semplice» </a:t>
            </a:r>
          </a:p>
        </p:txBody>
      </p:sp>
    </p:spTree>
    <p:extLst>
      <p:ext uri="{BB962C8B-B14F-4D97-AF65-F5344CB8AC3E}">
        <p14:creationId xmlns:p14="http://schemas.microsoft.com/office/powerpoint/2010/main" val="3917522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694</Words>
  <Application>Microsoft Office PowerPoint</Application>
  <PresentationFormat>Personalizzato</PresentationFormat>
  <Paragraphs>54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 Neue</vt:lpstr>
      <vt:lpstr>Montserrat</vt:lpstr>
      <vt:lpstr>Montserrat Regular</vt:lpstr>
      <vt:lpstr>Wingdings</vt:lpstr>
      <vt:lpstr>Tema di Office</vt:lpstr>
      <vt:lpstr>Maas – Obiettivi del Comune di Milano e modello di business</vt:lpstr>
      <vt:lpstr>Presentazione standard di PowerPoint</vt:lpstr>
      <vt:lpstr>Maas4Italy – Sperimentazione servizi Maas – Fase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Mara Pala</dc:creator>
  <cp:lastModifiedBy>Mauro Valenti</cp:lastModifiedBy>
  <cp:revision>40</cp:revision>
  <cp:lastPrinted>2025-07-07T06:22:09Z</cp:lastPrinted>
  <dcterms:modified xsi:type="dcterms:W3CDTF">2025-07-16T06:49:05Z</dcterms:modified>
</cp:coreProperties>
</file>