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.xml" ContentType="application/vnd.openxmlformats-officedocument.presentationml.notesSlide+xml"/>
  <Override PartName="/ppt/charts/chart5.xml" ContentType="application/vnd.openxmlformats-officedocument.drawingml.chart+xml"/>
  <Override PartName="/ppt/theme/themeOverride3.xml" ContentType="application/vnd.openxmlformats-officedocument.themeOverride+xml"/>
  <Override PartName="/ppt/charts/chart6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2.xml" ContentType="application/vnd.openxmlformats-officedocument.drawingml.chartshapes+xml"/>
  <Override PartName="/ppt/charts/chart7.xml" ContentType="application/vnd.openxmlformats-officedocument.drawingml.chart+xml"/>
  <Override PartName="/ppt/theme/themeOverride4.xml" ContentType="application/vnd.openxmlformats-officedocument.themeOverride+xml"/>
  <Override PartName="/ppt/charts/chart8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3.xml" ContentType="application/vnd.openxmlformats-officedocument.drawingml.chartshapes+xml"/>
  <Override PartName="/ppt/charts/chart9.xml" ContentType="application/vnd.openxmlformats-officedocument.drawingml.chart+xml"/>
  <Override PartName="/ppt/theme/themeOverride5.xml" ContentType="application/vnd.openxmlformats-officedocument.themeOverride+xml"/>
  <Override PartName="/ppt/charts/chart10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11.xml" ContentType="application/vnd.openxmlformats-officedocument.drawingml.chart+xml"/>
  <Override PartName="/ppt/theme/themeOverride6.xml" ContentType="application/vnd.openxmlformats-officedocument.themeOverride+xml"/>
  <Override PartName="/ppt/charts/chart12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13.xml" ContentType="application/vnd.openxmlformats-officedocument.drawingml.chart+xml"/>
  <Override PartName="/ppt/theme/themeOverride7.xml" ContentType="application/vnd.openxmlformats-officedocument.themeOverride+xml"/>
  <Override PartName="/ppt/charts/chart14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5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6.xml" ContentType="application/vnd.openxmlformats-officedocument.drawingml.chart+xml"/>
  <Override PartName="/ppt/theme/themeOverride8.xml" ContentType="application/vnd.openxmlformats-officedocument.themeOverride+xml"/>
  <Override PartName="/ppt/charts/chart17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4.xml" ContentType="application/vnd.openxmlformats-officedocument.drawingml.chartshapes+xml"/>
  <Override PartName="/ppt/charts/chart18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9.xml" ContentType="application/vnd.openxmlformats-officedocument.drawingml.chart+xml"/>
  <Override PartName="/ppt/theme/themeOverride9.xml" ContentType="application/vnd.openxmlformats-officedocument.themeOverride+xml"/>
  <Override PartName="/ppt/charts/chart20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2.xml" ContentType="application/vnd.openxmlformats-officedocument.presentationml.notesSlide+xml"/>
  <Override PartName="/ppt/charts/chart21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3.xml" ContentType="application/vnd.openxmlformats-officedocument.presentationml.notesSlide+xml"/>
  <Override PartName="/ppt/charts/chart22.xml" ContentType="application/vnd.openxmlformats-officedocument.drawingml.chart+xml"/>
  <Override PartName="/ppt/theme/themeOverride10.xml" ContentType="application/vnd.openxmlformats-officedocument.themeOverride+xml"/>
  <Override PartName="/ppt/charts/chart2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drawings/drawing5.xml" ContentType="application/vnd.openxmlformats-officedocument.drawingml.chartshapes+xml"/>
  <Override PartName="/ppt/charts/chart24.xml" ContentType="application/vnd.openxmlformats-officedocument.drawingml.chart+xml"/>
  <Override PartName="/ppt/theme/themeOverride11.xml" ContentType="application/vnd.openxmlformats-officedocument.themeOverride+xml"/>
  <Override PartName="/ppt/charts/chart25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drawings/drawing6.xml" ContentType="application/vnd.openxmlformats-officedocument.drawingml.chartshapes+xml"/>
  <Override PartName="/ppt/charts/chart26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drawings/drawing7.xml" ContentType="application/vnd.openxmlformats-officedocument.drawingml.chartshapes+xml"/>
  <Override PartName="/ppt/charts/chart27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28.xml" ContentType="application/vnd.openxmlformats-officedocument.drawingml.chart+xml"/>
  <Override PartName="/ppt/theme/themeOverride12.xml" ContentType="application/vnd.openxmlformats-officedocument.themeOverride+xml"/>
  <Override PartName="/ppt/charts/chart29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30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31.xml" ContentType="application/vnd.openxmlformats-officedocument.drawingml.chart+xml"/>
  <Override PartName="/ppt/theme/themeOverride13.xml" ContentType="application/vnd.openxmlformats-officedocument.themeOverride+xml"/>
  <Override PartName="/ppt/charts/chart32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theme/themeOverride14.xml" ContentType="application/vnd.openxmlformats-officedocument.themeOverride+xml"/>
  <Override PartName="/ppt/drawings/drawing8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4"/>
    <p:sldMasterId id="2147483672" r:id="rId5"/>
  </p:sldMasterIdLst>
  <p:notesMasterIdLst>
    <p:notesMasterId r:id="rId22"/>
  </p:notesMasterIdLst>
  <p:handoutMasterIdLst>
    <p:handoutMasterId r:id="rId23"/>
  </p:handoutMasterIdLst>
  <p:sldIdLst>
    <p:sldId id="391" r:id="rId6"/>
    <p:sldId id="403" r:id="rId7"/>
    <p:sldId id="404" r:id="rId8"/>
    <p:sldId id="427" r:id="rId9"/>
    <p:sldId id="406" r:id="rId10"/>
    <p:sldId id="437" r:id="rId11"/>
    <p:sldId id="408" r:id="rId12"/>
    <p:sldId id="410" r:id="rId13"/>
    <p:sldId id="429" r:id="rId14"/>
    <p:sldId id="431" r:id="rId15"/>
    <p:sldId id="439" r:id="rId16"/>
    <p:sldId id="438" r:id="rId17"/>
    <p:sldId id="411" r:id="rId18"/>
    <p:sldId id="412" r:id="rId19"/>
    <p:sldId id="432" r:id="rId20"/>
    <p:sldId id="435" r:id="rId21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zione" id="{E75E278A-FF0E-49A4-B170-79828D63BBAD}">
          <p14:sldIdLst>
            <p14:sldId id="391"/>
            <p14:sldId id="403"/>
            <p14:sldId id="404"/>
            <p14:sldId id="427"/>
            <p14:sldId id="406"/>
            <p14:sldId id="437"/>
            <p14:sldId id="408"/>
            <p14:sldId id="410"/>
            <p14:sldId id="429"/>
            <p14:sldId id="431"/>
            <p14:sldId id="439"/>
            <p14:sldId id="438"/>
            <p14:sldId id="411"/>
            <p14:sldId id="412"/>
            <p14:sldId id="432"/>
            <p14:sldId id="435"/>
          </p14:sldIdLst>
        </p14:section>
        <p14:section name="Progettare. Catturare l'attenzione. Collaborare." id="{B9B51309-D148-4332-87C2-07BE32FBCA3B}">
          <p14:sldIdLst/>
        </p14:section>
        <p14:section name="Ulteriori informazioni" id="{2CC34DB2-6590-42C0-AD4B-A04C6060184E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8" name="Autore" initials="A" lastIdx="0" clrIdx="8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75B6"/>
    <a:srgbClr val="FFCC66"/>
    <a:srgbClr val="FF0000"/>
    <a:srgbClr val="3366CC"/>
    <a:srgbClr val="004F8A"/>
    <a:srgbClr val="E2001A"/>
    <a:srgbClr val="DD1835"/>
    <a:srgbClr val="FF9900"/>
    <a:srgbClr val="FF6600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316" autoAdjust="0"/>
    <p:restoredTop sz="94975" autoAdjust="0"/>
  </p:normalViewPr>
  <p:slideViewPr>
    <p:cSldViewPr snapToGrid="0">
      <p:cViewPr varScale="1">
        <p:scale>
          <a:sx n="69" d="100"/>
          <a:sy n="69" d="100"/>
        </p:scale>
        <p:origin x="38" y="101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71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9.xlsx"/><Relationship Id="rId1" Type="http://schemas.openxmlformats.org/officeDocument/2006/relationships/themeOverride" Target="../theme/themeOverride6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1.xlsx"/><Relationship Id="rId1" Type="http://schemas.openxmlformats.org/officeDocument/2006/relationships/themeOverride" Target="../theme/themeOverride7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4.xlsx"/><Relationship Id="rId1" Type="http://schemas.openxmlformats.org/officeDocument/2006/relationships/themeOverride" Target="../theme/themeOverride8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chartUserShapes" Target="../drawings/drawing4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7.xlsx"/><Relationship Id="rId1" Type="http://schemas.openxmlformats.org/officeDocument/2006/relationships/themeOverride" Target="../theme/themeOverride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0.xlsx"/><Relationship Id="rId1" Type="http://schemas.openxmlformats.org/officeDocument/2006/relationships/themeOverride" Target="../theme/themeOverride10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chartUserShapes" Target="../drawings/drawing5.xml"/></Relationships>
</file>

<file path=ppt/charts/_rels/chart2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2.xlsx"/><Relationship Id="rId1" Type="http://schemas.openxmlformats.org/officeDocument/2006/relationships/themeOverride" Target="../theme/themeOverride11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chartUserShapes" Target="../drawings/drawing6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4.xlsx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chartUserShapes" Target="../drawings/drawing7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28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pezzettifr\Desktop\Cartelle\PER%20ASSESSORE%20COCCO\Per%20Commissione%20bilancio%20gennaio%202017\bilancio%202011-2016%20generale.xlsx" TargetMode="External"/><Relationship Id="rId1" Type="http://schemas.openxmlformats.org/officeDocument/2006/relationships/themeOverride" Target="../theme/themeOverride12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6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7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3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pezzettifr\Desktop\Cartelle\PER%20ASSESSORE%20COCCO\Per%20Commissione%20bilancio%20gennaio%202017\bilancio%202011-2016%20generale.xlsx" TargetMode="External"/><Relationship Id="rId1" Type="http://schemas.openxmlformats.org/officeDocument/2006/relationships/themeOverride" Target="../theme/themeOverride13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19.xml"/><Relationship Id="rId1" Type="http://schemas.microsoft.com/office/2011/relationships/chartStyle" Target="style19.xml"/><Relationship Id="rId5" Type="http://schemas.openxmlformats.org/officeDocument/2006/relationships/chartUserShapes" Target="../drawings/drawing8.xml"/><Relationship Id="rId4" Type="http://schemas.openxmlformats.org/officeDocument/2006/relationships/package" Target="../embeddings/Microsoft_Excel_Worksheet28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\\dsc.fs.comune.milano.local\Staff_Direzione_Servizi_Civici\Acquisti-Bilancio\2018\BILANCIO%202018\BILANCIO%20ASSESSORE%20COCCO%202018-2020\BILANCIO%202018-2020.xlsx" TargetMode="External"/><Relationship Id="rId1" Type="http://schemas.openxmlformats.org/officeDocument/2006/relationships/themeOverride" Target="../theme/themeOverride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2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4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3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layout>
        <c:manualLayout>
          <c:xMode val="edge"/>
          <c:yMode val="edge"/>
          <c:x val="0.65272287839020127"/>
          <c:y val="0.29051509186351704"/>
          <c:w val="0.33061045494313213"/>
          <c:h val="0.48378463108778069"/>
        </c:manualLayout>
      </c:layout>
      <c:overlay val="0"/>
      <c:txPr>
        <a:bodyPr/>
        <a:lstStyle/>
        <a:p>
          <a:pPr>
            <a:defRPr b="1"/>
          </a:pPr>
          <a:endParaRPr lang="it-IT"/>
        </a:p>
      </c:txPr>
    </c:legend>
    <c:plotVisOnly val="1"/>
    <c:dispBlanksAs val="gap"/>
    <c:showDLblsOverMax val="0"/>
  </c:chart>
  <c:spPr>
    <a:noFill/>
    <a:ln w="9525">
      <a:solidFill>
        <a:srgbClr val="FF0000"/>
      </a:solidFill>
    </a:ln>
  </c:sp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SPESA CORRENTE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3197-4857-AE5B-350E7D03771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3197-4857-AE5B-350E7D03771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3197-4857-AE5B-350E7D03771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3197-4857-AE5B-350E7D03771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0-67C0-4C47-90AD-FF194693C20A}"/>
              </c:ext>
            </c:extLst>
          </c:dPt>
          <c:dLbls>
            <c:dLbl>
              <c:idx val="0"/>
              <c:layout>
                <c:manualLayout>
                  <c:x val="0.17524384279466279"/>
                  <c:y val="2.7991282025440926E-2"/>
                </c:manualLayout>
              </c:layout>
              <c:spPr>
                <a:xfrm>
                  <a:off x="3637676" y="152400"/>
                  <a:ext cx="1168694" cy="592470"/>
                </a:xfrm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2">
                          <a:lumMod val="50000"/>
                        </a:schemeClr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it-I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119794"/>
                        <a:gd name="adj2" fmla="val 70507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1642910331741758"/>
                      <c:h val="0.1395078432102038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3197-4857-AE5B-350E7D03771B}"/>
                </c:ext>
              </c:extLst>
            </c:dLbl>
            <c:dLbl>
              <c:idx val="1"/>
              <c:layout>
                <c:manualLayout>
                  <c:x val="0.24838936623373817"/>
                  <c:y val="0.13457007510022703"/>
                </c:manualLayout>
              </c:layout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2">
                          <a:lumMod val="50000"/>
                        </a:schemeClr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it-I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312733"/>
                        <a:gd name="adj2" fmla="val 2125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2-3197-4857-AE5B-350E7D03771B}"/>
                </c:ext>
              </c:extLst>
            </c:dLbl>
            <c:dLbl>
              <c:idx val="2"/>
              <c:layout>
                <c:manualLayout>
                  <c:x val="1.0392983712825429E-2"/>
                  <c:y val="-5.233292471752056E-2"/>
                </c:manualLayout>
              </c:layout>
              <c:spPr>
                <a:solidFill>
                  <a:schemeClr val="lt1"/>
                </a:solidFill>
                <a:ln>
                  <a:solidFill>
                    <a:schemeClr val="dk1">
                      <a:lumMod val="25000"/>
                      <a:lumOff val="75000"/>
                    </a:scheme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2">
                          <a:lumMod val="50000"/>
                        </a:schemeClr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it-I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221029"/>
                        <a:gd name="adj2" fmla="val -73965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4-3197-4857-AE5B-350E7D03771B}"/>
                </c:ext>
              </c:extLst>
            </c:dLbl>
            <c:dLbl>
              <c:idx val="3"/>
              <c:layout>
                <c:manualLayout>
                  <c:x val="2.5870882997126012E-2"/>
                  <c:y val="8.9713383400151364E-3"/>
                </c:manualLayout>
              </c:layout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2">
                          <a:lumMod val="50000"/>
                        </a:schemeClr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it-I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79984"/>
                        <a:gd name="adj2" fmla="val -189201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1-3197-4857-AE5B-350E7D03771B}"/>
                </c:ext>
              </c:extLst>
            </c:dLbl>
            <c:dLbl>
              <c:idx val="4"/>
              <c:layout>
                <c:manualLayout>
                  <c:x val="6.3501258265673044E-2"/>
                  <c:y val="-0.14055096732690381"/>
                </c:manualLayout>
              </c:layout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2">
                          <a:lumMod val="50000"/>
                        </a:schemeClr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it-I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58329"/>
                        <a:gd name="adj2" fmla="val 183012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0-67C0-4C47-90AD-FF194693C20A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it-IT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Foglio1!$A$2:$A$6</c:f>
              <c:strCache>
                <c:ptCount val="5"/>
                <c:pt idx="0">
                  <c:v>Servizi Mortuari</c:v>
                </c:pt>
                <c:pt idx="1">
                  <c:v>Cimiteri</c:v>
                </c:pt>
                <c:pt idx="2">
                  <c:v>Appalto Cimiteri</c:v>
                </c:pt>
                <c:pt idx="3">
                  <c:v>Obitorio</c:v>
                </c:pt>
                <c:pt idx="4">
                  <c:v>Crematorio</c:v>
                </c:pt>
              </c:strCache>
            </c:strRef>
          </c:cat>
          <c:val>
            <c:numRef>
              <c:f>Foglio1!$B$2:$B$6</c:f>
              <c:numCache>
                <c:formatCode>#,##0.00</c:formatCode>
                <c:ptCount val="5"/>
                <c:pt idx="0">
                  <c:v>291000</c:v>
                </c:pt>
                <c:pt idx="1">
                  <c:v>379000</c:v>
                </c:pt>
                <c:pt idx="2">
                  <c:v>4770000</c:v>
                </c:pt>
                <c:pt idx="3">
                  <c:v>611000</c:v>
                </c:pt>
                <c:pt idx="4">
                  <c:v>3038000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97-4857-AE5B-350E7D0377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layout>
        <c:manualLayout>
          <c:xMode val="edge"/>
          <c:yMode val="edge"/>
          <c:x val="0.65272287839020127"/>
          <c:y val="0.29051509186351704"/>
          <c:w val="0.33061045494313213"/>
          <c:h val="0.48378463108778069"/>
        </c:manualLayout>
      </c:layout>
      <c:overlay val="0"/>
      <c:txPr>
        <a:bodyPr/>
        <a:lstStyle/>
        <a:p>
          <a:pPr>
            <a:defRPr b="1"/>
          </a:pPr>
          <a:endParaRPr lang="it-IT"/>
        </a:p>
      </c:txPr>
    </c:legend>
    <c:plotVisOnly val="1"/>
    <c:dispBlanksAs val="gap"/>
    <c:showDLblsOverMax val="0"/>
  </c:chart>
  <c:spPr>
    <a:noFill/>
    <a:ln w="9525">
      <a:solidFill>
        <a:srgbClr val="FF0000"/>
      </a:solidFill>
    </a:ln>
  </c:spPr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2499976761903206E-2"/>
          <c:y val="3.9520568221037382E-2"/>
          <c:w val="0.84902914949681152"/>
          <c:h val="0.69719727919420182"/>
        </c:manualLayout>
      </c:layout>
      <c:pie3D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SPESA CORRENTE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3197-4857-AE5B-350E7D03771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3197-4857-AE5B-350E7D03771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3197-4857-AE5B-350E7D03771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3197-4857-AE5B-350E7D03771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0-67C0-4C47-90AD-FF194693C20A}"/>
              </c:ext>
            </c:extLst>
          </c:dPt>
          <c:dLbls>
            <c:dLbl>
              <c:idx val="0"/>
              <c:layout>
                <c:manualLayout>
                  <c:x val="-0.43290678102536895"/>
                  <c:y val="1.4990210330355908E-2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0">
                    <a:spAutoFit/>
                  </a:bodyPr>
                  <a:lstStyle/>
                  <a:p>
                    <a:pPr algn="l">
                      <a:defRPr sz="1200" b="0" i="0" u="none" strike="noStrike" kern="1200" baseline="0">
                        <a:solidFill>
                          <a:schemeClr val="bg2">
                            <a:lumMod val="50000"/>
                          </a:schemeClr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defRPr>
                    </a:pPr>
                    <a:fld id="{C14EEE06-9692-41FC-8114-CBC0855EF9A9}" type="CATEGORYNAME">
                      <a:rPr lang="it-IT" sz="1200" smtClean="0">
                        <a:solidFill>
                          <a:schemeClr val="bg2">
                            <a:lumMod val="50000"/>
                          </a:schemeClr>
                        </a:solidFill>
                      </a:rPr>
                      <a:pPr algn="l">
                        <a:defRPr sz="1200">
                          <a:solidFill>
                            <a:schemeClr val="bg2">
                              <a:lumMod val="50000"/>
                            </a:schemeClr>
                          </a:solidFill>
                        </a:defRPr>
                      </a:pPr>
                      <a:t>[NOME CATEGORIA]</a:t>
                    </a:fld>
                    <a:r>
                      <a:rPr lang="it-IT" sz="1200" dirty="0">
                        <a:solidFill>
                          <a:schemeClr val="bg2">
                            <a:lumMod val="50000"/>
                          </a:schemeClr>
                        </a:solidFill>
                      </a:rPr>
                      <a:t>  </a:t>
                    </a:r>
                    <a:r>
                      <a:rPr lang="it-IT" sz="1200" baseline="0" dirty="0">
                        <a:solidFill>
                          <a:schemeClr val="bg2">
                            <a:lumMod val="50000"/>
                          </a:schemeClr>
                        </a:solidFill>
                      </a:rPr>
                      <a:t> </a:t>
                    </a:r>
                    <a:fld id="{DFC412D4-74B7-4323-BBF6-053C7F704CEB}" type="PERCENTAGE">
                      <a:rPr lang="it-IT" sz="1200" baseline="0" smtClean="0">
                        <a:solidFill>
                          <a:schemeClr val="bg2">
                            <a:lumMod val="50000"/>
                          </a:schemeClr>
                        </a:solidFill>
                      </a:rPr>
                      <a:pPr algn="l">
                        <a:defRPr sz="1200">
                          <a:solidFill>
                            <a:schemeClr val="bg2">
                              <a:lumMod val="50000"/>
                            </a:schemeClr>
                          </a:solidFill>
                        </a:defRPr>
                      </a:pPr>
                      <a:t>[PERCENTUALE]</a:t>
                    </a:fld>
                    <a:endParaRPr lang="it-IT" sz="1200" baseline="0" dirty="0">
                      <a:solidFill>
                        <a:schemeClr val="bg2">
                          <a:lumMod val="50000"/>
                        </a:schemeClr>
                      </a:solidFill>
                    </a:endParaRPr>
                  </a:p>
                </c:rich>
              </c:tx>
              <c:numFmt formatCode="0.00%" sourceLinked="0"/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0">
                  <a:spAutoFit/>
                </a:bodyPr>
                <a:lstStyle/>
                <a:p>
                  <a:pPr algn="l">
                    <a:defRPr sz="1200" b="0" i="0" u="none" strike="noStrike" kern="1200" baseline="0">
                      <a:solidFill>
                        <a:schemeClr val="bg2">
                          <a:lumMod val="50000"/>
                        </a:schemeClr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it-I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153142"/>
                        <a:gd name="adj2" fmla="val 44309"/>
                      </a:avLst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3197-4857-AE5B-350E7D03771B}"/>
                </c:ext>
              </c:extLst>
            </c:dLbl>
            <c:dLbl>
              <c:idx val="1"/>
              <c:layout>
                <c:manualLayout>
                  <c:x val="3.848795839004978E-2"/>
                  <c:y val="-6.1105526831532232E-2"/>
                </c:manualLayout>
              </c:layout>
              <c:numFmt formatCode="0.00%" sourceLinked="0"/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0">
                  <a:spAutoFit/>
                </a:bodyPr>
                <a:lstStyle/>
                <a:p>
                  <a:pPr algn="l">
                    <a:defRPr sz="1200" b="0" i="0" u="none" strike="noStrike" kern="1200" baseline="0">
                      <a:solidFill>
                        <a:schemeClr val="bg2">
                          <a:lumMod val="50000"/>
                        </a:schemeClr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it-I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92685"/>
                        <a:gd name="adj2" fmla="val 104676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2-3197-4857-AE5B-350E7D03771B}"/>
                </c:ext>
              </c:extLst>
            </c:dLbl>
            <c:dLbl>
              <c:idx val="2"/>
              <c:layout>
                <c:manualLayout>
                  <c:x val="0.23230130776572577"/>
                  <c:y val="0.14121911249456456"/>
                </c:manualLayout>
              </c:layout>
              <c:numFmt formatCode="0.00%" sourceLinked="0"/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0">
                  <a:spAutoFit/>
                </a:bodyPr>
                <a:lstStyle/>
                <a:p>
                  <a:pPr algn="l">
                    <a:defRPr sz="1200" b="0" i="0" u="none" strike="noStrike" kern="1200" baseline="0">
                      <a:solidFill>
                        <a:schemeClr val="bg2">
                          <a:lumMod val="50000"/>
                        </a:schemeClr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it-I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241961"/>
                        <a:gd name="adj2" fmla="val -6664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4-3197-4857-AE5B-350E7D03771B}"/>
                </c:ext>
              </c:extLst>
            </c:dLbl>
            <c:dLbl>
              <c:idx val="3"/>
              <c:layout>
                <c:manualLayout>
                  <c:x val="9.2712941835229448E-2"/>
                  <c:y val="0.16768356161731857"/>
                </c:manualLayout>
              </c:layout>
              <c:numFmt formatCode="0.00%" sourceLinked="0"/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0">
                  <a:spAutoFit/>
                </a:bodyPr>
                <a:lstStyle/>
                <a:p>
                  <a:pPr algn="l">
                    <a:defRPr sz="1200" b="0" i="0" u="none" strike="noStrike" kern="1200" baseline="0">
                      <a:solidFill>
                        <a:schemeClr val="bg2">
                          <a:lumMod val="50000"/>
                        </a:schemeClr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it-I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234728"/>
                        <a:gd name="adj2" fmla="val -398136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1-3197-4857-AE5B-350E7D03771B}"/>
                </c:ext>
              </c:extLst>
            </c:dLbl>
            <c:dLbl>
              <c:idx val="4"/>
              <c:layout>
                <c:manualLayout>
                  <c:x val="1.8573931912004578E-2"/>
                  <c:y val="0.12441768344358417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0">
                    <a:spAutoFit/>
                  </a:bodyPr>
                  <a:lstStyle/>
                  <a:p>
                    <a:pPr algn="l">
                      <a:defRPr sz="1200" b="0" i="0" u="none" strike="noStrike" kern="1200" baseline="0">
                        <a:solidFill>
                          <a:schemeClr val="bg2">
                            <a:lumMod val="50000"/>
                          </a:schemeClr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defRPr>
                    </a:pPr>
                    <a:fld id="{4D6BC417-2387-46EE-B36C-1EFF5A5821FA}" type="CATEGORYNAME">
                      <a:rPr lang="it-IT" sz="1200" smtClean="0">
                        <a:solidFill>
                          <a:schemeClr val="bg2">
                            <a:lumMod val="50000"/>
                          </a:schemeClr>
                        </a:solidFill>
                      </a:rPr>
                      <a:pPr algn="l">
                        <a:defRPr sz="1200">
                          <a:solidFill>
                            <a:schemeClr val="bg2">
                              <a:lumMod val="50000"/>
                            </a:schemeClr>
                          </a:solidFill>
                        </a:defRPr>
                      </a:pPr>
                      <a:t>[NOME CATEGORIA]</a:t>
                    </a:fld>
                    <a:r>
                      <a:rPr lang="it-IT" sz="1200" dirty="0">
                        <a:solidFill>
                          <a:schemeClr val="bg2">
                            <a:lumMod val="50000"/>
                          </a:schemeClr>
                        </a:solidFill>
                      </a:rPr>
                      <a:t>   </a:t>
                    </a:r>
                    <a:r>
                      <a:rPr lang="it-IT" sz="1200" baseline="0" dirty="0">
                        <a:solidFill>
                          <a:schemeClr val="bg2">
                            <a:lumMod val="50000"/>
                          </a:schemeClr>
                        </a:solidFill>
                      </a:rPr>
                      <a:t> </a:t>
                    </a:r>
                    <a:fld id="{5AC6D6F4-FC1C-4F87-AD22-0443D7A35EBA}" type="PERCENTAGE">
                      <a:rPr lang="it-IT" sz="1200" baseline="0">
                        <a:solidFill>
                          <a:schemeClr val="bg2">
                            <a:lumMod val="50000"/>
                          </a:schemeClr>
                        </a:solidFill>
                      </a:rPr>
                      <a:pPr algn="l">
                        <a:defRPr sz="1200">
                          <a:solidFill>
                            <a:schemeClr val="bg2">
                              <a:lumMod val="50000"/>
                            </a:schemeClr>
                          </a:solidFill>
                        </a:defRPr>
                      </a:pPr>
                      <a:t>[PERCENTUALE]</a:t>
                    </a:fld>
                    <a:endParaRPr lang="it-IT" sz="1200" baseline="0" dirty="0">
                      <a:solidFill>
                        <a:schemeClr val="bg2">
                          <a:lumMod val="50000"/>
                        </a:schemeClr>
                      </a:solidFill>
                    </a:endParaRPr>
                  </a:p>
                </c:rich>
              </c:tx>
              <c:numFmt formatCode="0.00%" sourceLinked="0"/>
              <c:spPr>
                <a:xfrm>
                  <a:off x="117307" y="1388017"/>
                  <a:ext cx="2773519" cy="921245"/>
                </a:xfrm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0">
                  <a:spAutoFit/>
                </a:bodyPr>
                <a:lstStyle/>
                <a:p>
                  <a:pPr algn="l">
                    <a:defRPr sz="1200" b="0" i="0" u="none" strike="noStrike" kern="1200" baseline="0">
                      <a:solidFill>
                        <a:schemeClr val="bg2">
                          <a:lumMod val="50000"/>
                        </a:schemeClr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it-I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105976"/>
                        <a:gd name="adj2" fmla="val -26469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4805203160363867"/>
                      <c:h val="0.2089500430663220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67C0-4C47-90AD-FF194693C20A}"/>
                </c:ext>
              </c:extLst>
            </c:dLbl>
            <c:numFmt formatCode="0.00%" sourceLinked="0"/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0">
                <a:spAutoFit/>
              </a:bodyPr>
              <a:lstStyle/>
              <a:p>
                <a:pPr algn="l">
                  <a:defRPr sz="1200" b="0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it-IT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Foglio1!$A$2:$A$6</c:f>
              <c:strCache>
                <c:ptCount val="5"/>
                <c:pt idx="0">
                  <c:v>Spese per servizi anagrafici e di stato civile</c:v>
                </c:pt>
                <c:pt idx="1">
                  <c:v>Spese per servizio elettorale</c:v>
                </c:pt>
                <c:pt idx="3">
                  <c:v>Spese postali e stampa</c:v>
                </c:pt>
                <c:pt idx="4">
                  <c:v>Spese a carico comunale per elezioni 2024</c:v>
                </c:pt>
              </c:strCache>
            </c:strRef>
          </c:cat>
          <c:val>
            <c:numRef>
              <c:f>Foglio1!$B$2:$B$6</c:f>
              <c:numCache>
                <c:formatCode>#,##0.00</c:formatCode>
                <c:ptCount val="5"/>
                <c:pt idx="0">
                  <c:v>513500</c:v>
                </c:pt>
                <c:pt idx="1">
                  <c:v>108500</c:v>
                </c:pt>
                <c:pt idx="3">
                  <c:v>1114850</c:v>
                </c:pt>
                <c:pt idx="4">
                  <c:v>1700000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97-4857-AE5B-350E7D0377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Lato Medium" panose="020F0502020204030203" pitchFamily="34" charset="0"/>
          <a:ea typeface="Lato Medium" panose="020F0502020204030203" pitchFamily="34" charset="0"/>
          <a:cs typeface="Lato Medium" panose="020F0502020204030203" pitchFamily="34" charset="0"/>
        </a:defRPr>
      </a:pPr>
      <a:endParaRPr lang="it-IT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layout>
        <c:manualLayout>
          <c:xMode val="edge"/>
          <c:yMode val="edge"/>
          <c:x val="0.65272287839020127"/>
          <c:y val="0.29051509186351704"/>
          <c:w val="0.33061045494313213"/>
          <c:h val="0.48378463108778069"/>
        </c:manualLayout>
      </c:layout>
      <c:overlay val="0"/>
      <c:txPr>
        <a:bodyPr/>
        <a:lstStyle/>
        <a:p>
          <a:pPr>
            <a:defRPr b="1"/>
          </a:pPr>
          <a:endParaRPr lang="it-IT"/>
        </a:p>
      </c:txPr>
    </c:legend>
    <c:plotVisOnly val="1"/>
    <c:dispBlanksAs val="gap"/>
    <c:showDLblsOverMax val="0"/>
  </c:chart>
  <c:spPr>
    <a:noFill/>
    <a:ln w="9525">
      <a:solidFill>
        <a:srgbClr val="FF0000"/>
      </a:solidFill>
    </a:ln>
  </c:spPr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2499976761903206E-2"/>
          <c:y val="3.9520568221037382E-2"/>
          <c:w val="0.84902914949681152"/>
          <c:h val="0.69719727919420182"/>
        </c:manualLayout>
      </c:layout>
      <c:pie3D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SPESA CORRENTE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3197-4857-AE5B-350E7D03771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3197-4857-AE5B-350E7D03771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3197-4857-AE5B-350E7D03771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3197-4857-AE5B-350E7D03771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0-67C0-4C47-90AD-FF194693C20A}"/>
              </c:ext>
            </c:extLst>
          </c:dPt>
          <c:dLbls>
            <c:dLbl>
              <c:idx val="0"/>
              <c:layout>
                <c:manualLayout>
                  <c:x val="-0.49665352815657943"/>
                  <c:y val="-0.36576113206068422"/>
                </c:manualLayout>
              </c:layout>
              <c:numFmt formatCode="0.00%" sourceLinked="0"/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0">
                  <a:spAutoFit/>
                </a:bodyPr>
                <a:lstStyle/>
                <a:p>
                  <a:pPr algn="ctr">
                    <a:defRPr sz="1200" b="0" i="0" u="none" strike="noStrike" kern="1200" baseline="0">
                      <a:solidFill>
                        <a:schemeClr val="bg2">
                          <a:lumMod val="50000"/>
                        </a:schemeClr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it-I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153142"/>
                        <a:gd name="adj2" fmla="val 44309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3-3197-4857-AE5B-350E7D03771B}"/>
                </c:ext>
              </c:extLst>
            </c:dLbl>
            <c:dLbl>
              <c:idx val="1"/>
              <c:layout>
                <c:manualLayout>
                  <c:x val="-7.0117610796456994E-2"/>
                  <c:y val="3.5103059466518483E-2"/>
                </c:manualLayout>
              </c:layout>
              <c:numFmt formatCode="0.00%" sourceLinked="0"/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0">
                  <a:spAutoFit/>
                </a:bodyPr>
                <a:lstStyle/>
                <a:p>
                  <a:pPr algn="ctr">
                    <a:defRPr sz="1200" b="0" i="0" u="none" strike="noStrike" kern="1200" baseline="0">
                      <a:solidFill>
                        <a:schemeClr val="bg2">
                          <a:lumMod val="50000"/>
                        </a:schemeClr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it-I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134198"/>
                        <a:gd name="adj2" fmla="val 18537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2-3197-4857-AE5B-350E7D03771B}"/>
                </c:ext>
              </c:extLst>
            </c:dLbl>
            <c:dLbl>
              <c:idx val="2"/>
              <c:layout>
                <c:manualLayout>
                  <c:x val="0.4636783899456749"/>
                  <c:y val="9.0252397371354487E-2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0">
                    <a:spAutoFit/>
                  </a:bodyPr>
                  <a:lstStyle/>
                  <a:p>
                    <a:pPr algn="ctr">
                      <a:defRPr sz="1200" b="0" i="0" u="none" strike="noStrike" kern="1200" baseline="0">
                        <a:solidFill>
                          <a:schemeClr val="bg2">
                            <a:lumMod val="50000"/>
                          </a:schemeClr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defRPr>
                    </a:pPr>
                    <a:fld id="{05808463-D2FF-4490-8C0D-FEEA4494D4D3}" type="CATEGORYNAME">
                      <a:rPr lang="it-IT" sz="1200">
                        <a:solidFill>
                          <a:schemeClr val="bg2">
                            <a:lumMod val="50000"/>
                          </a:schemeClr>
                        </a:solidFill>
                      </a:rPr>
                      <a:pPr algn="ctr">
                        <a:defRPr sz="1200">
                          <a:solidFill>
                            <a:schemeClr val="bg2">
                              <a:lumMod val="50000"/>
                            </a:schemeClr>
                          </a:solidFill>
                        </a:defRPr>
                      </a:pPr>
                      <a:t>[NOME CATEGORIA]</a:t>
                    </a:fld>
                    <a:r>
                      <a:rPr lang="it-IT" sz="1200" baseline="0" dirty="0">
                        <a:solidFill>
                          <a:schemeClr val="bg2">
                            <a:lumMod val="50000"/>
                          </a:schemeClr>
                        </a:solidFill>
                      </a:rPr>
                      <a:t>
</a:t>
                    </a:r>
                    <a:fld id="{43C9E547-1E4D-4D1C-958E-430FCA816410}" type="PERCENTAGE">
                      <a:rPr lang="it-IT" sz="1200" baseline="0">
                        <a:solidFill>
                          <a:schemeClr val="bg2">
                            <a:lumMod val="50000"/>
                          </a:schemeClr>
                        </a:solidFill>
                      </a:rPr>
                      <a:pPr algn="ctr">
                        <a:defRPr sz="1200">
                          <a:solidFill>
                            <a:schemeClr val="bg2">
                              <a:lumMod val="50000"/>
                            </a:schemeClr>
                          </a:solidFill>
                        </a:defRPr>
                      </a:pPr>
                      <a:t>[PERCENTUALE]</a:t>
                    </a:fld>
                    <a:endParaRPr lang="it-IT" sz="1200" baseline="0" dirty="0">
                      <a:solidFill>
                        <a:schemeClr val="bg2">
                          <a:lumMod val="50000"/>
                        </a:schemeClr>
                      </a:solidFill>
                    </a:endParaRPr>
                  </a:p>
                </c:rich>
              </c:tx>
              <c:numFmt formatCode="0.00%" sourceLinked="0"/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0">
                  <a:spAutoFit/>
                </a:bodyPr>
                <a:lstStyle/>
                <a:p>
                  <a:pPr algn="ctr">
                    <a:defRPr sz="1200" b="0" i="0" u="none" strike="noStrike" kern="1200" baseline="0">
                      <a:solidFill>
                        <a:schemeClr val="bg2">
                          <a:lumMod val="50000"/>
                        </a:schemeClr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it-I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209221"/>
                        <a:gd name="adj2" fmla="val -21760"/>
                      </a:avLst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3197-4857-AE5B-350E7D03771B}"/>
                </c:ext>
              </c:extLst>
            </c:dLbl>
            <c:dLbl>
              <c:idx val="3"/>
              <c:layout>
                <c:manualLayout>
                  <c:x val="9.2712941835229448E-2"/>
                  <c:y val="0.16768356161731857"/>
                </c:manualLayout>
              </c:layout>
              <c:numFmt formatCode="0.00%" sourceLinked="0"/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0">
                  <a:spAutoFit/>
                </a:bodyPr>
                <a:lstStyle/>
                <a:p>
                  <a:pPr algn="ctr">
                    <a:defRPr sz="1200" b="0" i="0" u="none" strike="noStrike" kern="1200" baseline="0">
                      <a:solidFill>
                        <a:schemeClr val="bg2">
                          <a:lumMod val="50000"/>
                        </a:schemeClr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it-I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234728"/>
                        <a:gd name="adj2" fmla="val -398136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1-3197-4857-AE5B-350E7D03771B}"/>
                </c:ext>
              </c:extLst>
            </c:dLbl>
            <c:dLbl>
              <c:idx val="4"/>
              <c:layout>
                <c:manualLayout>
                  <c:x val="1.8573931912004578E-2"/>
                  <c:y val="0.12441768344358417"/>
                </c:manualLayout>
              </c:layout>
              <c:numFmt formatCode="0.00%" sourceLinked="0"/>
              <c:spPr>
                <a:xfrm>
                  <a:off x="117307" y="1388017"/>
                  <a:ext cx="2773519" cy="921245"/>
                </a:xfrm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0">
                  <a:spAutoFit/>
                </a:bodyPr>
                <a:lstStyle/>
                <a:p>
                  <a:pPr algn="ctr">
                    <a:defRPr sz="1200" b="0" i="0" u="none" strike="noStrike" kern="1200" baseline="0">
                      <a:solidFill>
                        <a:schemeClr val="bg2">
                          <a:lumMod val="50000"/>
                        </a:schemeClr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it-I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105976"/>
                        <a:gd name="adj2" fmla="val -26469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4805203160363867"/>
                      <c:h val="0.2089500430663220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67C0-4C47-90AD-FF194693C20A}"/>
                </c:ext>
              </c:extLst>
            </c:dLbl>
            <c:numFmt formatCode="0.00%" sourceLinked="0"/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0">
                <a:spAutoFit/>
              </a:bodyPr>
              <a:lstStyle/>
              <a:p>
                <a:pPr algn="ctr">
                  <a:defRPr sz="1200" b="0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it-IT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Foglio1!$A$2:$A$6</c:f>
              <c:strCache>
                <c:ptCount val="3"/>
                <c:pt idx="0">
                  <c:v>Hardware e Software</c:v>
                </c:pt>
                <c:pt idx="1">
                  <c:v>Mobili e Arredi</c:v>
                </c:pt>
                <c:pt idx="2">
                  <c:v>Attrezzature e altri Beni e Materiali</c:v>
                </c:pt>
              </c:strCache>
            </c:strRef>
          </c:cat>
          <c:val>
            <c:numRef>
              <c:f>Foglio1!$B$2:$B$6</c:f>
              <c:numCache>
                <c:formatCode>#,##0.00</c:formatCode>
                <c:ptCount val="5"/>
                <c:pt idx="0">
                  <c:v>200000</c:v>
                </c:pt>
                <c:pt idx="1">
                  <c:v>5000</c:v>
                </c:pt>
                <c:pt idx="2">
                  <c:v>20000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97-4857-AE5B-350E7D0377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Lato Medium" panose="020F0502020204030203" pitchFamily="34" charset="0"/>
          <a:ea typeface="Lato Medium" panose="020F0502020204030203" pitchFamily="34" charset="0"/>
          <a:cs typeface="Lato Medium" panose="020F0502020204030203" pitchFamily="34" charset="0"/>
        </a:defRPr>
      </a:pPr>
      <a:endParaRPr lang="it-IT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SPESA CORRENTE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0AA3-4C2F-9E3B-23E68296B9A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0AA3-4C2F-9E3B-23E68296B9A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0AA3-4C2F-9E3B-23E68296B9A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0AA3-4C2F-9E3B-23E68296B9A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0AA3-4C2F-9E3B-23E68296B9AB}"/>
              </c:ext>
            </c:extLst>
          </c:dPt>
          <c:dLbls>
            <c:dLbl>
              <c:idx val="0"/>
              <c:layout>
                <c:manualLayout>
                  <c:x val="-2.7046832224268236E-2"/>
                  <c:y val="-1.4952112832592943E-2"/>
                </c:manualLayout>
              </c:layout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2">
                          <a:lumMod val="50000"/>
                        </a:schemeClr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it-I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104299"/>
                        <a:gd name="adj2" fmla="val -145150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2735913470878033"/>
                      <c:h val="0.2009334901237573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0AA3-4C2F-9E3B-23E68296B9AB}"/>
                </c:ext>
              </c:extLst>
            </c:dLbl>
            <c:dLbl>
              <c:idx val="1"/>
              <c:layout>
                <c:manualLayout>
                  <c:x val="1.4400285338987261E-3"/>
                  <c:y val="-4.4856691700075682E-2"/>
                </c:manualLayout>
              </c:layout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2">
                          <a:lumMod val="50000"/>
                        </a:schemeClr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it-I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123771"/>
                        <a:gd name="adj2" fmla="val 51280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3-0AA3-4C2F-9E3B-23E68296B9AB}"/>
                </c:ext>
              </c:extLst>
            </c:dLbl>
            <c:dLbl>
              <c:idx val="2"/>
              <c:layout>
                <c:manualLayout>
                  <c:x val="0.43961445161968943"/>
                  <c:y val="-4.4856691700075682E-3"/>
                </c:manualLayout>
              </c:layout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2">
                          <a:lumMod val="50000"/>
                        </a:schemeClr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it-I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141708"/>
                        <a:gd name="adj2" fmla="val 86292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1760579329997834"/>
                      <c:h val="0.1395078432102038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0AA3-4C2F-9E3B-23E68296B9AB}"/>
                </c:ext>
              </c:extLst>
            </c:dLbl>
            <c:dLbl>
              <c:idx val="3"/>
              <c:layout>
                <c:manualLayout>
                  <c:x val="2.5870882997126012E-2"/>
                  <c:y val="8.9713383400151364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AA3-4C2F-9E3B-23E68296B9AB}"/>
                </c:ext>
              </c:extLst>
            </c:dLbl>
            <c:dLbl>
              <c:idx val="4"/>
              <c:layout>
                <c:manualLayout>
                  <c:x val="6.3501258265673044E-2"/>
                  <c:y val="-0.14055096732690381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AA3-4C2F-9E3B-23E68296B9AB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it-IT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Foglio1!$A$2:$A$6</c:f>
              <c:strCache>
                <c:ptCount val="3"/>
                <c:pt idx="0">
                  <c:v>Spese di funzionamento</c:v>
                </c:pt>
                <c:pt idx="1">
                  <c:v>Tirocini e Incarichi</c:v>
                </c:pt>
                <c:pt idx="2">
                  <c:v>Organizzazione eventi</c:v>
                </c:pt>
              </c:strCache>
            </c:strRef>
          </c:cat>
          <c:val>
            <c:numRef>
              <c:f>Foglio1!$B$2:$B$6</c:f>
              <c:numCache>
                <c:formatCode>#,##0.00</c:formatCode>
                <c:ptCount val="5"/>
                <c:pt idx="0">
                  <c:v>89000</c:v>
                </c:pt>
                <c:pt idx="1">
                  <c:v>10000</c:v>
                </c:pt>
                <c:pt idx="2">
                  <c:v>20000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AA3-4C2F-9E3B-23E68296B9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layout>
        <c:manualLayout>
          <c:xMode val="edge"/>
          <c:yMode val="edge"/>
          <c:x val="0.65272287839020127"/>
          <c:y val="0.29051509186351704"/>
          <c:w val="0.33061045494313213"/>
          <c:h val="0.48378463108778069"/>
        </c:manualLayout>
      </c:layout>
      <c:overlay val="0"/>
    </c:legend>
    <c:plotVisOnly val="1"/>
    <c:dispBlanksAs val="gap"/>
    <c:showDLblsOverMax val="0"/>
  </c:chart>
  <c:spPr>
    <a:noFill/>
    <a:ln w="9525">
      <a:solidFill>
        <a:srgbClr val="FF0000"/>
      </a:solidFill>
    </a:ln>
  </c:spPr>
  <c:txPr>
    <a:bodyPr/>
    <a:lstStyle/>
    <a:p>
      <a:pPr>
        <a:defRPr u="sng"/>
      </a:pPr>
      <a:endParaRPr lang="it-IT"/>
    </a:p>
  </c:txPr>
  <c:externalData r:id="rId2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2787950979150897"/>
          <c:y val="1.351989664424842E-2"/>
          <c:w val="0.73750074285758582"/>
          <c:h val="0.96572516712094458"/>
        </c:manualLayout>
      </c:layout>
      <c:pie3D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SPESA CONTO CAPITALE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2393-4FED-9E5C-DA5CCBDCD05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2393-4FED-9E5C-DA5CCBDCD05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2393-4FED-9E5C-DA5CCBDCD05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2393-4FED-9E5C-DA5CCBDCD05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2393-4FED-9E5C-DA5CCBDCD051}"/>
              </c:ext>
            </c:extLst>
          </c:dPt>
          <c:dLbls>
            <c:dLbl>
              <c:idx val="0"/>
              <c:layout>
                <c:manualLayout>
                  <c:x val="0.11519240332464788"/>
                  <c:y val="3.6313514974730086E-3"/>
                </c:manualLayout>
              </c:layout>
              <c:numFmt formatCode="0.00%" sourceLinked="0"/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2">
                          <a:lumMod val="50000"/>
                        </a:schemeClr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it-I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163556"/>
                        <a:gd name="adj2" fmla="val 105062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1-2393-4FED-9E5C-DA5CCBDCD051}"/>
                </c:ext>
              </c:extLst>
            </c:dLbl>
            <c:dLbl>
              <c:idx val="1"/>
              <c:layout>
                <c:manualLayout>
                  <c:x val="0.49185124348741116"/>
                  <c:y val="-0.18760696561940057"/>
                </c:manualLayout>
              </c:layout>
              <c:numFmt formatCode="0.00%" sourceLinked="0"/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2">
                          <a:lumMod val="50000"/>
                        </a:schemeClr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it-I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207520"/>
                        <a:gd name="adj2" fmla="val -68022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3-2393-4FED-9E5C-DA5CCBDCD051}"/>
                </c:ext>
              </c:extLst>
            </c:dLbl>
            <c:dLbl>
              <c:idx val="2"/>
              <c:layout>
                <c:manualLayout>
                  <c:x val="0.2036198050569438"/>
                  <c:y val="-7.8768123270774051E-2"/>
                </c:manualLayout>
              </c:layout>
              <c:numFmt formatCode="0.00%" sourceLinked="0"/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2">
                          <a:lumMod val="50000"/>
                        </a:schemeClr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it-I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150324"/>
                        <a:gd name="adj2" fmla="val -168435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5-2393-4FED-9E5C-DA5CCBDCD051}"/>
                </c:ext>
              </c:extLst>
            </c:dLbl>
            <c:dLbl>
              <c:idx val="3"/>
              <c:layout>
                <c:manualLayout>
                  <c:x val="-0.12542617010424795"/>
                  <c:y val="1.1069172166016094E-2"/>
                </c:manualLayout>
              </c:layout>
              <c:numFmt formatCode="0.00%" sourceLinked="0"/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2">
                          <a:lumMod val="50000"/>
                        </a:schemeClr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it-I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168100"/>
                        <a:gd name="adj2" fmla="val 88954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7-2393-4FED-9E5C-DA5CCBDCD051}"/>
                </c:ext>
              </c:extLst>
            </c:dLbl>
            <c:dLbl>
              <c:idx val="4"/>
              <c:layout>
                <c:manualLayout>
                  <c:x val="-0.14874101001345796"/>
                  <c:y val="-2.029310177921383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393-4FED-9E5C-DA5CCBDCD051}"/>
                </c:ext>
              </c:extLst>
            </c:dLbl>
            <c:numFmt formatCode="0.00%" sourceLinked="0"/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it-IT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Foglio1!$A$2:$A$6</c:f>
              <c:strCache>
                <c:ptCount val="2"/>
                <c:pt idx="0">
                  <c:v>Impianti e Macchinari</c:v>
                </c:pt>
                <c:pt idx="1">
                  <c:v>Manutenzione Cimiteri</c:v>
                </c:pt>
              </c:strCache>
            </c:strRef>
          </c:cat>
          <c:val>
            <c:numRef>
              <c:f>Foglio1!$B$2:$B$6</c:f>
              <c:numCache>
                <c:formatCode>#,##0.00</c:formatCode>
                <c:ptCount val="5"/>
                <c:pt idx="0">
                  <c:v>55000</c:v>
                </c:pt>
                <c:pt idx="1">
                  <c:v>900000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393-4FED-9E5C-DA5CCBDCD0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Lato Black" panose="020F0502020204030203" pitchFamily="34" charset="0"/>
          <a:ea typeface="Lato Black" panose="020F0502020204030203" pitchFamily="34" charset="0"/>
          <a:cs typeface="Lato Black" panose="020F0502020204030203" pitchFamily="34" charset="0"/>
        </a:defRPr>
      </a:pPr>
      <a:endParaRPr lang="it-IT"/>
    </a:p>
  </c:txPr>
  <c:externalData r:id="rId3">
    <c:autoUpdate val="0"/>
  </c:externalData>
  <c:userShapes r:id="rId4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layout>
        <c:manualLayout>
          <c:xMode val="edge"/>
          <c:yMode val="edge"/>
          <c:x val="0.65272287839020127"/>
          <c:y val="0.29051509186351704"/>
          <c:w val="0.33061045494313213"/>
          <c:h val="0.48378463108778069"/>
        </c:manualLayout>
      </c:layout>
      <c:overlay val="0"/>
      <c:txPr>
        <a:bodyPr/>
        <a:lstStyle/>
        <a:p>
          <a:pPr>
            <a:defRPr b="1"/>
          </a:pPr>
          <a:endParaRPr lang="it-IT"/>
        </a:p>
      </c:txPr>
    </c:legend>
    <c:plotVisOnly val="1"/>
    <c:dispBlanksAs val="gap"/>
    <c:showDLblsOverMax val="0"/>
  </c:chart>
  <c:spPr>
    <a:noFill/>
    <a:ln w="9525">
      <a:solidFill>
        <a:srgbClr val="FF0000"/>
      </a:solidFill>
    </a:ln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SPESE CONTO CAPITALE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EF2-4D9E-8612-F89E449CD65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EF2-4D9E-8612-F89E449CD65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FEF2-4D9E-8612-F89E449CD65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FEF2-4D9E-8612-F89E449CD655}"/>
              </c:ext>
            </c:extLst>
          </c:dPt>
          <c:dLbls>
            <c:dLbl>
              <c:idx val="0"/>
              <c:layout>
                <c:manualLayout>
                  <c:x val="-4.1098014378885016E-2"/>
                  <c:y val="3.3392392347949627E-2"/>
                </c:manualLayout>
              </c:layout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2">
                          <a:lumMod val="50000"/>
                        </a:schemeClr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it-I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157979"/>
                        <a:gd name="adj2" fmla="val -101941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1-FEF2-4D9E-8612-F89E449CD655}"/>
                </c:ext>
              </c:extLst>
            </c:dLbl>
            <c:dLbl>
              <c:idx val="1"/>
              <c:layout>
                <c:manualLayout>
                  <c:x val="0.26501189480537651"/>
                  <c:y val="-4.9552686930799672E-2"/>
                </c:manualLayout>
              </c:layout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2">
                          <a:lumMod val="50000"/>
                        </a:schemeClr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it-I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75090"/>
                        <a:gd name="adj2" fmla="val -86095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3-FEF2-4D9E-8612-F89E449CD655}"/>
                </c:ext>
              </c:extLst>
            </c:dLbl>
            <c:dLbl>
              <c:idx val="2"/>
              <c:layout>
                <c:manualLayout>
                  <c:x val="5.0062644004012898E-2"/>
                  <c:y val="-0.29330570462907979"/>
                </c:manualLayout>
              </c:layout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2">
                          <a:lumMod val="50000"/>
                        </a:schemeClr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it-I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40702"/>
                        <a:gd name="adj2" fmla="val 112757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5-FEF2-4D9E-8612-F89E449CD655}"/>
                </c:ext>
              </c:extLst>
            </c:dLbl>
            <c:dLbl>
              <c:idx val="3"/>
              <c:layout>
                <c:manualLayout>
                  <c:x val="0.60820643022469723"/>
                  <c:y val="-7.0482332243724577E-2"/>
                </c:manualLayout>
              </c:layout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2">
                          <a:lumMod val="50000"/>
                        </a:schemeClr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it-I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172278"/>
                        <a:gd name="adj2" fmla="val 89241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7-FEF2-4D9E-8612-F89E449CD655}"/>
                </c:ext>
              </c:extLst>
            </c:dLbl>
            <c:spPr>
              <a:solidFill>
                <a:schemeClr val="lt1"/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it-IT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Foglio1!$A$2:$A$5</c:f>
              <c:strCache>
                <c:ptCount val="4"/>
                <c:pt idx="0">
                  <c:v>Area Servizi Funebri e Cimiteriali</c:v>
                </c:pt>
                <c:pt idx="1">
                  <c:v>Direzione Servizi Civici e Municipi</c:v>
                </c:pt>
                <c:pt idx="2">
                  <c:v>Area Servizi al Cittadino</c:v>
                </c:pt>
                <c:pt idx="3">
                  <c:v>Area Municipi e Municipi</c:v>
                </c:pt>
              </c:strCache>
            </c:strRef>
          </c:cat>
          <c:val>
            <c:numRef>
              <c:f>Foglio1!$B$2:$B$5</c:f>
              <c:numCache>
                <c:formatCode>#,##0.00</c:formatCode>
                <c:ptCount val="4"/>
                <c:pt idx="0">
                  <c:v>7458357.8600000003</c:v>
                </c:pt>
                <c:pt idx="1">
                  <c:v>955000</c:v>
                </c:pt>
                <c:pt idx="2">
                  <c:v>225000</c:v>
                </c:pt>
                <c:pt idx="3">
                  <c:v>3230000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EF2-4D9E-8612-F89E449CD6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  <c:userShapes r:id="rId4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PREVISIONE 2023</c:v>
                </c:pt>
              </c:strCache>
            </c:strRef>
          </c:tx>
          <c:spPr>
            <a:solidFill>
              <a:srgbClr val="2E75B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FF0000"/>
                    </a:solidFill>
                    <a:latin typeface="Lato Black" panose="020F0502020204030203" pitchFamily="34" charset="0"/>
                    <a:ea typeface="Lato Black" panose="020F0502020204030203" pitchFamily="34" charset="0"/>
                    <a:cs typeface="Lato Black" panose="020F0502020204030203" pitchFamily="34" charset="0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Foglio1!$A$2:$A$4</c:f>
              <c:strCache>
                <c:ptCount val="3"/>
                <c:pt idx="0">
                  <c:v>Area Servizi al Cittadino</c:v>
                </c:pt>
                <c:pt idx="1">
                  <c:v>Area Servizi Funebri e Cimiteriali</c:v>
                </c:pt>
                <c:pt idx="2">
                  <c:v>Direzione Servizi Civici e Municipi</c:v>
                </c:pt>
              </c:strCache>
            </c:strRef>
          </c:cat>
          <c:val>
            <c:numRef>
              <c:f>Foglio1!$B$2:$B$4</c:f>
              <c:numCache>
                <c:formatCode>#,##0.00</c:formatCode>
                <c:ptCount val="3"/>
                <c:pt idx="0">
                  <c:v>5460460</c:v>
                </c:pt>
                <c:pt idx="1">
                  <c:v>8352000</c:v>
                </c:pt>
                <c:pt idx="2">
                  <c:v>94000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82F-4F8A-98C1-1593874C4358}"/>
            </c:ext>
          </c:extLst>
        </c:ser>
        <c:ser>
          <c:idx val="3"/>
          <c:order val="1"/>
          <c:tx>
            <c:strRef>
              <c:f>Foglio1!$E$1</c:f>
              <c:strCache>
                <c:ptCount val="1"/>
                <c:pt idx="0">
                  <c:v>PROPOSTA 2024</c:v>
                </c:pt>
              </c:strCache>
            </c:strRef>
          </c:tx>
          <c:spPr>
            <a:solidFill>
              <a:srgbClr val="FFCC66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2219507391692825E-2"/>
                  <c:y val="-3.27660765579613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092-470A-907E-E41636A28F15}"/>
                </c:ext>
              </c:extLst>
            </c:dLbl>
            <c:dLbl>
              <c:idx val="2"/>
              <c:layout>
                <c:manualLayout>
                  <c:x val="-1.1448236661009156E-2"/>
                  <c:y val="-4.48069628393816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092-470A-907E-E41636A28F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197" b="0" i="0" u="none" strike="noStrike" kern="1200" baseline="0">
                    <a:solidFill>
                      <a:srgbClr val="FF0000"/>
                    </a:solidFill>
                    <a:latin typeface="Lato Black" panose="020F0502020204030203" pitchFamily="34" charset="0"/>
                    <a:ea typeface="Lato Black" panose="020F0502020204030203" pitchFamily="34" charset="0"/>
                    <a:cs typeface="Lato Black" panose="020F0502020204030203" pitchFamily="34" charset="0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Foglio1!$A$2:$A$4</c:f>
              <c:strCache>
                <c:ptCount val="3"/>
                <c:pt idx="0">
                  <c:v>Area Servizi al Cittadino</c:v>
                </c:pt>
                <c:pt idx="1">
                  <c:v>Area Servizi Funebri e Cimiteriali</c:v>
                </c:pt>
                <c:pt idx="2">
                  <c:v>Direzione Servizi Civici e Municipi</c:v>
                </c:pt>
              </c:strCache>
            </c:strRef>
          </c:cat>
          <c:val>
            <c:numRef>
              <c:f>Foglio1!$E$2:$E$4</c:f>
              <c:numCache>
                <c:formatCode>#,##0.00</c:formatCode>
                <c:ptCount val="3"/>
                <c:pt idx="0">
                  <c:v>3436850</c:v>
                </c:pt>
                <c:pt idx="1">
                  <c:v>9089000</c:v>
                </c:pt>
                <c:pt idx="2">
                  <c:v>119000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FD0-425D-9E1A-139B139EFA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62378784"/>
        <c:axId val="762387520"/>
      </c:barChart>
      <c:catAx>
        <c:axId val="762378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pPr>
            <a:endParaRPr lang="it-IT"/>
          </a:p>
        </c:txPr>
        <c:crossAx val="762387520"/>
        <c:crosses val="autoZero"/>
        <c:auto val="1"/>
        <c:lblAlgn val="ctr"/>
        <c:lblOffset val="100"/>
        <c:noMultiLvlLbl val="0"/>
      </c:catAx>
      <c:valAx>
        <c:axId val="762387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pPr>
            <a:endParaRPr lang="it-IT"/>
          </a:p>
        </c:txPr>
        <c:crossAx val="7623787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pPr>
            <a:endParaRPr lang="it-IT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2">
                  <a:lumMod val="50000"/>
                </a:schemeClr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PREVISIONE 2023</c:v>
                </c:pt>
              </c:strCache>
            </c:strRef>
          </c:tx>
          <c:spPr>
            <a:solidFill>
              <a:srgbClr val="2E75B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rgbClr val="FF0000"/>
                    </a:solidFill>
                    <a:latin typeface="Lato Black" panose="020F0502020204030203" pitchFamily="34" charset="0"/>
                    <a:ea typeface="Lato Black" panose="020F0502020204030203" pitchFamily="34" charset="0"/>
                    <a:cs typeface="Lato Black" panose="020F0502020204030203" pitchFamily="34" charset="0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</c:f>
              <c:strCache>
                <c:ptCount val="1"/>
                <c:pt idx="0">
                  <c:v>Spesa corrente</c:v>
                </c:pt>
              </c:strCache>
            </c:strRef>
          </c:cat>
          <c:val>
            <c:numRef>
              <c:f>Foglio1!$B$2</c:f>
              <c:numCache>
                <c:formatCode>#,##0.00</c:formatCode>
                <c:ptCount val="1"/>
                <c:pt idx="0">
                  <c:v>6600700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C0-4DD5-87B7-CA889F49092F}"/>
            </c:ext>
          </c:extLst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PROPOSTA 2024</c:v>
                </c:pt>
              </c:strCache>
            </c:strRef>
          </c:tx>
          <c:spPr>
            <a:solidFill>
              <a:srgbClr val="FFCC66"/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9C0-4DD5-87B7-CA889F49092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rgbClr val="FF0000"/>
                    </a:solidFill>
                    <a:latin typeface="Lato Black" panose="020F0502020204030203" pitchFamily="34" charset="0"/>
                    <a:ea typeface="Lato Black" panose="020F0502020204030203" pitchFamily="34" charset="0"/>
                    <a:cs typeface="Lato Black" panose="020F0502020204030203" pitchFamily="34" charset="0"/>
                  </a:defRPr>
                </a:pPr>
                <a:endParaRPr lang="it-IT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</c:f>
              <c:strCache>
                <c:ptCount val="1"/>
                <c:pt idx="0">
                  <c:v>Spesa corrente</c:v>
                </c:pt>
              </c:strCache>
            </c:strRef>
          </c:cat>
          <c:val>
            <c:numRef>
              <c:f>Foglio1!$C$2</c:f>
              <c:numCache>
                <c:formatCode>#,##0.00</c:formatCode>
                <c:ptCount val="1"/>
                <c:pt idx="0">
                  <c:v>9320540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9C0-4DD5-87B7-CA889F4909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20358384"/>
        <c:axId val="1020364624"/>
      </c:barChart>
      <c:catAx>
        <c:axId val="1020358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pPr>
            <a:endParaRPr lang="it-IT"/>
          </a:p>
        </c:txPr>
        <c:crossAx val="1020364624"/>
        <c:crosses val="autoZero"/>
        <c:auto val="1"/>
        <c:lblAlgn val="ctr"/>
        <c:lblOffset val="100"/>
        <c:noMultiLvlLbl val="0"/>
      </c:catAx>
      <c:valAx>
        <c:axId val="1020364624"/>
        <c:scaling>
          <c:orientation val="minMax"/>
          <c:max val="9500000"/>
          <c:min val="5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pPr>
            <a:endParaRPr lang="it-IT"/>
          </a:p>
        </c:txPr>
        <c:crossAx val="1020358384"/>
        <c:crosses val="autoZero"/>
        <c:crossBetween val="between"/>
        <c:majorUnit val="500000"/>
        <c:minorUnit val="5000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6658312697198727"/>
          <c:y val="0.91958310086862349"/>
          <c:w val="0.59406661121842996"/>
          <c:h val="6.303621796377792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bg2">
                  <a:lumMod val="50000"/>
                </a:schemeClr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Lato Medium" panose="020F0502020204030203" pitchFamily="34" charset="0"/>
          <a:ea typeface="Lato Medium" panose="020F0502020204030203" pitchFamily="34" charset="0"/>
          <a:cs typeface="Lato Medium" panose="020F0502020204030203" pitchFamily="34" charset="0"/>
        </a:defRPr>
      </a:pPr>
      <a:endParaRPr lang="it-IT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layout>
        <c:manualLayout>
          <c:xMode val="edge"/>
          <c:yMode val="edge"/>
          <c:x val="0.65272287839020127"/>
          <c:y val="0.29051509186351704"/>
          <c:w val="0.33061045494313213"/>
          <c:h val="0.48378463108778069"/>
        </c:manualLayout>
      </c:layout>
      <c:overlay val="0"/>
    </c:legend>
    <c:plotVisOnly val="1"/>
    <c:dispBlanksAs val="gap"/>
    <c:showDLblsOverMax val="0"/>
  </c:chart>
  <c:spPr>
    <a:noFill/>
    <a:ln w="9525">
      <a:solidFill>
        <a:srgbClr val="FF0000"/>
      </a:solidFill>
    </a:ln>
  </c:spPr>
  <c:txPr>
    <a:bodyPr/>
    <a:lstStyle/>
    <a:p>
      <a:pPr>
        <a:defRPr u="sng"/>
      </a:pPr>
      <a:endParaRPr lang="it-IT"/>
    </a:p>
  </c:txPr>
  <c:externalData r:id="rId2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2787950979150897"/>
          <c:y val="1.351989664424842E-2"/>
          <c:w val="0.73750074285758582"/>
          <c:h val="0.96572516712094458"/>
        </c:manualLayout>
      </c:layout>
      <c:pie3D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SPESA CONTO CAPITALE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2808-46D9-942C-71E4CE4D6BD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2808-46D9-942C-71E4CE4D6BD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2808-46D9-942C-71E4CE4D6BD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2808-46D9-942C-71E4CE4D6BD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2808-46D9-942C-71E4CE4D6BDD}"/>
              </c:ext>
            </c:extLst>
          </c:dPt>
          <c:dLbls>
            <c:dLbl>
              <c:idx val="0"/>
              <c:layout>
                <c:manualLayout>
                  <c:x val="0.11519240332464788"/>
                  <c:y val="3.6313514974730086E-3"/>
                </c:manualLayout>
              </c:layout>
              <c:numFmt formatCode="0.00%" sourceLinked="0"/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2">
                          <a:lumMod val="50000"/>
                        </a:schemeClr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it-I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137332"/>
                        <a:gd name="adj2" fmla="val -173096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1-2808-46D9-942C-71E4CE4D6BDD}"/>
                </c:ext>
              </c:extLst>
            </c:dLbl>
            <c:dLbl>
              <c:idx val="1"/>
              <c:layout>
                <c:manualLayout>
                  <c:x val="3.0270673244122349E-2"/>
                  <c:y val="-9.1920111636946147E-2"/>
                </c:manualLayout>
              </c:layout>
              <c:numFmt formatCode="0.00%" sourceLinked="0"/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2">
                          <a:lumMod val="50000"/>
                        </a:schemeClr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it-I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86893"/>
                        <a:gd name="adj2" fmla="val 127968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3-2808-46D9-942C-71E4CE4D6BDD}"/>
                </c:ext>
              </c:extLst>
            </c:dLbl>
            <c:dLbl>
              <c:idx val="2"/>
              <c:layout>
                <c:manualLayout>
                  <c:x val="0.2036198050569438"/>
                  <c:y val="-7.8768123270774051E-2"/>
                </c:manualLayout>
              </c:layout>
              <c:numFmt formatCode="0.00%" sourceLinked="0"/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2">
                          <a:lumMod val="50000"/>
                        </a:schemeClr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it-I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150324"/>
                        <a:gd name="adj2" fmla="val -168435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5-2808-46D9-942C-71E4CE4D6BDD}"/>
                </c:ext>
              </c:extLst>
            </c:dLbl>
            <c:dLbl>
              <c:idx val="3"/>
              <c:layout>
                <c:manualLayout>
                  <c:x val="-0.12542617010424795"/>
                  <c:y val="1.1069172166016094E-2"/>
                </c:manualLayout>
              </c:layout>
              <c:numFmt formatCode="0.00%" sourceLinked="0"/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2">
                          <a:lumMod val="50000"/>
                        </a:schemeClr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it-I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168100"/>
                        <a:gd name="adj2" fmla="val 88954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7-2808-46D9-942C-71E4CE4D6BDD}"/>
                </c:ext>
              </c:extLst>
            </c:dLbl>
            <c:dLbl>
              <c:idx val="4"/>
              <c:layout>
                <c:manualLayout>
                  <c:x val="-0.14874101001345796"/>
                  <c:y val="-2.029310177921383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808-46D9-942C-71E4CE4D6BDD}"/>
                </c:ext>
              </c:extLst>
            </c:dLbl>
            <c:numFmt formatCode="0.00%" sourceLinked="0"/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it-IT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Foglio1!$A$2:$A$6</c:f>
              <c:strCache>
                <c:ptCount val="2"/>
                <c:pt idx="0">
                  <c:v>Mobili e Arredi</c:v>
                </c:pt>
                <c:pt idx="1">
                  <c:v>Impianti e Macchinari</c:v>
                </c:pt>
              </c:strCache>
            </c:strRef>
          </c:cat>
          <c:val>
            <c:numRef>
              <c:f>Foglio1!$B$2:$B$6</c:f>
              <c:numCache>
                <c:formatCode>#,##0.00</c:formatCode>
                <c:ptCount val="5"/>
                <c:pt idx="0">
                  <c:v>200000</c:v>
                </c:pt>
                <c:pt idx="1">
                  <c:v>100000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808-46D9-942C-71E4CE4D6B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Lato Black" panose="020F0502020204030203" pitchFamily="34" charset="0"/>
          <a:ea typeface="Lato Black" panose="020F0502020204030203" pitchFamily="34" charset="0"/>
          <a:cs typeface="Lato Black" panose="020F0502020204030203" pitchFamily="34" charset="0"/>
        </a:defRPr>
      </a:pPr>
      <a:endParaRPr lang="it-IT"/>
    </a:p>
  </c:txPr>
  <c:externalData r:id="rId3">
    <c:autoUpdate val="0"/>
  </c:externalData>
  <c:userShapes r:id="rId4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layout>
        <c:manualLayout>
          <c:xMode val="edge"/>
          <c:yMode val="edge"/>
          <c:x val="0.65272287839020127"/>
          <c:y val="0.29051509186351704"/>
          <c:w val="0.33061045494313213"/>
          <c:h val="0.48378463108778069"/>
        </c:manualLayout>
      </c:layout>
      <c:overlay val="0"/>
      <c:txPr>
        <a:bodyPr/>
        <a:lstStyle/>
        <a:p>
          <a:pPr>
            <a:defRPr b="1"/>
          </a:pPr>
          <a:endParaRPr lang="it-IT"/>
        </a:p>
      </c:txPr>
    </c:legend>
    <c:plotVisOnly val="1"/>
    <c:dispBlanksAs val="gap"/>
    <c:showDLblsOverMax val="0"/>
  </c:chart>
  <c:spPr>
    <a:noFill/>
    <a:ln w="9525">
      <a:solidFill>
        <a:srgbClr val="FF0000"/>
      </a:solidFill>
    </a:ln>
  </c:spPr>
  <c:externalData r:id="rId2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2787950979150897"/>
          <c:y val="1.351989664424842E-2"/>
          <c:w val="0.73750074285758582"/>
          <c:h val="0.96572516712094458"/>
        </c:manualLayout>
      </c:layout>
      <c:pie3D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SPESA CONTO CAPITALE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12AA-4DCB-8604-8EC84F028F8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12AA-4DCB-8604-8EC84F028F8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12AA-4DCB-8604-8EC84F028F8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12AA-4DCB-8604-8EC84F028F8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12AA-4DCB-8604-8EC84F028F84}"/>
              </c:ext>
            </c:extLst>
          </c:dPt>
          <c:dLbls>
            <c:dLbl>
              <c:idx val="0"/>
              <c:layout>
                <c:manualLayout>
                  <c:x val="-5.1248069283421011E-3"/>
                  <c:y val="-1.9565461589182615E-2"/>
                </c:manualLayout>
              </c:layout>
              <c:numFmt formatCode="0.00%" sourceLinked="0"/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2">
                          <a:lumMod val="50000"/>
                        </a:schemeClr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it-I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136686"/>
                        <a:gd name="adj2" fmla="val -114415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1-12AA-4DCB-8604-8EC84F028F84}"/>
                </c:ext>
              </c:extLst>
            </c:dLbl>
            <c:dLbl>
              <c:idx val="1"/>
              <c:layout>
                <c:manualLayout>
                  <c:x val="0.71279739322472013"/>
                  <c:y val="-0.11511692472360176"/>
                </c:manualLayout>
              </c:layout>
              <c:numFmt formatCode="0.00%" sourceLinked="0"/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2">
                          <a:lumMod val="50000"/>
                        </a:schemeClr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it-I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189874"/>
                        <a:gd name="adj2" fmla="val 97339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3-12AA-4DCB-8604-8EC84F028F84}"/>
                </c:ext>
              </c:extLst>
            </c:dLbl>
            <c:dLbl>
              <c:idx val="2"/>
              <c:layout>
                <c:manualLayout>
                  <c:x val="-0.12999684608715859"/>
                  <c:y val="0.15535175135938803"/>
                </c:manualLayout>
              </c:layout>
              <c:numFmt formatCode="0.00%" sourceLinked="0"/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2">
                          <a:lumMod val="50000"/>
                        </a:schemeClr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it-I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158996"/>
                        <a:gd name="adj2" fmla="val -5684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5-12AA-4DCB-8604-8EC84F028F84}"/>
                </c:ext>
              </c:extLst>
            </c:dLbl>
            <c:dLbl>
              <c:idx val="3"/>
              <c:layout>
                <c:manualLayout>
                  <c:x val="-0.12542617010424795"/>
                  <c:y val="1.1069172166016094E-2"/>
                </c:manualLayout>
              </c:layout>
              <c:numFmt formatCode="0.00%" sourceLinked="0"/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2">
                          <a:lumMod val="50000"/>
                        </a:schemeClr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it-I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168100"/>
                        <a:gd name="adj2" fmla="val 88954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7-12AA-4DCB-8604-8EC84F028F84}"/>
                </c:ext>
              </c:extLst>
            </c:dLbl>
            <c:dLbl>
              <c:idx val="4"/>
              <c:layout>
                <c:manualLayout>
                  <c:x val="-8.2075629486380725E-2"/>
                  <c:y val="0.61182005483215174"/>
                </c:manualLayout>
              </c:layout>
              <c:numFmt formatCode="0.00%" sourceLinked="0"/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2">
                          <a:lumMod val="50000"/>
                        </a:schemeClr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it-I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11636"/>
                        <a:gd name="adj2" fmla="val -292593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9-12AA-4DCB-8604-8EC84F028F84}"/>
                </c:ext>
              </c:extLst>
            </c:dLbl>
            <c:numFmt formatCode="0.00%" sourceLinked="0"/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it-IT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Foglio1!$A$2:$A$6</c:f>
              <c:strCache>
                <c:ptCount val="5"/>
                <c:pt idx="0">
                  <c:v>Hardware e Software</c:v>
                </c:pt>
                <c:pt idx="1">
                  <c:v>Mobili e Arredi</c:v>
                </c:pt>
                <c:pt idx="2">
                  <c:v>Attrezzature e altri Beni Materiali</c:v>
                </c:pt>
                <c:pt idx="3">
                  <c:v>Contributi</c:v>
                </c:pt>
                <c:pt idx="4">
                  <c:v>Impianti e Macchinari</c:v>
                </c:pt>
              </c:strCache>
            </c:strRef>
          </c:cat>
          <c:val>
            <c:numRef>
              <c:f>Foglio1!$B$2:$B$6</c:f>
              <c:numCache>
                <c:formatCode>#,##0.00</c:formatCode>
                <c:ptCount val="5"/>
                <c:pt idx="0">
                  <c:v>2400000</c:v>
                </c:pt>
                <c:pt idx="1">
                  <c:v>140000</c:v>
                </c:pt>
                <c:pt idx="2">
                  <c:v>240000</c:v>
                </c:pt>
                <c:pt idx="3">
                  <c:v>50000</c:v>
                </c:pt>
                <c:pt idx="4">
                  <c:v>100000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2AA-4DCB-8604-8EC84F028F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Lato Black" panose="020F0502020204030203" pitchFamily="34" charset="0"/>
          <a:ea typeface="Lato Black" panose="020F0502020204030203" pitchFamily="34" charset="0"/>
          <a:cs typeface="Lato Black" panose="020F0502020204030203" pitchFamily="34" charset="0"/>
        </a:defRPr>
      </a:pPr>
      <a:endParaRPr lang="it-IT"/>
    </a:p>
  </c:txPr>
  <c:externalData r:id="rId3">
    <c:autoUpdate val="0"/>
  </c:externalData>
  <c:userShapes r:id="rId4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ENTRATE CONTO CAPITALE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EF2-4D9E-8612-F89E449CD65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EF2-4D9E-8612-F89E449CD65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FEF2-4D9E-8612-F89E449CD65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FEF2-4D9E-8612-F89E449CD655}"/>
              </c:ext>
            </c:extLst>
          </c:dPt>
          <c:dLbls>
            <c:dLbl>
              <c:idx val="0"/>
              <c:layout>
                <c:manualLayout>
                  <c:x val="0.36774691165388695"/>
                  <c:y val="-0.77824241852445886"/>
                </c:manualLayout>
              </c:layout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2">
                          <a:lumMod val="50000"/>
                        </a:schemeClr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it-I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175014"/>
                        <a:gd name="adj2" fmla="val 106224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1-FEF2-4D9E-8612-F89E449CD655}"/>
                </c:ext>
              </c:extLst>
            </c:dLbl>
            <c:dLbl>
              <c:idx val="1"/>
              <c:layout>
                <c:manualLayout>
                  <c:x val="9.1878596920465072E-2"/>
                  <c:y val="8.5538476572132038E-2"/>
                </c:manualLayout>
              </c:layout>
              <c:spPr>
                <a:solidFill>
                  <a:schemeClr val="lt1"/>
                </a:solidFill>
                <a:ln>
                  <a:solidFill>
                    <a:schemeClr val="dk1">
                      <a:lumMod val="25000"/>
                      <a:lumOff val="75000"/>
                    </a:scheme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2">
                          <a:lumMod val="50000"/>
                        </a:schemeClr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it-I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15125"/>
                        <a:gd name="adj2" fmla="val -135998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3-FEF2-4D9E-8612-F89E449CD655}"/>
                </c:ext>
              </c:extLst>
            </c:dLbl>
            <c:dLbl>
              <c:idx val="2"/>
              <c:layout>
                <c:manualLayout>
                  <c:x val="5.0062644004012898E-2"/>
                  <c:y val="-0.29330570462907979"/>
                </c:manualLayout>
              </c:layout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2">
                          <a:lumMod val="50000"/>
                        </a:schemeClr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it-I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69715"/>
                        <a:gd name="adj2" fmla="val 110790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5-FEF2-4D9E-8612-F89E449CD655}"/>
                </c:ext>
              </c:extLst>
            </c:dLbl>
            <c:dLbl>
              <c:idx val="3"/>
              <c:layout>
                <c:manualLayout>
                  <c:x val="0.47470608408906945"/>
                  <c:y val="0"/>
                </c:manualLayout>
              </c:layout>
              <c:spPr>
                <a:solidFill>
                  <a:schemeClr val="lt1"/>
                </a:solidFill>
                <a:ln>
                  <a:solidFill>
                    <a:schemeClr val="dk1">
                      <a:lumMod val="25000"/>
                      <a:lumOff val="75000"/>
                    </a:scheme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2">
                          <a:lumMod val="50000"/>
                        </a:schemeClr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it-I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176525"/>
                        <a:gd name="adj2" fmla="val 48036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7-FEF2-4D9E-8612-F89E449CD655}"/>
                </c:ext>
              </c:extLst>
            </c:dLbl>
            <c:spPr>
              <a:solidFill>
                <a:schemeClr val="lt1"/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it-IT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Foglio1!$A$2:$A$5</c:f>
              <c:strCache>
                <c:ptCount val="1"/>
                <c:pt idx="0">
                  <c:v>Area Servizi Funebri e Cimiteriali</c:v>
                </c:pt>
              </c:strCache>
            </c:strRef>
          </c:cat>
          <c:val>
            <c:numRef>
              <c:f>Foglio1!$B$2:$B$5</c:f>
              <c:numCache>
                <c:formatCode>General</c:formatCode>
                <c:ptCount val="4"/>
                <c:pt idx="0" formatCode="#,##0.00">
                  <c:v>1232000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EF2-4D9E-8612-F89E449CD6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  <c:userShapes r:id="rId4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ENTRATE CORRENTI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9494-41C7-A844-FDDE9744D7D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9494-41C7-A844-FDDE9744D7D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9494-41C7-A844-FDDE9744D7D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9494-41C7-A844-FDDE9744D7D8}"/>
              </c:ext>
            </c:extLst>
          </c:dPt>
          <c:dLbls>
            <c:dLbl>
              <c:idx val="0"/>
              <c:layout>
                <c:manualLayout>
                  <c:x val="7.9886708630812819E-2"/>
                  <c:y val="-0.55704860321036864"/>
                </c:manualLayout>
              </c:layout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2">
                          <a:lumMod val="50000"/>
                        </a:schemeClr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it-I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141332"/>
                        <a:gd name="adj2" fmla="val 34709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1-9494-41C7-A844-FDDE9744D7D8}"/>
                </c:ext>
              </c:extLst>
            </c:dLbl>
            <c:dLbl>
              <c:idx val="1"/>
              <c:layout>
                <c:manualLayout>
                  <c:x val="3.7644053287151313E-2"/>
                  <c:y val="3.7229840850523806E-4"/>
                </c:manualLayout>
              </c:layout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2">
                          <a:lumMod val="50000"/>
                        </a:schemeClr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it-I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76983"/>
                        <a:gd name="adj2" fmla="val -107308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3-9494-41C7-A844-FDDE9744D7D8}"/>
                </c:ext>
              </c:extLst>
            </c:dLbl>
            <c:dLbl>
              <c:idx val="2"/>
              <c:layout>
                <c:manualLayout>
                  <c:x val="-3.4131291583365801E-2"/>
                  <c:y val="0.26761618947722826"/>
                </c:manualLayout>
              </c:layout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2">
                          <a:lumMod val="50000"/>
                        </a:schemeClr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it-I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117438"/>
                        <a:gd name="adj2" fmla="val -110175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5-9494-41C7-A844-FDDE9744D7D8}"/>
                </c:ext>
              </c:extLst>
            </c:dLbl>
            <c:dLbl>
              <c:idx val="3"/>
              <c:layout>
                <c:manualLayout>
                  <c:x val="-0.16985049533766994"/>
                  <c:y val="2.7855551917359927E-2"/>
                </c:manualLayout>
              </c:layout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2">
                          <a:lumMod val="50000"/>
                        </a:schemeClr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it-I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155662"/>
                        <a:gd name="adj2" fmla="val 65556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7-9494-41C7-A844-FDDE9744D7D8}"/>
                </c:ext>
              </c:extLst>
            </c:dLbl>
            <c:spPr>
              <a:solidFill>
                <a:schemeClr val="lt1"/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it-IT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Foglio1!$A$2:$A$5</c:f>
              <c:strCache>
                <c:ptCount val="4"/>
                <c:pt idx="0">
                  <c:v>Area Servizi Funebri e Cimiteriali</c:v>
                </c:pt>
                <c:pt idx="2">
                  <c:v>Area Servizi al Cittadino</c:v>
                </c:pt>
                <c:pt idx="3">
                  <c:v>Area Municipi e Municipi</c:v>
                </c:pt>
              </c:strCache>
            </c:strRef>
          </c:cat>
          <c:val>
            <c:numRef>
              <c:f>Foglio1!$B$2:$B$5</c:f>
              <c:numCache>
                <c:formatCode>General</c:formatCode>
                <c:ptCount val="4"/>
                <c:pt idx="0" formatCode="#,##0.00">
                  <c:v>13436000</c:v>
                </c:pt>
                <c:pt idx="2" formatCode="#,##0.00">
                  <c:v>1675000</c:v>
                </c:pt>
                <c:pt idx="3" formatCode="#,##0.00">
                  <c:v>859390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494-41C7-A844-FDDE9744D7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spPr>
    <a:noFill/>
  </c:spPr>
  <c:externalData r:id="rId2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PREVISIONE 2023</c:v>
                </c:pt>
              </c:strCache>
            </c:strRef>
          </c:tx>
          <c:spPr>
            <a:solidFill>
              <a:srgbClr val="2E75B6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3.609888586699362E-2"/>
                  <c:y val="-5.45394071909994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235-4977-B0B1-5450E93A011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FF0000"/>
                    </a:solidFill>
                    <a:latin typeface="Lato Black" panose="020F0502020204030203" pitchFamily="34" charset="0"/>
                    <a:ea typeface="Lato Black" panose="020F0502020204030203" pitchFamily="34" charset="0"/>
                    <a:cs typeface="Lato Black" panose="020F0502020204030203" pitchFamily="34" charset="0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Foglio1!$A$2:$A$3</c:f>
              <c:strCache>
                <c:ptCount val="2"/>
                <c:pt idx="0">
                  <c:v>Entrate Correnti</c:v>
                </c:pt>
                <c:pt idx="1">
                  <c:v>Entrate Conto Capitale</c:v>
                </c:pt>
              </c:strCache>
            </c:strRef>
          </c:cat>
          <c:val>
            <c:numRef>
              <c:f>Foglio1!$B$2:$B$3</c:f>
              <c:numCache>
                <c:formatCode>#,##0.00</c:formatCode>
                <c:ptCount val="2"/>
                <c:pt idx="0">
                  <c:v>14256000</c:v>
                </c:pt>
                <c:pt idx="1">
                  <c:v>1140000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FB5-4A87-B1E4-A3BF7AD58FB6}"/>
            </c:ext>
          </c:extLst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PROPOSTO 2024</c:v>
                </c:pt>
              </c:strCache>
            </c:strRef>
          </c:tx>
          <c:spPr>
            <a:solidFill>
              <a:srgbClr val="FFCC66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1234638745289561E-3"/>
                  <c:y val="2.726970359549968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235-4977-B0B1-5450E93A0112}"/>
                </c:ext>
              </c:extLst>
            </c:dLbl>
            <c:dLbl>
              <c:idx val="1"/>
              <c:layout>
                <c:manualLayout>
                  <c:x val="1.0617319372645016E-2"/>
                  <c:y val="-4.36315257527995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235-4977-B0B1-5450E93A011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FF0000"/>
                    </a:solidFill>
                    <a:latin typeface="Lato Black" panose="020F0502020204030203" pitchFamily="34" charset="0"/>
                    <a:ea typeface="Lato Black" panose="020F0502020204030203" pitchFamily="34" charset="0"/>
                    <a:cs typeface="Lato Black" panose="020F0502020204030203" pitchFamily="34" charset="0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Foglio1!$A$2:$A$3</c:f>
              <c:strCache>
                <c:ptCount val="2"/>
                <c:pt idx="0">
                  <c:v>Entrate Correnti</c:v>
                </c:pt>
                <c:pt idx="1">
                  <c:v>Entrate Conto Capitale</c:v>
                </c:pt>
              </c:strCache>
            </c:strRef>
          </c:cat>
          <c:val>
            <c:numRef>
              <c:f>Foglio1!$C$2:$C$3</c:f>
              <c:numCache>
                <c:formatCode>#,##0.00</c:formatCode>
                <c:ptCount val="2"/>
                <c:pt idx="0">
                  <c:v>15111000</c:v>
                </c:pt>
                <c:pt idx="1">
                  <c:v>1232000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FB5-4A87-B1E4-A3BF7AD58F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71686224"/>
        <c:axId val="571683728"/>
      </c:barChart>
      <c:catAx>
        <c:axId val="571686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pPr>
            <a:endParaRPr lang="it-IT"/>
          </a:p>
        </c:txPr>
        <c:crossAx val="571683728"/>
        <c:crosses val="autoZero"/>
        <c:auto val="1"/>
        <c:lblAlgn val="ctr"/>
        <c:lblOffset val="100"/>
        <c:noMultiLvlLbl val="0"/>
      </c:catAx>
      <c:valAx>
        <c:axId val="5716837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pPr>
            <a:endParaRPr lang="it-IT"/>
          </a:p>
        </c:txPr>
        <c:crossAx val="5716862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pPr>
            <a:endParaRPr lang="it-IT"/>
          </a:p>
        </c:txPr>
      </c:legendEntry>
      <c:layout>
        <c:manualLayout>
          <c:xMode val="edge"/>
          <c:yMode val="edge"/>
          <c:x val="0.34983013961022569"/>
          <c:y val="0.93436740621959669"/>
          <c:w val="0.51693303598151019"/>
          <c:h val="5.199774198265346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bg2">
                  <a:lumMod val="50000"/>
                </a:schemeClr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layout>
        <c:manualLayout>
          <c:xMode val="edge"/>
          <c:yMode val="edge"/>
          <c:x val="0.65272287839020127"/>
          <c:y val="0.29051509186351704"/>
          <c:w val="0.33061045494313213"/>
          <c:h val="0.48378463108778069"/>
        </c:manualLayout>
      </c:layout>
      <c:overlay val="0"/>
    </c:legend>
    <c:plotVisOnly val="1"/>
    <c:dispBlanksAs val="gap"/>
    <c:showDLblsOverMax val="0"/>
  </c:chart>
  <c:spPr>
    <a:noFill/>
    <a:ln w="9525">
      <a:solidFill>
        <a:srgbClr val="FF0000"/>
      </a:solidFill>
    </a:ln>
  </c:spPr>
  <c:txPr>
    <a:bodyPr/>
    <a:lstStyle/>
    <a:p>
      <a:pPr>
        <a:defRPr u="sng"/>
      </a:pPr>
      <a:endParaRPr lang="it-IT"/>
    </a:p>
  </c:txPr>
  <c:externalData r:id="rId2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PREVISIONE 2023</c:v>
                </c:pt>
              </c:strCache>
            </c:strRef>
          </c:tx>
          <c:spPr>
            <a:solidFill>
              <a:srgbClr val="2E75B6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8.9370196263988018E-3"/>
                  <c:y val="-6.11104000277162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E55-4822-BF63-AC9C5445DA84}"/>
                </c:ext>
              </c:extLst>
            </c:dLbl>
            <c:dLbl>
              <c:idx val="1"/>
              <c:layout>
                <c:manualLayout>
                  <c:x val="-1.966144317807736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E55-4822-BF63-AC9C5445DA84}"/>
                </c:ext>
              </c:extLst>
            </c:dLbl>
            <c:dLbl>
              <c:idx val="2"/>
              <c:layout>
                <c:manualLayout>
                  <c:x val="-1.9661443178077363E-2"/>
                  <c:y val="-4.88883200221729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E55-4822-BF63-AC9C5445DA8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FF0000"/>
                    </a:solidFill>
                    <a:latin typeface="Lato Black" panose="020F0502020204030203" pitchFamily="34" charset="0"/>
                    <a:ea typeface="Lato Black" panose="020F0502020204030203" pitchFamily="34" charset="0"/>
                    <a:cs typeface="Lato Black" panose="020F0502020204030203" pitchFamily="34" charset="0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Foglio1!$A$2:$A$4</c:f>
              <c:strCache>
                <c:ptCount val="2"/>
                <c:pt idx="0">
                  <c:v>Area Servizi al Cittadino</c:v>
                </c:pt>
                <c:pt idx="1">
                  <c:v>Area Servizi Funebri e Cimiteriali</c:v>
                </c:pt>
              </c:strCache>
            </c:strRef>
          </c:cat>
          <c:val>
            <c:numRef>
              <c:f>Foglio1!$B$2:$B$4</c:f>
              <c:numCache>
                <c:formatCode>#,##0.00</c:formatCode>
                <c:ptCount val="3"/>
                <c:pt idx="0">
                  <c:v>1155000</c:v>
                </c:pt>
                <c:pt idx="1">
                  <c:v>13101000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82F-4F8A-98C1-1593874C4358}"/>
            </c:ext>
          </c:extLst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PROPOSTA 2024</c:v>
                </c:pt>
              </c:strCache>
            </c:strRef>
          </c:tx>
          <c:spPr>
            <a:solidFill>
              <a:srgbClr val="FFCC66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5.3622117758392812E-3"/>
                  <c:y val="-3.97217600180156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E55-4822-BF63-AC9C5445DA84}"/>
                </c:ext>
              </c:extLst>
            </c:dLbl>
            <c:dLbl>
              <c:idx val="1"/>
              <c:layout>
                <c:manualLayout>
                  <c:x val="-8.9370196263988018E-3"/>
                  <c:y val="-3.36107200152439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E55-4822-BF63-AC9C5445DA8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FF0000"/>
                    </a:solidFill>
                    <a:latin typeface="Lato Black" panose="020F0502020204030203" pitchFamily="34" charset="0"/>
                    <a:ea typeface="Lato Black" panose="020F0502020204030203" pitchFamily="34" charset="0"/>
                    <a:cs typeface="Lato Black" panose="020F0502020204030203" pitchFamily="34" charset="0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Foglio1!$A$2:$A$4</c:f>
              <c:strCache>
                <c:ptCount val="2"/>
                <c:pt idx="0">
                  <c:v>Area Servizi al Cittadino</c:v>
                </c:pt>
                <c:pt idx="1">
                  <c:v>Area Servizi Funebri e Cimiteriali</c:v>
                </c:pt>
              </c:strCache>
            </c:strRef>
          </c:cat>
          <c:val>
            <c:numRef>
              <c:f>Foglio1!$C$2:$C$4</c:f>
              <c:numCache>
                <c:formatCode>#,##0.00</c:formatCode>
                <c:ptCount val="3"/>
                <c:pt idx="0">
                  <c:v>1675000</c:v>
                </c:pt>
                <c:pt idx="1">
                  <c:v>13436000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82F-4F8A-98C1-1593874C43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62378784"/>
        <c:axId val="762387520"/>
      </c:barChart>
      <c:catAx>
        <c:axId val="762378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pPr>
            <a:endParaRPr lang="it-IT"/>
          </a:p>
        </c:txPr>
        <c:crossAx val="762387520"/>
        <c:crosses val="autoZero"/>
        <c:auto val="1"/>
        <c:lblAlgn val="ctr"/>
        <c:lblOffset val="100"/>
        <c:noMultiLvlLbl val="0"/>
      </c:catAx>
      <c:valAx>
        <c:axId val="762387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pPr>
            <a:endParaRPr lang="it-IT"/>
          </a:p>
        </c:txPr>
        <c:crossAx val="7623787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pPr>
            <a:endParaRPr lang="it-IT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pPr>
            <a:endParaRPr lang="it-IT"/>
          </a:p>
        </c:txPr>
      </c:legendEntry>
      <c:layout>
        <c:manualLayout>
          <c:xMode val="edge"/>
          <c:yMode val="edge"/>
          <c:x val="0.21608123089360204"/>
          <c:y val="0.91118228895499276"/>
          <c:w val="0.43914445559265319"/>
          <c:h val="5.82625110311489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bg2">
                  <a:lumMod val="50000"/>
                </a:schemeClr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spPr>
    <a:noFill/>
  </c:spPr>
  <c:externalData r:id="rId2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baseline="0"/>
              <a:t> </a:t>
            </a:r>
            <a:endParaRPr lang="it-IT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0.10798732356679376"/>
          <c:y val="6.2949295895586482E-2"/>
          <c:w val="0.85803047026556956"/>
          <c:h val="0.79663876008930101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GRAFICI!$A$36</c:f>
              <c:strCache>
                <c:ptCount val="1"/>
                <c:pt idx="0">
                  <c:v>PREVISIONE 2023</c:v>
                </c:pt>
              </c:strCache>
            </c:strRef>
          </c:tx>
          <c:spPr>
            <a:solidFill>
              <a:srgbClr val="2E75B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FF0000"/>
                    </a:solidFill>
                    <a:latin typeface="Lato Black" panose="020F0502020204030203" pitchFamily="34" charset="0"/>
                    <a:ea typeface="Lato Black" panose="020F0502020204030203" pitchFamily="34" charset="0"/>
                    <a:cs typeface="Lato Black" panose="020F0502020204030203" pitchFamily="34" charset="0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GRAFICI!$B$35</c:f>
              <c:strCache>
                <c:ptCount val="1"/>
                <c:pt idx="0">
                  <c:v>ENTRATE  CORRENTI</c:v>
                </c:pt>
              </c:strCache>
            </c:strRef>
          </c:cat>
          <c:val>
            <c:numRef>
              <c:f>GRAFICI!$B$36</c:f>
              <c:numCache>
                <c:formatCode>#,##0.00</c:formatCode>
                <c:ptCount val="1"/>
                <c:pt idx="0">
                  <c:v>670340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2D3-44E3-9E15-1E9304D05422}"/>
            </c:ext>
          </c:extLst>
        </c:ser>
        <c:ser>
          <c:idx val="2"/>
          <c:order val="1"/>
          <c:tx>
            <c:strRef>
              <c:f>GRAFICI!$A$37</c:f>
              <c:strCache>
                <c:ptCount val="1"/>
                <c:pt idx="0">
                  <c:v>PROPOSTO 2024</c:v>
                </c:pt>
              </c:strCache>
            </c:strRef>
          </c:tx>
          <c:spPr>
            <a:solidFill>
              <a:srgbClr val="FFCC6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FF0000"/>
                    </a:solidFill>
                    <a:latin typeface="Lato Black" panose="020F0502020204030203" pitchFamily="34" charset="0"/>
                    <a:ea typeface="Lato Black" panose="020F0502020204030203" pitchFamily="34" charset="0"/>
                    <a:cs typeface="Lato Black" panose="020F0502020204030203" pitchFamily="34" charset="0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GRAFICI!$B$35</c:f>
              <c:strCache>
                <c:ptCount val="1"/>
                <c:pt idx="0">
                  <c:v>ENTRATE  CORRENTI</c:v>
                </c:pt>
              </c:strCache>
            </c:strRef>
          </c:cat>
          <c:val>
            <c:numRef>
              <c:f>GRAFICI!$B$37</c:f>
              <c:numCache>
                <c:formatCode>#,##0.00</c:formatCode>
                <c:ptCount val="1"/>
                <c:pt idx="0">
                  <c:v>859390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2D3-44E3-9E15-1E9304D0542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654284256"/>
        <c:axId val="654284672"/>
      </c:barChart>
      <c:catAx>
        <c:axId val="65428425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54284672"/>
        <c:crosses val="autoZero"/>
        <c:auto val="1"/>
        <c:lblAlgn val="ctr"/>
        <c:lblOffset val="100"/>
        <c:noMultiLvlLbl val="0"/>
      </c:catAx>
      <c:valAx>
        <c:axId val="654284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pPr>
            <a:endParaRPr lang="it-IT"/>
          </a:p>
        </c:txPr>
        <c:crossAx val="6542842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9148638704930102"/>
          <c:y val="0.93035872533268005"/>
          <c:w val="0.51897367716904141"/>
          <c:h val="5.328357241150746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bg2">
                  <a:lumMod val="50000"/>
                </a:schemeClr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  <c:userShapes r:id="rId5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SPESE CORRENTE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9494-41C7-A844-FDDE9744D7D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9494-41C7-A844-FDDE9744D7D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9494-41C7-A844-FDDE9744D7D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9494-41C7-A844-FDDE9744D7D8}"/>
              </c:ext>
            </c:extLst>
          </c:dPt>
          <c:dLbls>
            <c:dLbl>
              <c:idx val="0"/>
              <c:layout>
                <c:manualLayout>
                  <c:x val="-5.3613675379888086E-2"/>
                  <c:y val="-0.128129619043919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bg2">
                            <a:lumMod val="50000"/>
                          </a:schemeClr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defRPr>
                    </a:pPr>
                    <a:fld id="{A608A180-B3C3-44DF-A595-CF2752A5630E}" type="CATEGORYNAME">
                      <a:rPr lang="it-IT" sz="1200">
                        <a:solidFill>
                          <a:schemeClr val="bg2">
                            <a:lumMod val="50000"/>
                          </a:schemeClr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rPr>
                      <a:pPr>
                        <a:defRPr sz="1200">
                          <a:solidFill>
                            <a:schemeClr val="bg2">
                              <a:lumMod val="50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defRPr>
                      </a:pPr>
                      <a:t>[NOME CATEGORIA]</a:t>
                    </a:fld>
                    <a:r>
                      <a:rPr lang="it-IT" sz="1200" baseline="0" dirty="0">
                        <a:solidFill>
                          <a:schemeClr val="bg2">
                            <a:lumMod val="50000"/>
                          </a:schemeClr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rPr>
                      <a:t>
</a:t>
                    </a:r>
                    <a:fld id="{E359816F-6091-4FCD-994C-159A0F2A8555}" type="PERCENTAGE">
                      <a:rPr lang="it-IT" sz="1200" baseline="0">
                        <a:solidFill>
                          <a:schemeClr val="bg2">
                            <a:lumMod val="50000"/>
                          </a:schemeClr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rPr>
                      <a:pPr>
                        <a:defRPr sz="1200">
                          <a:solidFill>
                            <a:schemeClr val="bg2">
                              <a:lumMod val="50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defRPr>
                      </a:pPr>
                      <a:t>[PERCENTUALE]</a:t>
                    </a:fld>
                    <a:endParaRPr lang="it-IT" sz="1200" baseline="0" dirty="0">
                      <a:solidFill>
                        <a:schemeClr val="bg2">
                          <a:lumMod val="50000"/>
                        </a:schemeClr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endParaRPr>
                  </a:p>
                </c:rich>
              </c:tx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2">
                          <a:lumMod val="50000"/>
                        </a:schemeClr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it-I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123082"/>
                        <a:gd name="adj2" fmla="val 44690"/>
                      </a:avLst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494-41C7-A844-FDDE9744D7D8}"/>
                </c:ext>
              </c:extLst>
            </c:dLbl>
            <c:dLbl>
              <c:idx val="1"/>
              <c:layout>
                <c:manualLayout>
                  <c:x val="2.7214335786315137E-2"/>
                  <c:y val="-0.152339421452898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bg2">
                            <a:lumMod val="50000"/>
                          </a:schemeClr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defRPr>
                    </a:pPr>
                    <a:fld id="{4B0EE1AF-7E04-4697-A05F-2CB3AA294614}" type="CATEGORYNAME">
                      <a:rPr lang="it-IT" sz="1200">
                        <a:solidFill>
                          <a:schemeClr val="bg2">
                            <a:lumMod val="50000"/>
                          </a:schemeClr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rPr>
                      <a:pPr>
                        <a:defRPr>
                          <a:solidFill>
                            <a:schemeClr val="bg2">
                              <a:lumMod val="50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defRPr>
                      </a:pPr>
                      <a:t>[NOME CATEGORIA]</a:t>
                    </a:fld>
                    <a:r>
                      <a:rPr lang="it-IT" sz="1200" baseline="0" dirty="0">
                        <a:solidFill>
                          <a:schemeClr val="bg2">
                            <a:lumMod val="50000"/>
                          </a:schemeClr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rPr>
                      <a:t>
</a:t>
                    </a:r>
                    <a:fld id="{A2C75079-FEF8-4718-ACA3-6A2E5BB3524D}" type="PERCENTAGE">
                      <a:rPr lang="it-IT" sz="1200" baseline="0">
                        <a:solidFill>
                          <a:schemeClr val="bg2">
                            <a:lumMod val="50000"/>
                          </a:schemeClr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rPr>
                      <a:pPr>
                        <a:defRPr>
                          <a:solidFill>
                            <a:schemeClr val="bg2">
                              <a:lumMod val="50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defRPr>
                      </a:pPr>
                      <a:t>[PERCENTUALE]</a:t>
                    </a:fld>
                    <a:endParaRPr lang="it-IT" sz="1200" baseline="0" dirty="0">
                      <a:solidFill>
                        <a:schemeClr val="bg2">
                          <a:lumMod val="50000"/>
                        </a:schemeClr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endParaRPr>
                  </a:p>
                </c:rich>
              </c:tx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2">
                          <a:lumMod val="50000"/>
                        </a:schemeClr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it-I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91157"/>
                        <a:gd name="adj2" fmla="val -73792"/>
                      </a:avLst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9494-41C7-A844-FDDE9744D7D8}"/>
                </c:ext>
              </c:extLst>
            </c:dLbl>
            <c:dLbl>
              <c:idx val="2"/>
              <c:layout>
                <c:manualLayout>
                  <c:x val="-0.27534454202207098"/>
                  <c:y val="-0.29917923231605692"/>
                </c:manualLayout>
              </c:layout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2">
                          <a:lumMod val="50000"/>
                        </a:schemeClr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it-I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135495"/>
                        <a:gd name="adj2" fmla="val -9035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5-9494-41C7-A844-FDDE9744D7D8}"/>
                </c:ext>
              </c:extLst>
            </c:dLbl>
            <c:dLbl>
              <c:idx val="3"/>
              <c:layout>
                <c:manualLayout>
                  <c:x val="4.0829798179217697E-2"/>
                  <c:y val="-3.8177929965350813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bg2">
                            <a:lumMod val="50000"/>
                          </a:schemeClr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defRPr>
                    </a:pPr>
                    <a:fld id="{C86D1ED4-E100-4A5A-B545-42790D7539C0}" type="CATEGORYNAME">
                      <a:rPr lang="en-US">
                        <a:solidFill>
                          <a:schemeClr val="bg2">
                            <a:lumMod val="50000"/>
                          </a:schemeClr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rPr>
                      <a:pPr>
                        <a:defRPr>
                          <a:solidFill>
                            <a:schemeClr val="bg2">
                              <a:lumMod val="50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defRPr>
                      </a:pPr>
                      <a:t>[NOME CATEGORIA]</a:t>
                    </a:fld>
                    <a:r>
                      <a:rPr lang="en-US" baseline="0" dirty="0">
                        <a:solidFill>
                          <a:schemeClr val="bg2">
                            <a:lumMod val="50000"/>
                          </a:schemeClr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rPr>
                      <a:t>
</a:t>
                    </a:r>
                    <a:fld id="{DDEDF40A-07CD-4506-A3E0-2A9E201F4E86}" type="PERCENTAGE">
                      <a:rPr lang="en-US" baseline="0">
                        <a:solidFill>
                          <a:schemeClr val="bg2">
                            <a:lumMod val="50000"/>
                          </a:schemeClr>
                        </a:solidFill>
                        <a:latin typeface="Lato Medium" panose="020F0502020204030203" pitchFamily="34" charset="0"/>
                        <a:ea typeface="Lato Medium" panose="020F0502020204030203" pitchFamily="34" charset="0"/>
                        <a:cs typeface="Lato Medium" panose="020F0502020204030203" pitchFamily="34" charset="0"/>
                      </a:rPr>
                      <a:pPr>
                        <a:defRPr>
                          <a:solidFill>
                            <a:schemeClr val="bg2">
                              <a:lumMod val="50000"/>
                            </a:schemeClr>
                          </a:solidFill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defRPr>
                      </a:pPr>
                      <a:t>[PERCENTUALE]</a:t>
                    </a:fld>
                    <a:endParaRPr lang="en-US" baseline="0" dirty="0">
                      <a:solidFill>
                        <a:schemeClr val="bg2">
                          <a:lumMod val="50000"/>
                        </a:schemeClr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endParaRPr>
                  </a:p>
                </c:rich>
              </c:tx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2">
                          <a:lumMod val="50000"/>
                        </a:schemeClr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it-I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98322"/>
                        <a:gd name="adj2" fmla="val 101142"/>
                      </a:avLst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9494-41C7-A844-FDDE9744D7D8}"/>
                </c:ext>
              </c:extLst>
            </c:dLbl>
            <c:spPr>
              <a:solidFill>
                <a:schemeClr val="lt1"/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it-IT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Foglio1!$A$2:$A$5</c:f>
              <c:strCache>
                <c:ptCount val="4"/>
                <c:pt idx="0">
                  <c:v>Area Servizi Funebri e Cimiteriali</c:v>
                </c:pt>
                <c:pt idx="1">
                  <c:v>Direzione Servizi Civici e Municipi</c:v>
                </c:pt>
                <c:pt idx="2">
                  <c:v>Area Servizi al Cittadino</c:v>
                </c:pt>
                <c:pt idx="3">
                  <c:v>Area Municipi e Municipi</c:v>
                </c:pt>
              </c:strCache>
            </c:strRef>
          </c:cat>
          <c:val>
            <c:numRef>
              <c:f>Foglio1!$B$2:$B$5</c:f>
              <c:numCache>
                <c:formatCode>#,##0.00</c:formatCode>
                <c:ptCount val="4"/>
                <c:pt idx="0">
                  <c:v>9089000</c:v>
                </c:pt>
                <c:pt idx="1">
                  <c:v>119000</c:v>
                </c:pt>
                <c:pt idx="2">
                  <c:v>3436850</c:v>
                </c:pt>
                <c:pt idx="3">
                  <c:v>9320540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494-41C7-A844-FDDE9744D7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1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1250560"/>
        <c:axId val="101252096"/>
      </c:barChart>
      <c:catAx>
        <c:axId val="101250560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101252096"/>
        <c:crosses val="autoZero"/>
        <c:auto val="1"/>
        <c:lblAlgn val="ctr"/>
        <c:lblOffset val="100"/>
        <c:noMultiLvlLbl val="0"/>
      </c:catAx>
      <c:valAx>
        <c:axId val="101252096"/>
        <c:scaling>
          <c:orientation val="minMax"/>
        </c:scaling>
        <c:delete val="1"/>
        <c:axPos val="l"/>
        <c:majorGridlines/>
        <c:numFmt formatCode="#,##0.00" sourceLinked="1"/>
        <c:majorTickMark val="out"/>
        <c:minorTickMark val="none"/>
        <c:tickLblPos val="nextTo"/>
        <c:crossAx val="101250560"/>
        <c:crosses val="autoZero"/>
        <c:crossBetween val="between"/>
        <c:majorUnit val="200000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877726480374568"/>
          <c:y val="0.10251912058919516"/>
          <c:w val="0.8345295494097088"/>
          <c:h val="0.6873206310272115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PREVISIONE 2023</c:v>
                </c:pt>
              </c:strCache>
            </c:strRef>
          </c:tx>
          <c:spPr>
            <a:solidFill>
              <a:srgbClr val="004F8A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9F5-4F15-B7C3-19BB337EBD2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FF0000"/>
                    </a:solidFill>
                    <a:latin typeface="Lato Black" panose="020F0502020204030203" pitchFamily="34" charset="0"/>
                    <a:ea typeface="Lato Black" panose="020F0502020204030203" pitchFamily="34" charset="0"/>
                    <a:cs typeface="Lato Black" panose="020F0502020204030203" pitchFamily="34" charset="0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</c:f>
              <c:strCache>
                <c:ptCount val="1"/>
                <c:pt idx="0">
                  <c:v>SPESA CORRENTE</c:v>
                </c:pt>
              </c:strCache>
            </c:strRef>
          </c:cat>
          <c:val>
            <c:numRef>
              <c:f>Foglio1!$B$2</c:f>
              <c:numCache>
                <c:formatCode>#,##0.00</c:formatCode>
                <c:ptCount val="1"/>
                <c:pt idx="0">
                  <c:v>13906460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307-45E7-9A83-3CF9DEF04053}"/>
            </c:ext>
          </c:extLst>
        </c:ser>
        <c:ser>
          <c:idx val="3"/>
          <c:order val="1"/>
          <c:tx>
            <c:strRef>
              <c:f>Foglio1!$E$1</c:f>
              <c:strCache>
                <c:ptCount val="1"/>
                <c:pt idx="0">
                  <c:v>PROPOSTA 2024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CC6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29F5-4F15-B7C3-19BB337EBD2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FF0000"/>
                    </a:solidFill>
                    <a:latin typeface="Lato Black" panose="020F0502020204030203" pitchFamily="34" charset="0"/>
                    <a:ea typeface="Lato Black" panose="020F0502020204030203" pitchFamily="34" charset="0"/>
                    <a:cs typeface="Lato Black" panose="020F0502020204030203" pitchFamily="34" charset="0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</c:f>
              <c:strCache>
                <c:ptCount val="1"/>
                <c:pt idx="0">
                  <c:v>SPESA CORRENTE</c:v>
                </c:pt>
              </c:strCache>
            </c:strRef>
          </c:cat>
          <c:val>
            <c:numRef>
              <c:f>Foglio1!$E$2</c:f>
              <c:numCache>
                <c:formatCode>#,##0.00</c:formatCode>
                <c:ptCount val="1"/>
                <c:pt idx="0">
                  <c:v>12644850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288-4ABF-A933-407A4C34433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763396400"/>
        <c:axId val="763398064"/>
      </c:barChart>
      <c:catAx>
        <c:axId val="76339640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63398064"/>
        <c:crosses val="autoZero"/>
        <c:auto val="1"/>
        <c:lblAlgn val="ctr"/>
        <c:lblOffset val="100"/>
        <c:noMultiLvlLbl val="0"/>
      </c:catAx>
      <c:valAx>
        <c:axId val="763398064"/>
        <c:scaling>
          <c:orientation val="minMax"/>
          <c:max val="14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pPr>
            <a:endParaRPr lang="it-IT"/>
          </a:p>
        </c:txPr>
        <c:crossAx val="7633964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pPr>
            <a:endParaRPr lang="it-IT"/>
          </a:p>
        </c:txPr>
      </c:legendEntry>
      <c:layout>
        <c:manualLayout>
          <c:xMode val="edge"/>
          <c:yMode val="edge"/>
          <c:x val="0.31484778225330429"/>
          <c:y val="0.86501022575796871"/>
          <c:w val="0.52236768011370871"/>
          <c:h val="0.1349897742420312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bg2">
                  <a:lumMod val="50000"/>
                </a:schemeClr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layout>
        <c:manualLayout>
          <c:xMode val="edge"/>
          <c:yMode val="edge"/>
          <c:x val="0.65272287839020127"/>
          <c:y val="0.29051509186351704"/>
          <c:w val="0.33061045494313213"/>
          <c:h val="0.48378463108778069"/>
        </c:manualLayout>
      </c:layout>
      <c:overlay val="0"/>
    </c:legend>
    <c:plotVisOnly val="1"/>
    <c:dispBlanksAs val="gap"/>
    <c:showDLblsOverMax val="0"/>
  </c:chart>
  <c:spPr>
    <a:noFill/>
    <a:ln w="9525">
      <a:solidFill>
        <a:srgbClr val="FF0000"/>
      </a:solidFill>
    </a:ln>
  </c:spPr>
  <c:txPr>
    <a:bodyPr/>
    <a:lstStyle/>
    <a:p>
      <a:pPr>
        <a:defRPr u="sng"/>
      </a:pPr>
      <a:endParaRPr lang="it-IT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2787950979150897"/>
          <c:y val="1.351989664424842E-2"/>
          <c:w val="0.73750074285758582"/>
          <c:h val="0.96572516712094458"/>
        </c:manualLayout>
      </c:layout>
      <c:pie3D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SPESA CONTO CAPITALE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0415-45E7-AE1E-CAEF615A6AB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0415-45E7-AE1E-CAEF615A6AB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0415-45E7-AE1E-CAEF615A6AB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0415-45E7-AE1E-CAEF615A6AB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8441-4BBD-AF47-9620DBE65DD9}"/>
              </c:ext>
            </c:extLst>
          </c:dPt>
          <c:dLbls>
            <c:dLbl>
              <c:idx val="0"/>
              <c:layout>
                <c:manualLayout>
                  <c:x val="7.362827614634225E-2"/>
                  <c:y val="-4.8561477947502152E-2"/>
                </c:manualLayout>
              </c:layout>
              <c:numFmt formatCode="0.00%" sourceLinked="0"/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2">
                          <a:lumMod val="50000"/>
                        </a:schemeClr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it-I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35108"/>
                        <a:gd name="adj2" fmla="val 244538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1-0415-45E7-AE1E-CAEF615A6ABB}"/>
                </c:ext>
              </c:extLst>
            </c:dLbl>
            <c:dLbl>
              <c:idx val="1"/>
              <c:layout>
                <c:manualLayout>
                  <c:x val="0.17465132554771029"/>
                  <c:y val="-1.3630867469483405E-2"/>
                </c:manualLayout>
              </c:layout>
              <c:numFmt formatCode="0.00%" sourceLinked="0"/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2">
                          <a:lumMod val="50000"/>
                        </a:schemeClr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it-I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238259"/>
                        <a:gd name="adj2" fmla="val 125210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3-0415-45E7-AE1E-CAEF615A6ABB}"/>
                </c:ext>
              </c:extLst>
            </c:dLbl>
            <c:dLbl>
              <c:idx val="2"/>
              <c:layout>
                <c:manualLayout>
                  <c:x val="0.2036198050569438"/>
                  <c:y val="-7.8768123270774051E-2"/>
                </c:manualLayout>
              </c:layout>
              <c:numFmt formatCode="0.00%" sourceLinked="0"/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2">
                          <a:lumMod val="50000"/>
                        </a:schemeClr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it-I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150324"/>
                        <a:gd name="adj2" fmla="val -168435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5-0415-45E7-AE1E-CAEF615A6ABB}"/>
                </c:ext>
              </c:extLst>
            </c:dLbl>
            <c:dLbl>
              <c:idx val="3"/>
              <c:layout>
                <c:manualLayout>
                  <c:x val="-0.15386478343677285"/>
                  <c:y val="6.0362399975159291E-2"/>
                </c:manualLayout>
              </c:layout>
              <c:numFmt formatCode="0.00%" sourceLinked="0"/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2">
                          <a:lumMod val="50000"/>
                        </a:schemeClr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it-I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204346"/>
                        <a:gd name="adj2" fmla="val 42292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7-0415-45E7-AE1E-CAEF615A6ABB}"/>
                </c:ext>
              </c:extLst>
            </c:dLbl>
            <c:dLbl>
              <c:idx val="4"/>
              <c:layout>
                <c:manualLayout>
                  <c:x val="-0.14874101001345796"/>
                  <c:y val="-2.029310177921383E-2"/>
                </c:manualLayout>
              </c:layout>
              <c:numFmt formatCode="0.00%" sourceLinked="0"/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2">
                          <a:lumMod val="50000"/>
                        </a:schemeClr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pPr>
                  <a:endParaRPr lang="it-I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9-8441-4BBD-AF47-9620DBE65DD9}"/>
                </c:ext>
              </c:extLst>
            </c:dLbl>
            <c:numFmt formatCode="0.00%" sourceLinked="0"/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pPr>
                <a:endParaRPr lang="it-IT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Foglio1!$A$2:$A$6</c:f>
              <c:strCache>
                <c:ptCount val="5"/>
                <c:pt idx="0">
                  <c:v>Servizi Mortuari</c:v>
                </c:pt>
                <c:pt idx="1">
                  <c:v>Cimiteri</c:v>
                </c:pt>
                <c:pt idx="2">
                  <c:v>Appalto cimiteri</c:v>
                </c:pt>
                <c:pt idx="3">
                  <c:v>Obitorio</c:v>
                </c:pt>
                <c:pt idx="4">
                  <c:v>Crematorio</c:v>
                </c:pt>
              </c:strCache>
            </c:strRef>
          </c:cat>
          <c:val>
            <c:numRef>
              <c:f>Foglio1!$B$2:$B$6</c:f>
              <c:numCache>
                <c:formatCode>#,##0.00</c:formatCode>
                <c:ptCount val="5"/>
                <c:pt idx="0">
                  <c:v>15000</c:v>
                </c:pt>
                <c:pt idx="1">
                  <c:v>540000</c:v>
                </c:pt>
                <c:pt idx="2">
                  <c:v>5813357.8600000003</c:v>
                </c:pt>
                <c:pt idx="3">
                  <c:v>990000</c:v>
                </c:pt>
                <c:pt idx="4">
                  <c:v>100000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415-45E7-AE1E-CAEF615A6A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Lato Black" panose="020F0502020204030203" pitchFamily="34" charset="0"/>
          <a:ea typeface="Lato Black" panose="020F0502020204030203" pitchFamily="34" charset="0"/>
          <a:cs typeface="Lato Black" panose="020F0502020204030203" pitchFamily="34" charset="0"/>
        </a:defRPr>
      </a:pPr>
      <a:endParaRPr lang="it-IT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layout>
        <c:manualLayout>
          <c:xMode val="edge"/>
          <c:yMode val="edge"/>
          <c:x val="0.65272287839020127"/>
          <c:y val="0.29051509186351704"/>
          <c:w val="0.33061045494313213"/>
          <c:h val="0.48378463108778069"/>
        </c:manualLayout>
      </c:layout>
      <c:overlay val="0"/>
      <c:txPr>
        <a:bodyPr/>
        <a:lstStyle/>
        <a:p>
          <a:pPr>
            <a:defRPr b="1"/>
          </a:pPr>
          <a:endParaRPr lang="it-IT"/>
        </a:p>
      </c:txPr>
    </c:legend>
    <c:plotVisOnly val="1"/>
    <c:dispBlanksAs val="gap"/>
    <c:showDLblsOverMax val="0"/>
  </c:chart>
  <c:spPr>
    <a:noFill/>
    <a:ln w="9525">
      <a:solidFill>
        <a:srgbClr val="FF0000"/>
      </a:solidFill>
    </a:ln>
  </c:sp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0.01365</cdr:x>
      <cdr:y>0.9232</cdr:y>
    </cdr:from>
    <cdr:to>
      <cdr:x>0.05061</cdr:x>
      <cdr:y>1</cdr:y>
    </cdr:to>
    <cdr:sp macro="" textlink="">
      <cdr:nvSpPr>
        <cdr:cNvPr id="2" name="CasellaDiTesto 1"/>
        <cdr:cNvSpPr txBox="1"/>
      </cdr:nvSpPr>
      <cdr:spPr>
        <a:xfrm xmlns:a="http://schemas.openxmlformats.org/drawingml/2006/main">
          <a:off x="79230" y="4043801"/>
          <a:ext cx="214604" cy="336409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it-IT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0.5205</cdr:x>
      <cdr:y>0.81371</cdr:y>
    </cdr:from>
    <cdr:to>
      <cdr:x>0.84024</cdr:x>
      <cdr:y>0.87789</cdr:y>
    </cdr:to>
    <cdr:sp macro="" textlink="">
      <cdr:nvSpPr>
        <cdr:cNvPr id="2" name="CasellaDiTesto 1"/>
        <cdr:cNvSpPr txBox="1"/>
      </cdr:nvSpPr>
      <cdr:spPr>
        <a:xfrm xmlns:a="http://schemas.openxmlformats.org/drawingml/2006/main">
          <a:off x="3527196" y="3331785"/>
          <a:ext cx="2166752" cy="2627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it-IT" sz="1200" dirty="0">
              <a:solidFill>
                <a:schemeClr val="bg2">
                  <a:lumMod val="50000"/>
                </a:schemeClr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rPr>
            <a:t>Spesa corrente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0.00775</cdr:x>
      <cdr:y>0.9232</cdr:y>
    </cdr:from>
    <cdr:to>
      <cdr:x>0.04472</cdr:x>
      <cdr:y>1</cdr:y>
    </cdr:to>
    <cdr:sp macro="" textlink="">
      <cdr:nvSpPr>
        <cdr:cNvPr id="3" name="CasellaDiTesto 1"/>
        <cdr:cNvSpPr txBox="1"/>
      </cdr:nvSpPr>
      <cdr:spPr>
        <a:xfrm xmlns:a="http://schemas.openxmlformats.org/drawingml/2006/main">
          <a:off x="45019" y="4043802"/>
          <a:ext cx="214604" cy="336409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it-IT" sz="1100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0.00775</cdr:x>
      <cdr:y>0.9232</cdr:y>
    </cdr:from>
    <cdr:to>
      <cdr:x>0.04472</cdr:x>
      <cdr:y>1</cdr:y>
    </cdr:to>
    <cdr:sp macro="" textlink="">
      <cdr:nvSpPr>
        <cdr:cNvPr id="3" name="CasellaDiTesto 1"/>
        <cdr:cNvSpPr txBox="1"/>
      </cdr:nvSpPr>
      <cdr:spPr>
        <a:xfrm xmlns:a="http://schemas.openxmlformats.org/drawingml/2006/main">
          <a:off x="45019" y="4043802"/>
          <a:ext cx="214604" cy="336409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it-IT" sz="1100" dirty="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0.00775</cdr:x>
      <cdr:y>0.9232</cdr:y>
    </cdr:from>
    <cdr:to>
      <cdr:x>0.04472</cdr:x>
      <cdr:y>1</cdr:y>
    </cdr:to>
    <cdr:sp macro="" textlink="">
      <cdr:nvSpPr>
        <cdr:cNvPr id="3" name="CasellaDiTesto 1"/>
        <cdr:cNvSpPr txBox="1"/>
      </cdr:nvSpPr>
      <cdr:spPr>
        <a:xfrm xmlns:a="http://schemas.openxmlformats.org/drawingml/2006/main">
          <a:off x="45019" y="4043802"/>
          <a:ext cx="214604" cy="336409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it-IT" sz="1100" dirty="0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0.00775</cdr:x>
      <cdr:y>0.9232</cdr:y>
    </cdr:from>
    <cdr:to>
      <cdr:x>0.04472</cdr:x>
      <cdr:y>1</cdr:y>
    </cdr:to>
    <cdr:sp macro="" textlink="">
      <cdr:nvSpPr>
        <cdr:cNvPr id="3" name="CasellaDiTesto 1"/>
        <cdr:cNvSpPr txBox="1"/>
      </cdr:nvSpPr>
      <cdr:spPr>
        <a:xfrm xmlns:a="http://schemas.openxmlformats.org/drawingml/2006/main">
          <a:off x="45019" y="4043802"/>
          <a:ext cx="214604" cy="336409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it-IT" sz="1100" dirty="0"/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0.01365</cdr:x>
      <cdr:y>0.9232</cdr:y>
    </cdr:from>
    <cdr:to>
      <cdr:x>0.05061</cdr:x>
      <cdr:y>1</cdr:y>
    </cdr:to>
    <cdr:sp macro="" textlink="">
      <cdr:nvSpPr>
        <cdr:cNvPr id="2" name="CasellaDiTesto 1"/>
        <cdr:cNvSpPr txBox="1"/>
      </cdr:nvSpPr>
      <cdr:spPr>
        <a:xfrm xmlns:a="http://schemas.openxmlformats.org/drawingml/2006/main">
          <a:off x="79230" y="4043801"/>
          <a:ext cx="214604" cy="336409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it-IT" sz="1100" dirty="0"/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0.48906</cdr:x>
      <cdr:y>0.87899</cdr:y>
    </cdr:from>
    <cdr:to>
      <cdr:x>0.8446</cdr:x>
      <cdr:y>0.93389</cdr:y>
    </cdr:to>
    <cdr:sp macro="" textlink="">
      <cdr:nvSpPr>
        <cdr:cNvPr id="2" name="CasellaDiTesto 1"/>
        <cdr:cNvSpPr txBox="1"/>
      </cdr:nvSpPr>
      <cdr:spPr>
        <a:xfrm xmlns:a="http://schemas.openxmlformats.org/drawingml/2006/main">
          <a:off x="2924404" y="4270051"/>
          <a:ext cx="2125987" cy="26669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it-IT" sz="1200" dirty="0">
              <a:solidFill>
                <a:schemeClr val="bg2">
                  <a:lumMod val="50000"/>
                </a:schemeClr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rPr>
            <a:t>Entrate Correnti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766" cy="497047"/>
          </a:xfrm>
          <a:prstGeom prst="rect">
            <a:avLst/>
          </a:prstGeom>
        </p:spPr>
        <p:txBody>
          <a:bodyPr vert="horz" lIns="91495" tIns="45747" rIns="91495" bIns="45747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50320" y="1"/>
            <a:ext cx="2945766" cy="497047"/>
          </a:xfrm>
          <a:prstGeom prst="rect">
            <a:avLst/>
          </a:prstGeom>
        </p:spPr>
        <p:txBody>
          <a:bodyPr vert="horz" lIns="91495" tIns="45747" rIns="91495" bIns="45747" rtlCol="0"/>
          <a:lstStyle>
            <a:lvl1pPr algn="r">
              <a:defRPr sz="1200"/>
            </a:lvl1pPr>
          </a:lstStyle>
          <a:p>
            <a:fld id="{0329FE96-541F-42D9-98F5-2649574C8BEB}" type="datetimeFigureOut">
              <a:rPr lang="it-IT" smtClean="0"/>
              <a:t>12/12/2023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429592"/>
            <a:ext cx="2945766" cy="497047"/>
          </a:xfrm>
          <a:prstGeom prst="rect">
            <a:avLst/>
          </a:prstGeom>
        </p:spPr>
        <p:txBody>
          <a:bodyPr vert="horz" lIns="91495" tIns="45747" rIns="91495" bIns="45747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50320" y="9429592"/>
            <a:ext cx="2945766" cy="497047"/>
          </a:xfrm>
          <a:prstGeom prst="rect">
            <a:avLst/>
          </a:prstGeom>
        </p:spPr>
        <p:txBody>
          <a:bodyPr vert="horz" lIns="91495" tIns="45747" rIns="91495" bIns="45747" rtlCol="0" anchor="b"/>
          <a:lstStyle>
            <a:lvl1pPr algn="r">
              <a:defRPr sz="1200"/>
            </a:lvl1pPr>
          </a:lstStyle>
          <a:p>
            <a:fld id="{BACCBF6B-7FDB-4A69-9FEB-4C305271365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80184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60" cy="498056"/>
          </a:xfrm>
          <a:prstGeom prst="rect">
            <a:avLst/>
          </a:prstGeom>
        </p:spPr>
        <p:txBody>
          <a:bodyPr vert="horz" lIns="91422" tIns="45710" rIns="91422" bIns="4571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60" cy="498056"/>
          </a:xfrm>
          <a:prstGeom prst="rect">
            <a:avLst/>
          </a:prstGeom>
        </p:spPr>
        <p:txBody>
          <a:bodyPr vert="horz" lIns="91422" tIns="45710" rIns="91422" bIns="45710" rtlCol="0"/>
          <a:lstStyle>
            <a:lvl1pPr algn="r">
              <a:defRPr sz="1200"/>
            </a:lvl1pPr>
          </a:lstStyle>
          <a:p>
            <a:fld id="{EC13577B-6902-467D-A26C-08A0DD5E4E03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2" tIns="45710" rIns="91422" bIns="4571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22" tIns="45710" rIns="91422" bIns="4571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5"/>
            <a:ext cx="2945660" cy="498055"/>
          </a:xfrm>
          <a:prstGeom prst="rect">
            <a:avLst/>
          </a:prstGeom>
        </p:spPr>
        <p:txBody>
          <a:bodyPr vert="horz" lIns="91422" tIns="45710" rIns="91422" bIns="4571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5"/>
            <a:ext cx="2945660" cy="498055"/>
          </a:xfrm>
          <a:prstGeom prst="rect">
            <a:avLst/>
          </a:prstGeom>
        </p:spPr>
        <p:txBody>
          <a:bodyPr vert="horz" lIns="91422" tIns="45710" rIns="91422" bIns="45710" rtlCol="0" anchor="b"/>
          <a:lstStyle>
            <a:lvl1pPr algn="r">
              <a:defRPr sz="1200"/>
            </a:lvl1pPr>
          </a:lstStyle>
          <a:p>
            <a:fld id="{DF61EA0F-A667-4B49-8422-0062BC55E24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910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07">
              <a:defRPr/>
            </a:pPr>
            <a:fld id="{DF61EA0F-A667-4B49-8422-0062BC55E249}" type="slidenum">
              <a:rPr lang="en-US">
                <a:solidFill>
                  <a:prstClr val="black"/>
                </a:solidFill>
                <a:latin typeface="Calibri"/>
              </a:rPr>
              <a:pPr defTabSz="914307">
                <a:defRPr/>
              </a:pPr>
              <a:t>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35333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07">
              <a:defRPr/>
            </a:pPr>
            <a:fld id="{DF61EA0F-A667-4B49-8422-0062BC55E249}" type="slidenum">
              <a:rPr lang="en-US">
                <a:solidFill>
                  <a:prstClr val="black"/>
                </a:solidFill>
                <a:latin typeface="Calibri"/>
              </a:rPr>
              <a:pPr defTabSz="914307">
                <a:defRPr/>
              </a:pPr>
              <a:t>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58391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07">
              <a:defRPr/>
            </a:pPr>
            <a:fld id="{DF61EA0F-A667-4B49-8422-0062BC55E249}" type="slidenum">
              <a:rPr lang="en-US">
                <a:solidFill>
                  <a:prstClr val="black"/>
                </a:solidFill>
                <a:latin typeface="Calibri"/>
              </a:rPr>
              <a:pPr defTabSz="914307">
                <a:defRPr/>
              </a:pPr>
              <a:t>10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2342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4866468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2061006"/>
            <a:ext cx="10515600" cy="2387600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2" y="5110609"/>
            <a:ext cx="6705599" cy="113779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spcBef>
                <a:spcPts val="600"/>
              </a:spcBef>
              <a:buNone/>
              <a:defRPr sz="2800">
                <a:solidFill>
                  <a:srgbClr val="DD1835"/>
                </a:solidFill>
                <a:latin typeface="Palatino Linotype" panose="0204050205050503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dirty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4A6F6-8414-4BF2-A76E-70147360B1BA}" type="datetime1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t>‹N›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4866468"/>
          </a:xfrm>
          <a:prstGeom prst="rect">
            <a:avLst/>
          </a:prstGeom>
          <a:solidFill>
            <a:srgbClr val="DD18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718549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"/>
            <a:ext cx="10744200" cy="1228436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1BF91-07C3-49B6-91EA-AA31B3474C3F}" type="datetime1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t>‹N›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D18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596921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95346" y="0"/>
            <a:ext cx="2096655" cy="6858000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215419" y="365125"/>
            <a:ext cx="1819564" cy="5811838"/>
          </a:xfrm>
        </p:spPr>
        <p:txBody>
          <a:bodyPr vert="eaVert"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10450-54B8-4712-AC1F-FA545CF5F977}" type="datetime1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t>‹N›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0095346" y="0"/>
            <a:ext cx="2096655" cy="6858000"/>
          </a:xfrm>
          <a:prstGeom prst="rect">
            <a:avLst/>
          </a:prstGeom>
          <a:solidFill>
            <a:srgbClr val="DD18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3022666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9A5EF-513E-4B57-BEB5-8A9F9E4BEA2C}" type="datetime1">
              <a:rPr lang="en-US" smtClean="0"/>
              <a:t>12/12/2023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DA17-9F1F-44A1-B77C-8667D646D8F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12270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E9C68-175E-498C-AAFA-0036FE190966}" type="datetime1">
              <a:rPr lang="en-US" smtClean="0"/>
              <a:t>12/12/2023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DA17-9F1F-44A1-B77C-8667D646D8F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92474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CFFA6-CC30-4110-8ED5-FEA5CDEFC265}" type="datetime1">
              <a:rPr lang="en-US" smtClean="0"/>
              <a:t>12/12/2023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DA17-9F1F-44A1-B77C-8667D646D8F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62357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61CB0-931F-47AC-B9F1-87CBD83BAA65}" type="datetime1">
              <a:rPr lang="en-US" smtClean="0"/>
              <a:t>12/12/2023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DA17-9F1F-44A1-B77C-8667D646D8F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53375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2A9C6-991F-4B2F-A2D8-D18A88FEE8D9}" type="datetime1">
              <a:rPr lang="en-US" smtClean="0"/>
              <a:t>12/12/2023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DA17-9F1F-44A1-B77C-8667D646D8F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16358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4689A-F3F5-432C-BFD6-4BC7376ECC6F}" type="datetime1">
              <a:rPr lang="en-US" smtClean="0"/>
              <a:t>12/12/2023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DA17-9F1F-44A1-B77C-8667D646D8F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78978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D7472-1D51-473A-9B51-B02C265E79F9}" type="datetime1">
              <a:rPr lang="en-US" smtClean="0"/>
              <a:t>12/12/2023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DA17-9F1F-44A1-B77C-8667D646D8F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81249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D7FA5-B23E-47CE-9FBB-8236C6D432C7}" type="datetime1">
              <a:rPr lang="en-US" smtClean="0"/>
              <a:t>12/12/2023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DA17-9F1F-44A1-B77C-8667D646D8F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7831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4434" y="0"/>
            <a:ext cx="10749367" cy="1208868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4167753" cy="435133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Aft>
                <a:spcPts val="1200"/>
              </a:spcAft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>
              <a:lnSpc>
                <a:spcPct val="150000"/>
              </a:lnSpc>
              <a:spcAft>
                <a:spcPts val="1200"/>
              </a:spcAft>
              <a:defRPr sz="1400">
                <a:solidFill>
                  <a:schemeClr val="bg1">
                    <a:lumMod val="50000"/>
                  </a:schemeClr>
                </a:solidFill>
              </a:defRPr>
            </a:lvl2pPr>
            <a:lvl3pPr>
              <a:lnSpc>
                <a:spcPct val="150000"/>
              </a:lnSpc>
              <a:spcAft>
                <a:spcPts val="1200"/>
              </a:spcAft>
              <a:defRPr sz="1200">
                <a:solidFill>
                  <a:schemeClr val="bg1">
                    <a:lumMod val="50000"/>
                  </a:schemeClr>
                </a:solidFill>
              </a:defRPr>
            </a:lvl3pPr>
            <a:lvl4pPr>
              <a:lnSpc>
                <a:spcPct val="150000"/>
              </a:lnSpc>
              <a:spcAft>
                <a:spcPts val="1200"/>
              </a:spcAft>
              <a:defRPr sz="1100">
                <a:solidFill>
                  <a:schemeClr val="bg1">
                    <a:lumMod val="50000"/>
                  </a:schemeClr>
                </a:solidFill>
              </a:defRPr>
            </a:lvl4pPr>
            <a:lvl5pPr>
              <a:lnSpc>
                <a:spcPct val="150000"/>
              </a:lnSpc>
              <a:spcAft>
                <a:spcPts val="1200"/>
              </a:spcAft>
              <a:defRPr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226B3-AA7A-4469-AB85-084A1C141532}" type="datetime1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t>‹N›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D18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1858365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63718-FE4C-4B52-A2A9-3E07914F1F71}" type="datetime1">
              <a:rPr lang="en-US" smtClean="0"/>
              <a:t>12/12/2023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DA17-9F1F-44A1-B77C-8667D646D8F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25740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74446-3DA8-40C8-91DC-BE6CD318CBFE}" type="datetime1">
              <a:rPr lang="en-US" smtClean="0"/>
              <a:t>12/12/2023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DA17-9F1F-44A1-B77C-8667D646D8F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3722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76056-B5F2-432F-A02F-2E177C0E5149}" type="datetime1">
              <a:rPr lang="en-US" smtClean="0"/>
              <a:t>12/12/2023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DA17-9F1F-44A1-B77C-8667D646D8F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8041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656882" y="1709738"/>
            <a:ext cx="6535119" cy="357518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2402238"/>
            <a:ext cx="4508715" cy="2187227"/>
          </a:xfrm>
        </p:spPr>
        <p:txBody>
          <a:bodyPr anchor="ctr">
            <a:noAutofit/>
          </a:bodyPr>
          <a:lstStyle>
            <a:lvl1pPr algn="l">
              <a:defRPr sz="4800">
                <a:solidFill>
                  <a:srgbClr val="DD1835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3308" y="2402237"/>
            <a:ext cx="5269424" cy="2187226"/>
          </a:xfrm>
        </p:spPr>
        <p:txBody>
          <a:bodyPr anchor="ctr">
            <a:normAutofit/>
          </a:bodyPr>
          <a:lstStyle>
            <a:lvl1pPr marL="0" indent="0">
              <a:lnSpc>
                <a:spcPct val="150000"/>
              </a:lnSpc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3B214-AEEF-4763-9D79-91C80BA16D5A}" type="datetime1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t>‹N›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5656882" y="1709738"/>
            <a:ext cx="6535119" cy="3575184"/>
          </a:xfrm>
          <a:prstGeom prst="rect">
            <a:avLst/>
          </a:prstGeom>
          <a:solidFill>
            <a:srgbClr val="DD18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335655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"/>
            <a:ext cx="10744200" cy="1228436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600" smtClean="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lang="en-US" sz="1400" smtClean="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lang="en-US" sz="1200" smtClean="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lang="en-US" sz="1100" smtClean="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lang="en-US"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marL="0" lvl="0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it-IT"/>
              <a:t>Fare clic per modificare stili del testo dello schema</a:t>
            </a:r>
          </a:p>
          <a:p>
            <a:pPr marL="0" lvl="1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it-IT"/>
              <a:t>Secondo livello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it-IT"/>
              <a:t>Terzo livello</a:t>
            </a:r>
          </a:p>
          <a:p>
            <a:pPr marL="0" lvl="3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it-IT"/>
              <a:t>Quarto livello</a:t>
            </a:r>
          </a:p>
          <a:p>
            <a:pPr marL="0" lvl="4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it-IT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600" smtClean="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lang="en-US" sz="1400" smtClean="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lang="en-US" sz="1200" smtClean="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lang="en-US" sz="1100" smtClean="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lang="en-US"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marL="0" lvl="0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it-IT"/>
              <a:t>Fare clic per modificare stili del testo dello schema</a:t>
            </a:r>
          </a:p>
          <a:p>
            <a:pPr marL="0" lvl="1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it-IT"/>
              <a:t>Secondo livello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it-IT"/>
              <a:t>Terzo livello</a:t>
            </a:r>
          </a:p>
          <a:p>
            <a:pPr marL="0" lvl="3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it-IT"/>
              <a:t>Quarto livello</a:t>
            </a:r>
          </a:p>
          <a:p>
            <a:pPr marL="0" lvl="4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56D13-3FF8-4F3D-8943-AB0250FEF2F1}" type="datetime1">
              <a:rPr lang="en-US" smtClean="0"/>
              <a:t>12/12/2023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t>‹N›</a:t>
            </a:fld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D18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328223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737851" cy="1228436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1489075"/>
            <a:ext cx="5156200" cy="6413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1851" y="2193927"/>
            <a:ext cx="5156200" cy="3978275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600" smtClean="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lang="en-US" sz="1400" smtClean="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lang="en-US" sz="1200" smtClean="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lang="en-US" sz="1100" smtClean="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lang="en-US"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marL="0" lvl="0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it-IT"/>
              <a:t>Fare clic per modificare stili del testo dello schema</a:t>
            </a:r>
          </a:p>
          <a:p>
            <a:pPr marL="0" lvl="1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it-IT"/>
              <a:t>Secondo livello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it-IT"/>
              <a:t>Terzo livello</a:t>
            </a:r>
          </a:p>
          <a:p>
            <a:pPr marL="0" lvl="3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it-IT"/>
              <a:t>Quarto livello</a:t>
            </a:r>
          </a:p>
          <a:p>
            <a:pPr marL="0" lvl="4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9664" y="1489075"/>
            <a:ext cx="5157787" cy="6413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9664" y="2193927"/>
            <a:ext cx="5157787" cy="3978275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600" smtClean="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lang="en-US" sz="1400" smtClean="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lang="en-US" sz="1200" smtClean="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lang="en-US" sz="1100" smtClean="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lang="en-US"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marL="0" lvl="0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it-IT"/>
              <a:t>Fare clic per modificare stili del testo dello schema</a:t>
            </a:r>
          </a:p>
          <a:p>
            <a:pPr marL="0" lvl="1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it-IT"/>
              <a:t>Secondo livello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it-IT"/>
              <a:t>Terzo livello</a:t>
            </a:r>
          </a:p>
          <a:p>
            <a:pPr marL="0" lvl="3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it-IT"/>
              <a:t>Quarto livello</a:t>
            </a:r>
          </a:p>
          <a:p>
            <a:pPr marL="0" lvl="4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A6A77-525E-48AB-851D-D45292CACA66}" type="datetime1">
              <a:rPr lang="en-US" smtClean="0"/>
              <a:t>12/12/2023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t>‹N›</a:t>
            </a:fld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D18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606029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"/>
            <a:ext cx="10744200" cy="1228436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3F867-E18D-48DC-94CF-A8FF42B65705}" type="datetime1">
              <a:rPr lang="en-US" smtClean="0"/>
              <a:t>12/12/2023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t>‹N›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D18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00814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579D-1DBF-4A0E-B6B6-1011AC40F474}" type="datetime1">
              <a:rPr lang="en-US" smtClean="0"/>
              <a:t>12/12/2023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432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600" smtClean="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lang="en-US" sz="1400" smtClean="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lang="en-US" sz="1200" smtClean="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lang="en-US" sz="1100" smtClean="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lang="en-US"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marL="0" lvl="0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it-IT"/>
              <a:t>Fare clic per modificare stili del testo dello schema</a:t>
            </a:r>
          </a:p>
          <a:p>
            <a:pPr marL="0" lvl="1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it-IT"/>
              <a:t>Secondo livello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it-IT"/>
              <a:t>Terzo livello</a:t>
            </a:r>
          </a:p>
          <a:p>
            <a:pPr marL="0" lvl="3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it-IT"/>
              <a:t>Quarto livello</a:t>
            </a:r>
          </a:p>
          <a:p>
            <a:pPr marL="0" lvl="4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it-IT"/>
              <a:t>Quinto livello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101850"/>
            <a:ext cx="3932237" cy="3759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6E0DE-9949-487D-80D0-C1F4CE119802}" type="datetime1">
              <a:rPr lang="en-US" smtClean="0"/>
              <a:t>12/12/2023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193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101850"/>
            <a:ext cx="3932237" cy="3759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0C56-1A33-4FFC-91EE-C537A5D2BB1F}" type="datetime1">
              <a:rPr lang="en-US" smtClean="0"/>
              <a:t>12/12/2023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95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4246C5-5DE6-4C03-8DC1-F238B57925A0}" type="datetime1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0EDB8-5305-433F-BE41-D7A86D811DB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754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Palatino Linotype" panose="020405020505050303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087D04-04C2-497F-B306-B0D71E9973CA}" type="datetime1">
              <a:rPr lang="en-US" smtClean="0"/>
              <a:t>12/12/2023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5DA17-9F1F-44A1-B77C-8667D646D8F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4719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chart" Target="../charts/chart25.xml"/><Relationship Id="rId4" Type="http://schemas.openxmlformats.org/officeDocument/2006/relationships/chart" Target="../charts/char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2.xml"/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4.xml"/><Relationship Id="rId5" Type="http://schemas.openxmlformats.org/officeDocument/2006/relationships/image" Target="../media/image3.png"/><Relationship Id="rId4" Type="http://schemas.openxmlformats.org/officeDocument/2006/relationships/chart" Target="../charts/char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chart" Target="../charts/char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7" Type="http://schemas.openxmlformats.org/officeDocument/2006/relationships/chart" Target="../charts/chart19.xml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chart" Target="../charts/chart18.xml"/><Relationship Id="rId4" Type="http://schemas.openxmlformats.org/officeDocument/2006/relationships/chart" Target="../charts/char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isultati immagini per milano gae aulenti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1" b="4498"/>
          <a:stretch/>
        </p:blipFill>
        <p:spPr bwMode="auto">
          <a:xfrm>
            <a:off x="176639" y="0"/>
            <a:ext cx="12191639" cy="7701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tangolo 1"/>
          <p:cNvSpPr>
            <a:spLocks noChangeArrowheads="1"/>
          </p:cNvSpPr>
          <p:nvPr/>
        </p:nvSpPr>
        <p:spPr bwMode="auto">
          <a:xfrm>
            <a:off x="5444284" y="2573078"/>
            <a:ext cx="6923994" cy="1711843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t>1</a:t>
            </a:fld>
            <a:endParaRPr lang="en-US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8F19B98-D345-45AC-8426-EF360D9328FB}"/>
              </a:ext>
            </a:extLst>
          </p:cNvPr>
          <p:cNvSpPr txBox="1"/>
          <p:nvPr/>
        </p:nvSpPr>
        <p:spPr>
          <a:xfrm>
            <a:off x="9954707" y="3897380"/>
            <a:ext cx="2413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15 Dicembre 2023</a:t>
            </a:r>
            <a:endParaRPr lang="en-US" b="1" dirty="0">
              <a:solidFill>
                <a:schemeClr val="bg1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3" name="Segnaposto testo 2"/>
          <p:cNvSpPr txBox="1">
            <a:spLocks/>
          </p:cNvSpPr>
          <p:nvPr/>
        </p:nvSpPr>
        <p:spPr>
          <a:xfrm>
            <a:off x="5535089" y="2815455"/>
            <a:ext cx="6833189" cy="808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it-IT" sz="3200" i="1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075" y="2554869"/>
            <a:ext cx="1103688" cy="1711843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9B9857A9-B544-1544-D9EE-FD8DD688AE62}"/>
              </a:ext>
            </a:extLst>
          </p:cNvPr>
          <p:cNvSpPr txBox="1"/>
          <p:nvPr/>
        </p:nvSpPr>
        <p:spPr>
          <a:xfrm>
            <a:off x="5844209" y="2815455"/>
            <a:ext cx="634779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Commissioni </a:t>
            </a:r>
            <a:r>
              <a:rPr lang="it-IT" sz="2400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consiliari</a:t>
            </a:r>
            <a:r>
              <a:rPr lang="it-IT" sz="24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congiunte Bilancio Servizi Civici e </a:t>
            </a:r>
            <a:r>
              <a:rPr lang="it-IT" sz="2400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Municipi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477890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quarter" idx="4294967295"/>
          </p:nvPr>
        </p:nvSpPr>
        <p:spPr>
          <a:xfrm>
            <a:off x="363579" y="2629729"/>
            <a:ext cx="3452518" cy="2026697"/>
          </a:xfrm>
        </p:spPr>
        <p:txBody>
          <a:bodyPr>
            <a:noAutofit/>
          </a:bodyPr>
          <a:lstStyle/>
          <a:p>
            <a:pPr marL="0" indent="0" algn="just">
              <a:buClr>
                <a:srgbClr val="FF0000"/>
              </a:buClr>
              <a:buNone/>
            </a:pPr>
            <a:r>
              <a:rPr lang="it-IT" sz="1800" dirty="0">
                <a:solidFill>
                  <a:schemeClr val="bg2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La tabella riporta la previsione di Spesa Corrente 2024 nell’Area Municipi e nei 9 Municipi suddivisa per </a:t>
            </a:r>
            <a:r>
              <a:rPr lang="it-IT" sz="1800" dirty="0">
                <a:solidFill>
                  <a:schemeClr val="bg2">
                    <a:lumMod val="50000"/>
                  </a:schemeClr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macro ambiti di intervento.</a:t>
            </a:r>
          </a:p>
        </p:txBody>
      </p:sp>
      <p:sp>
        <p:nvSpPr>
          <p:cNvPr id="2" name="AutoShape 2" descr="Risultati immagini per MILANO SMART CITY"/>
          <p:cNvSpPr>
            <a:spLocks noChangeAspect="1" noChangeArrowheads="1"/>
          </p:cNvSpPr>
          <p:nvPr/>
        </p:nvSpPr>
        <p:spPr bwMode="auto">
          <a:xfrm>
            <a:off x="155494" y="-144463"/>
            <a:ext cx="304641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1" name="CasellaDiTesto 1"/>
          <p:cNvSpPr txBox="1"/>
          <p:nvPr/>
        </p:nvSpPr>
        <p:spPr>
          <a:xfrm>
            <a:off x="6217298" y="6445945"/>
            <a:ext cx="214604" cy="336409"/>
          </a:xfrm>
          <a:prstGeom prst="rect">
            <a:avLst/>
          </a:prstGeom>
          <a:solidFill>
            <a:schemeClr val="bg1"/>
          </a:solidFill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it-IT" sz="110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B6616022-2263-4C42-AD43-128420A05B7D}"/>
              </a:ext>
            </a:extLst>
          </p:cNvPr>
          <p:cNvSpPr/>
          <p:nvPr/>
        </p:nvSpPr>
        <p:spPr>
          <a:xfrm>
            <a:off x="261244" y="978822"/>
            <a:ext cx="115174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FFD200"/>
              </a:buClr>
            </a:pPr>
            <a:r>
              <a:rPr lang="it-IT" sz="1600" dirty="0">
                <a:solidFill>
                  <a:schemeClr val="bg1"/>
                </a:solidFill>
              </a:rPr>
              <a:t>(Nell’analisi non si tiene conto delle spese/entrate Correnti Vincolate/Correlate e del Fondo Pluriennale Vincolato)</a:t>
            </a:r>
          </a:p>
        </p:txBody>
      </p:sp>
      <p:sp>
        <p:nvSpPr>
          <p:cNvPr id="10" name="Rettangolo 1"/>
          <p:cNvSpPr>
            <a:spLocks noChangeArrowheads="1"/>
          </p:cNvSpPr>
          <p:nvPr/>
        </p:nvSpPr>
        <p:spPr bwMode="auto">
          <a:xfrm>
            <a:off x="0" y="2101"/>
            <a:ext cx="12192000" cy="1315275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/>
          </a:p>
        </p:txBody>
      </p:sp>
      <p:sp>
        <p:nvSpPr>
          <p:cNvPr id="12" name="Titolo 3"/>
          <p:cNvSpPr txBox="1">
            <a:spLocks/>
          </p:cNvSpPr>
          <p:nvPr/>
        </p:nvSpPr>
        <p:spPr>
          <a:xfrm>
            <a:off x="261244" y="-29490"/>
            <a:ext cx="10737850" cy="12271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Palatino Linotype" panose="02040502050505030304" pitchFamily="18" charset="0"/>
                <a:ea typeface="+mj-ea"/>
                <a:cs typeface="+mj-cs"/>
              </a:defRPr>
            </a:lvl1pPr>
          </a:lstStyle>
          <a:p>
            <a:r>
              <a:rPr lang="it-IT" sz="3200" b="1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DIREZIONE SERVIZI CIVICI E MUNICIPI</a:t>
            </a:r>
            <a:endParaRPr lang="it-IT" sz="3200" b="1" dirty="0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pic>
        <p:nvPicPr>
          <p:cNvPr id="15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16" y="5884577"/>
            <a:ext cx="7635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DD7E62B7-39AA-EDA4-F75D-454216F1CE3C}"/>
              </a:ext>
            </a:extLst>
          </p:cNvPr>
          <p:cNvSpPr/>
          <p:nvPr/>
        </p:nvSpPr>
        <p:spPr>
          <a:xfrm>
            <a:off x="261244" y="934218"/>
            <a:ext cx="122355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FFD200"/>
              </a:buClr>
            </a:pPr>
            <a:r>
              <a:rPr lang="it-IT" sz="16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(Nell’analisi non si tiene conto delle spese/entrate Correnti Vincolate/Correlate e del Fondo Pluriennale Vincolato)</a:t>
            </a:r>
          </a:p>
        </p:txBody>
      </p:sp>
      <p:graphicFrame>
        <p:nvGraphicFramePr>
          <p:cNvPr id="18" name="Tabella 17">
            <a:extLst>
              <a:ext uri="{FF2B5EF4-FFF2-40B4-BE49-F238E27FC236}">
                <a16:creationId xmlns:a16="http://schemas.microsoft.com/office/drawing/2014/main" id="{2B42D0D7-A845-4643-141A-BD88D66FA5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9907425"/>
              </p:ext>
            </p:extLst>
          </p:nvPr>
        </p:nvGraphicFramePr>
        <p:xfrm>
          <a:off x="4596782" y="2742853"/>
          <a:ext cx="6908800" cy="2270760"/>
        </p:xfrm>
        <a:graphic>
          <a:graphicData uri="http://schemas.openxmlformats.org/drawingml/2006/table">
            <a:tbl>
              <a:tblPr/>
              <a:tblGrid>
                <a:gridCol w="5003800">
                  <a:extLst>
                    <a:ext uri="{9D8B030D-6E8A-4147-A177-3AD203B41FA5}">
                      <a16:colId xmlns:a16="http://schemas.microsoft.com/office/drawing/2014/main" val="446885952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789806038"/>
                    </a:ext>
                  </a:extLst>
                </a:gridCol>
              </a:tblGrid>
              <a:tr h="281940">
                <a:tc>
                  <a:txBody>
                    <a:bodyPr/>
                    <a:lstStyle/>
                    <a:p>
                      <a:pPr algn="l" fontAlgn="ctr"/>
                      <a:r>
                        <a:rPr lang="it-IT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Lato Black" panose="020F0502020204030203" pitchFamily="34" charset="0"/>
                        </a:rPr>
                        <a:t>MACRO AMBITI DI INTERVENTO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001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Lato Black" panose="020F0502020204030203" pitchFamily="34" charset="0"/>
                        </a:rPr>
                        <a:t>PROPOSTA 2024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001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88273"/>
                  </a:ext>
                </a:extLst>
              </a:tr>
              <a:tr h="220980"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Lato Medium" panose="020F0502020204030203" pitchFamily="34" charset="0"/>
                        </a:rPr>
                        <a:t>SPESE DI FUNZIONAMENTO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Lato Medium" panose="020F0502020204030203" pitchFamily="34" charset="0"/>
                        </a:rPr>
                        <a:t>111.230,00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3729886"/>
                  </a:ext>
                </a:extLst>
              </a:tr>
              <a:tr h="220980"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Lato Medium" panose="020F0502020204030203" pitchFamily="34" charset="0"/>
                        </a:rPr>
                        <a:t>PICCOLA MANUTENZIONE ORDINARIA (PMO)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Lato Medium" panose="020F0502020204030203" pitchFamily="34" charset="0"/>
                        </a:rPr>
                        <a:t>277.470,00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71040"/>
                  </a:ext>
                </a:extLst>
              </a:tr>
              <a:tr h="220980"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Lato Medium" panose="020F0502020204030203" pitchFamily="34" charset="0"/>
                        </a:rPr>
                        <a:t>INIZIATIVE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Lato Medium" panose="020F0502020204030203" pitchFamily="34" charset="0"/>
                        </a:rPr>
                        <a:t>1.818.020,00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1259032"/>
                  </a:ext>
                </a:extLst>
              </a:tr>
              <a:tr h="220980"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b="0" i="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Lato Medium" panose="020F0502020204030203" pitchFamily="34" charset="0"/>
                        </a:rPr>
                        <a:t>CONTRIBUTI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Lato Medium" panose="020F0502020204030203" pitchFamily="34" charset="0"/>
                        </a:rPr>
                        <a:t>647.600,00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3015400"/>
                  </a:ext>
                </a:extLst>
              </a:tr>
              <a:tr h="220980"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b="0" i="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Lato Medium" panose="020F0502020204030203" pitchFamily="34" charset="0"/>
                        </a:rPr>
                        <a:t>DIRITTO ALLO STUDIO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Lato Medium" panose="020F0502020204030203" pitchFamily="34" charset="0"/>
                        </a:rPr>
                        <a:t>2.015.210,00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9277229"/>
                  </a:ext>
                </a:extLst>
              </a:tr>
              <a:tr h="220980"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Lato Medium" panose="020F0502020204030203" pitchFamily="34" charset="0"/>
                        </a:rPr>
                        <a:t>ALTRE SPESE PER ACQUISTO DI BENI E SERVIZI - RIMBORSI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Lato Medium" panose="020F0502020204030203" pitchFamily="34" charset="0"/>
                        </a:rPr>
                        <a:t>138.600,00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4564497"/>
                  </a:ext>
                </a:extLst>
              </a:tr>
              <a:tr h="220980"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Lato Medium" panose="020F0502020204030203" pitchFamily="34" charset="0"/>
                        </a:rPr>
                        <a:t>CAM/CAG/CMD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Lato Medium" panose="020F0502020204030203" pitchFamily="34" charset="0"/>
                        </a:rPr>
                        <a:t>4.246.520,00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6337281"/>
                  </a:ext>
                </a:extLst>
              </a:tr>
              <a:tr h="220980"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b="0" i="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Lato Medium" panose="020F0502020204030203" pitchFamily="34" charset="0"/>
                        </a:rPr>
                        <a:t>TIROCINI E INCARICHI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Lato Medium" panose="020F0502020204030203" pitchFamily="34" charset="0"/>
                        </a:rPr>
                        <a:t>65.890,00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0098691"/>
                  </a:ext>
                </a:extLst>
              </a:tr>
              <a:tr h="220980"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Lato Medium" panose="020F0502020204030203" pitchFamily="34" charset="0"/>
                        </a:rPr>
                        <a:t>TOTALE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Lato Medium" panose="020F0502020204030203" pitchFamily="34" charset="0"/>
                        </a:rPr>
                        <a:t>9.320.540,00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3862386"/>
                  </a:ext>
                </a:extLst>
              </a:tr>
            </a:tbl>
          </a:graphicData>
        </a:graphic>
      </p:graphicFrame>
      <p:sp>
        <p:nvSpPr>
          <p:cNvPr id="9" name="Segnaposto testo 4">
            <a:extLst>
              <a:ext uri="{FF2B5EF4-FFF2-40B4-BE49-F238E27FC236}">
                <a16:creationId xmlns:a16="http://schemas.microsoft.com/office/drawing/2014/main" id="{86BABEF5-58CD-BB27-1AE7-C51CB5A9AC4C}"/>
              </a:ext>
            </a:extLst>
          </p:cNvPr>
          <p:cNvSpPr txBox="1">
            <a:spLocks/>
          </p:cNvSpPr>
          <p:nvPr/>
        </p:nvSpPr>
        <p:spPr>
          <a:xfrm>
            <a:off x="141445" y="1475652"/>
            <a:ext cx="11757025" cy="927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FFD200"/>
              </a:buClr>
              <a:buFont typeface="Arial" panose="020B0604020202020204" pitchFamily="34" charset="0"/>
              <a:buNone/>
            </a:pPr>
            <a:r>
              <a:rPr lang="it-IT" sz="2200" dirty="0">
                <a:solidFill>
                  <a:schemeClr val="bg2">
                    <a:lumMod val="50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Spesa Corrente - Previsioni di Bilancio 2024 - Focus Municipi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FFD200"/>
              </a:buClr>
              <a:buFont typeface="Arial" panose="020B0604020202020204" pitchFamily="34" charset="0"/>
              <a:buNone/>
            </a:pPr>
            <a:r>
              <a:rPr lang="it-IT" sz="1800" dirty="0">
                <a:solidFill>
                  <a:schemeClr val="bg2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Suddivisione per macro ambiti di intervento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FFD200"/>
              </a:buClr>
              <a:buFont typeface="Arial" panose="020B0604020202020204" pitchFamily="34" charset="0"/>
              <a:buNone/>
            </a:pPr>
            <a:r>
              <a:rPr lang="it-IT" sz="1800" dirty="0">
                <a:solidFill>
                  <a:srgbClr val="FF000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9309236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Segnaposto contenuto 12">
            <a:extLst>
              <a:ext uri="{FF2B5EF4-FFF2-40B4-BE49-F238E27FC236}">
                <a16:creationId xmlns:a16="http://schemas.microsoft.com/office/drawing/2014/main" id="{5E2DEF5E-7F92-BAAF-1CC4-65D2CFA617D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9499980"/>
              </p:ext>
            </p:extLst>
          </p:nvPr>
        </p:nvGraphicFramePr>
        <p:xfrm>
          <a:off x="6178312" y="2370051"/>
          <a:ext cx="5864225" cy="36051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7" name="Segnaposto contenuto 17">
            <a:extLst>
              <a:ext uri="{FF2B5EF4-FFF2-40B4-BE49-F238E27FC236}">
                <a16:creationId xmlns:a16="http://schemas.microsoft.com/office/drawing/2014/main" id="{AB8983FF-6534-5CB4-73D2-C07B6BF1D58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9543733"/>
              </p:ext>
            </p:extLst>
          </p:nvPr>
        </p:nvGraphicFramePr>
        <p:xfrm>
          <a:off x="6033620" y="2408092"/>
          <a:ext cx="5805487" cy="4379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Segnaposto contenuto 12">
            <a:extLst>
              <a:ext uri="{FF2B5EF4-FFF2-40B4-BE49-F238E27FC236}">
                <a16:creationId xmlns:a16="http://schemas.microsoft.com/office/drawing/2014/main" id="{3B4D5ED7-5F0D-9A56-C238-A5F6B0977E9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7571421"/>
              </p:ext>
            </p:extLst>
          </p:nvPr>
        </p:nvGraphicFramePr>
        <p:xfrm>
          <a:off x="169395" y="2379120"/>
          <a:ext cx="5864225" cy="36051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9" name="Segnaposto contenuto 17">
            <a:extLst>
              <a:ext uri="{FF2B5EF4-FFF2-40B4-BE49-F238E27FC236}">
                <a16:creationId xmlns:a16="http://schemas.microsoft.com/office/drawing/2014/main" id="{B9F48ECA-03E9-F503-3ADC-6595829BE16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5217815"/>
              </p:ext>
            </p:extLst>
          </p:nvPr>
        </p:nvGraphicFramePr>
        <p:xfrm>
          <a:off x="573535" y="2169800"/>
          <a:ext cx="5805487" cy="4379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AutoShape 2" descr="Risultati immagini per MILANO SMART CITY">
            <a:extLst>
              <a:ext uri="{FF2B5EF4-FFF2-40B4-BE49-F238E27FC236}">
                <a16:creationId xmlns:a16="http://schemas.microsoft.com/office/drawing/2014/main" id="{6EE147D4-895F-BD0B-CD58-7AF89C839E4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494" y="-144463"/>
            <a:ext cx="304641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93EB5E06-089F-5F1A-8335-41AE9988AE08}"/>
              </a:ext>
            </a:extLst>
          </p:cNvPr>
          <p:cNvSpPr/>
          <p:nvPr/>
        </p:nvSpPr>
        <p:spPr>
          <a:xfrm>
            <a:off x="261244" y="978822"/>
            <a:ext cx="115174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FFD200"/>
              </a:buClr>
            </a:pPr>
            <a:r>
              <a:rPr lang="it-IT" sz="1600" dirty="0">
                <a:solidFill>
                  <a:schemeClr val="bg1"/>
                </a:solidFill>
              </a:rPr>
              <a:t>(Nell’analisi non si tiene conto delle spese/entrate Correnti Vincolate/Correlate e del Fondo Pluriennale Vincolato)</a:t>
            </a:r>
          </a:p>
        </p:txBody>
      </p:sp>
      <p:sp>
        <p:nvSpPr>
          <p:cNvPr id="7" name="Rettangolo 1">
            <a:extLst>
              <a:ext uri="{FF2B5EF4-FFF2-40B4-BE49-F238E27FC236}">
                <a16:creationId xmlns:a16="http://schemas.microsoft.com/office/drawing/2014/main" id="{ABC2E350-AF1F-5A46-2F3C-D18BBCE8CD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101"/>
            <a:ext cx="12192000" cy="1315275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/>
          </a:p>
        </p:txBody>
      </p:sp>
      <p:sp>
        <p:nvSpPr>
          <p:cNvPr id="8" name="Titolo 3">
            <a:extLst>
              <a:ext uri="{FF2B5EF4-FFF2-40B4-BE49-F238E27FC236}">
                <a16:creationId xmlns:a16="http://schemas.microsoft.com/office/drawing/2014/main" id="{8ED190B5-2F7F-6FCA-A809-538A60C15A05}"/>
              </a:ext>
            </a:extLst>
          </p:cNvPr>
          <p:cNvSpPr txBox="1">
            <a:spLocks/>
          </p:cNvSpPr>
          <p:nvPr/>
        </p:nvSpPr>
        <p:spPr>
          <a:xfrm>
            <a:off x="261244" y="-29490"/>
            <a:ext cx="10737850" cy="12271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Palatino Linotype" panose="02040502050505030304" pitchFamily="18" charset="0"/>
                <a:ea typeface="+mj-ea"/>
                <a:cs typeface="+mj-cs"/>
              </a:defRPr>
            </a:lvl1pPr>
          </a:lstStyle>
          <a:p>
            <a:r>
              <a:rPr lang="it-IT" sz="3200" b="1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DIREZIONE SERVIZI CIVICI E MUNICIPI</a:t>
            </a:r>
            <a:endParaRPr lang="it-IT" sz="3200" b="1" dirty="0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pic>
        <p:nvPicPr>
          <p:cNvPr id="9" name="Immagine 5">
            <a:extLst>
              <a:ext uri="{FF2B5EF4-FFF2-40B4-BE49-F238E27FC236}">
                <a16:creationId xmlns:a16="http://schemas.microsoft.com/office/drawing/2014/main" id="{E6D5E38B-86EC-FE20-6339-0E7417AA9C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16" y="5884577"/>
            <a:ext cx="7635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2CD45BC4-66E6-0D9B-984F-C186D26731F1}"/>
              </a:ext>
            </a:extLst>
          </p:cNvPr>
          <p:cNvSpPr/>
          <p:nvPr/>
        </p:nvSpPr>
        <p:spPr>
          <a:xfrm>
            <a:off x="261244" y="934218"/>
            <a:ext cx="122355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FFD200"/>
              </a:buClr>
            </a:pPr>
            <a:r>
              <a:rPr lang="it-IT" sz="16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(Nell’analisi non si tiene conto delle spese/entrate Correnti Vincolate/Correlate e del Fondo Pluriennale Vincolato)</a:t>
            </a:r>
          </a:p>
        </p:txBody>
      </p:sp>
      <p:sp>
        <p:nvSpPr>
          <p:cNvPr id="12" name="Segnaposto testo 4">
            <a:extLst>
              <a:ext uri="{FF2B5EF4-FFF2-40B4-BE49-F238E27FC236}">
                <a16:creationId xmlns:a16="http://schemas.microsoft.com/office/drawing/2014/main" id="{65E97E24-FA8B-A839-32FE-F7F52A42FF60}"/>
              </a:ext>
            </a:extLst>
          </p:cNvPr>
          <p:cNvSpPr txBox="1">
            <a:spLocks/>
          </p:cNvSpPr>
          <p:nvPr/>
        </p:nvSpPr>
        <p:spPr>
          <a:xfrm>
            <a:off x="141445" y="1475652"/>
            <a:ext cx="11757025" cy="927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FFD200"/>
              </a:buClr>
              <a:buFont typeface="Arial" panose="020B0604020202020204" pitchFamily="34" charset="0"/>
              <a:buNone/>
            </a:pPr>
            <a:r>
              <a:rPr lang="it-IT" sz="2200" dirty="0">
                <a:solidFill>
                  <a:schemeClr val="bg2">
                    <a:lumMod val="50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Spesa Conto Capitale - Previsioni di Bilancio 2024 - Focus Municipi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FFD200"/>
              </a:buClr>
              <a:buFont typeface="Arial" panose="020B0604020202020204" pitchFamily="34" charset="0"/>
              <a:buNone/>
            </a:pPr>
            <a:r>
              <a:rPr lang="it-IT" sz="1800" dirty="0">
                <a:solidFill>
                  <a:schemeClr val="bg2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Area Municipi e Municipio 7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FFD200"/>
              </a:buClr>
              <a:buFont typeface="Arial" panose="020B0604020202020204" pitchFamily="34" charset="0"/>
              <a:buNone/>
            </a:pPr>
            <a:r>
              <a:rPr lang="it-IT" sz="1800" dirty="0">
                <a:solidFill>
                  <a:srgbClr val="FF000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	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377F7917-87B5-BA45-02BA-07E9F962148A}"/>
              </a:ext>
            </a:extLst>
          </p:cNvPr>
          <p:cNvSpPr/>
          <p:nvPr/>
        </p:nvSpPr>
        <p:spPr>
          <a:xfrm>
            <a:off x="939455" y="2257560"/>
            <a:ext cx="3667814" cy="34568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FFD200"/>
              </a:buClr>
            </a:pPr>
            <a:r>
              <a:rPr lang="it-IT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Area Municipi     €</a:t>
            </a:r>
            <a:r>
              <a:rPr lang="it-IT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</a:t>
            </a:r>
            <a:r>
              <a:rPr lang="it-IT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2.930.000,00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1DCF8893-CA53-7C3F-C687-B7BD7123644C}"/>
              </a:ext>
            </a:extLst>
          </p:cNvPr>
          <p:cNvSpPr/>
          <p:nvPr/>
        </p:nvSpPr>
        <p:spPr>
          <a:xfrm>
            <a:off x="6973075" y="2257560"/>
            <a:ext cx="3667814" cy="34568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FFD200"/>
              </a:buClr>
            </a:pPr>
            <a:r>
              <a:rPr lang="it-IT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Municipio 7     €</a:t>
            </a:r>
            <a:r>
              <a:rPr lang="it-IT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</a:t>
            </a:r>
            <a:r>
              <a:rPr lang="it-IT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300.000,00</a:t>
            </a:r>
          </a:p>
        </p:txBody>
      </p:sp>
    </p:spTree>
    <p:extLst>
      <p:ext uri="{BB962C8B-B14F-4D97-AF65-F5344CB8AC3E}">
        <p14:creationId xmlns:p14="http://schemas.microsoft.com/office/powerpoint/2010/main" val="24185275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tangolo 16"/>
          <p:cNvSpPr/>
          <p:nvPr/>
        </p:nvSpPr>
        <p:spPr>
          <a:xfrm>
            <a:off x="184713" y="2204889"/>
            <a:ext cx="11837829" cy="379446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1238723" y="2085278"/>
            <a:ext cx="3667814" cy="34568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7047348" y="2085278"/>
            <a:ext cx="4016199" cy="34568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"/>
          <p:cNvSpPr>
            <a:spLocks noChangeArrowheads="1"/>
          </p:cNvSpPr>
          <p:nvPr/>
        </p:nvSpPr>
        <p:spPr bwMode="auto">
          <a:xfrm>
            <a:off x="0" y="2101"/>
            <a:ext cx="12192000" cy="1315275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/>
          </a:p>
        </p:txBody>
      </p:sp>
      <p:sp>
        <p:nvSpPr>
          <p:cNvPr id="4" name="Titolo 3"/>
          <p:cNvSpPr>
            <a:spLocks noGrp="1"/>
          </p:cNvSpPr>
          <p:nvPr>
            <p:ph type="title" idx="4294967295"/>
          </p:nvPr>
        </p:nvSpPr>
        <p:spPr>
          <a:xfrm>
            <a:off x="261244" y="-29490"/>
            <a:ext cx="10737850" cy="1110145"/>
          </a:xfrm>
        </p:spPr>
        <p:txBody>
          <a:bodyPr>
            <a:normAutofit/>
          </a:bodyPr>
          <a:lstStyle/>
          <a:p>
            <a:r>
              <a:rPr lang="it-IT" sz="32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DIREZIONE SERVIZI CIVICI E MUNICIPI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idx="4294967295"/>
          </p:nvPr>
        </p:nvSpPr>
        <p:spPr>
          <a:xfrm>
            <a:off x="153453" y="1279911"/>
            <a:ext cx="11517313" cy="666726"/>
          </a:xfrm>
        </p:spPr>
        <p:txBody>
          <a:bodyPr>
            <a:noAutofit/>
          </a:bodyPr>
          <a:lstStyle/>
          <a:p>
            <a:pPr marL="0" indent="0">
              <a:lnSpc>
                <a:spcPct val="180000"/>
              </a:lnSpc>
              <a:buClr>
                <a:srgbClr val="FFD200"/>
              </a:buClr>
              <a:buNone/>
            </a:pPr>
            <a:r>
              <a:rPr lang="it-IT" sz="2200" dirty="0">
                <a:solidFill>
                  <a:schemeClr val="bg2">
                    <a:lumMod val="50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Previsioni di Bilancio 2024 - Entrate Complessive</a:t>
            </a:r>
          </a:p>
          <a:p>
            <a:pPr marL="0" indent="0">
              <a:lnSpc>
                <a:spcPct val="180000"/>
              </a:lnSpc>
              <a:buClr>
                <a:srgbClr val="FFD200"/>
              </a:buClr>
              <a:buNone/>
            </a:pPr>
            <a:r>
              <a:rPr lang="it-IT" sz="1400" dirty="0">
                <a:solidFill>
                  <a:srgbClr val="FF0000"/>
                </a:solidFill>
              </a:rPr>
              <a:t>	</a:t>
            </a:r>
            <a:endParaRPr lang="it-IT" sz="1800" dirty="0">
              <a:solidFill>
                <a:srgbClr val="FF0000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261244" y="934218"/>
            <a:ext cx="122355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FFD200"/>
              </a:buClr>
            </a:pPr>
            <a:r>
              <a:rPr lang="it-IT" sz="16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(Nell’analisi non si tiene conto delle spese/entrate Correnti Vincolate/Correlate e del Fondo Pluriennale Vincolato)</a:t>
            </a:r>
          </a:p>
        </p:txBody>
      </p:sp>
      <p:pic>
        <p:nvPicPr>
          <p:cNvPr id="12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16" y="5884577"/>
            <a:ext cx="7635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sellaDiTesto 13"/>
          <p:cNvSpPr txBox="1"/>
          <p:nvPr/>
        </p:nvSpPr>
        <p:spPr>
          <a:xfrm>
            <a:off x="1238723" y="1931760"/>
            <a:ext cx="4516244" cy="13665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80000"/>
              </a:lnSpc>
              <a:buClr>
                <a:srgbClr val="FFD200"/>
              </a:buClr>
            </a:pPr>
            <a:r>
              <a:rPr lang="it-IT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Entrate correnti € 15.970.390,00</a:t>
            </a:r>
          </a:p>
          <a:p>
            <a:pPr>
              <a:lnSpc>
                <a:spcPct val="180000"/>
              </a:lnSpc>
              <a:buClr>
                <a:srgbClr val="FFD200"/>
              </a:buClr>
            </a:pPr>
            <a:endParaRPr lang="it-IT" dirty="0">
              <a:solidFill>
                <a:schemeClr val="bg1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r>
              <a:rPr lang="it-IT" dirty="0">
                <a:solidFill>
                  <a:schemeClr val="bg1"/>
                </a:solidFill>
              </a:rPr>
              <a:t>  </a:t>
            </a:r>
          </a:p>
        </p:txBody>
      </p:sp>
      <p:graphicFrame>
        <p:nvGraphicFramePr>
          <p:cNvPr id="19" name="Segnaposto contenuto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9614252"/>
              </p:ext>
            </p:extLst>
          </p:nvPr>
        </p:nvGraphicFramePr>
        <p:xfrm>
          <a:off x="6103628" y="2340604"/>
          <a:ext cx="6088372" cy="4324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CasellaDiTesto 7"/>
          <p:cNvSpPr txBox="1"/>
          <p:nvPr/>
        </p:nvSpPr>
        <p:spPr>
          <a:xfrm>
            <a:off x="7047348" y="2079748"/>
            <a:ext cx="45162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Entrate conto capitale € 1.232.000,00</a:t>
            </a:r>
          </a:p>
          <a:p>
            <a:endParaRPr lang="it-IT" dirty="0">
              <a:solidFill>
                <a:schemeClr val="bg1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r>
              <a:rPr lang="it-IT" dirty="0">
                <a:solidFill>
                  <a:schemeClr val="bg1"/>
                </a:solidFill>
              </a:rPr>
              <a:t>  </a:t>
            </a:r>
          </a:p>
        </p:txBody>
      </p:sp>
      <p:graphicFrame>
        <p:nvGraphicFramePr>
          <p:cNvPr id="20" name="Segnaposto contenuto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7423531"/>
              </p:ext>
            </p:extLst>
          </p:nvPr>
        </p:nvGraphicFramePr>
        <p:xfrm>
          <a:off x="184713" y="2411960"/>
          <a:ext cx="6088372" cy="4324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1461910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quarter" idx="4294967295"/>
          </p:nvPr>
        </p:nvSpPr>
        <p:spPr>
          <a:xfrm>
            <a:off x="363578" y="2463800"/>
            <a:ext cx="3876675" cy="3721100"/>
          </a:xfrm>
        </p:spPr>
        <p:txBody>
          <a:bodyPr>
            <a:noAutofit/>
          </a:bodyPr>
          <a:lstStyle/>
          <a:p>
            <a:pPr marL="0" indent="0" algn="just">
              <a:buClr>
                <a:srgbClr val="DD1835"/>
              </a:buClr>
              <a:buNone/>
            </a:pPr>
            <a:r>
              <a:rPr lang="it-IT" sz="1800" dirty="0">
                <a:solidFill>
                  <a:schemeClr val="bg2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La previsione di </a:t>
            </a:r>
            <a:r>
              <a:rPr lang="it-IT" sz="1800" b="1" dirty="0">
                <a:solidFill>
                  <a:schemeClr val="bg2">
                    <a:lumMod val="50000"/>
                  </a:schemeClr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Entrate Correnti 2024 per i soli Servizi Civici</a:t>
            </a:r>
            <a:r>
              <a:rPr lang="it-IT" sz="1800" dirty="0">
                <a:solidFill>
                  <a:schemeClr val="bg2">
                    <a:lumMod val="50000"/>
                  </a:schemeClr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 prevede</a:t>
            </a:r>
            <a:r>
              <a:rPr lang="it-IT" sz="1800" b="1" dirty="0">
                <a:solidFill>
                  <a:schemeClr val="bg2">
                    <a:lumMod val="50000"/>
                  </a:schemeClr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 un leggero aumento rispetto alla Previsione 2023</a:t>
            </a:r>
            <a:r>
              <a:rPr lang="it-IT" sz="1800" dirty="0">
                <a:solidFill>
                  <a:schemeClr val="bg2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, attestandosi ben oltre i 15 milioni di euro, riconducibili in particolare agli introiti derivanti dalle attività e dai servizi erogati dall’Area Servizi Funebri e Cimiteriali. </a:t>
            </a:r>
          </a:p>
          <a:p>
            <a:pPr marL="0" indent="0" algn="just">
              <a:buClr>
                <a:srgbClr val="FF0000"/>
              </a:buClr>
              <a:buNone/>
            </a:pPr>
            <a:r>
              <a:rPr lang="it-IT" sz="1800" dirty="0">
                <a:solidFill>
                  <a:schemeClr val="bg2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La previsione di </a:t>
            </a:r>
            <a:r>
              <a:rPr lang="it-IT" sz="1800" dirty="0">
                <a:solidFill>
                  <a:schemeClr val="bg2">
                    <a:lumMod val="50000"/>
                  </a:schemeClr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Entrate in Conto Capitale</a:t>
            </a:r>
            <a:r>
              <a:rPr lang="it-IT" sz="1800" dirty="0">
                <a:solidFill>
                  <a:schemeClr val="bg2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(presenti solo nell’Area Servizi Funebri) è </a:t>
            </a:r>
            <a:r>
              <a:rPr lang="it-IT" sz="1800" b="1" dirty="0">
                <a:solidFill>
                  <a:schemeClr val="bg2">
                    <a:lumMod val="50000"/>
                  </a:schemeClr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stimata in sostanziale allineamento rispetto al dato della Previsione 2023</a:t>
            </a:r>
            <a:r>
              <a:rPr lang="it-IT" sz="1800" dirty="0">
                <a:solidFill>
                  <a:schemeClr val="bg2">
                    <a:lumMod val="50000"/>
                  </a:schemeClr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. </a:t>
            </a:r>
          </a:p>
          <a:p>
            <a:endParaRPr lang="it-IT" sz="1800" dirty="0">
              <a:solidFill>
                <a:schemeClr val="tx1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2" name="AutoShape 2" descr="Risultati immagini per MILANO SMART CITY"/>
          <p:cNvSpPr>
            <a:spLocks noChangeAspect="1" noChangeArrowheads="1"/>
          </p:cNvSpPr>
          <p:nvPr/>
        </p:nvSpPr>
        <p:spPr bwMode="auto">
          <a:xfrm>
            <a:off x="155494" y="-144463"/>
            <a:ext cx="304641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aphicFrame>
        <p:nvGraphicFramePr>
          <p:cNvPr id="19" name="Segnaposto contenuto 12"/>
          <p:cNvGraphicFramePr>
            <a:graphicFrameLocks/>
          </p:cNvGraphicFramePr>
          <p:nvPr/>
        </p:nvGraphicFramePr>
        <p:xfrm>
          <a:off x="6948486" y="1885950"/>
          <a:ext cx="4657725" cy="243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Grafico 7"/>
          <p:cNvGraphicFramePr/>
          <p:nvPr>
            <p:extLst>
              <p:ext uri="{D42A27DB-BD31-4B8C-83A1-F6EECF244321}">
                <p14:modId xmlns:p14="http://schemas.microsoft.com/office/powerpoint/2010/main" val="1526701305"/>
              </p:ext>
            </p:extLst>
          </p:nvPr>
        </p:nvGraphicFramePr>
        <p:xfrm>
          <a:off x="6096000" y="2213807"/>
          <a:ext cx="5980794" cy="46571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Rettangolo 9">
            <a:extLst>
              <a:ext uri="{FF2B5EF4-FFF2-40B4-BE49-F238E27FC236}">
                <a16:creationId xmlns:a16="http://schemas.microsoft.com/office/drawing/2014/main" id="{E9D02BFC-0CDD-4E5F-83C3-AE85A2CB2645}"/>
              </a:ext>
            </a:extLst>
          </p:cNvPr>
          <p:cNvSpPr/>
          <p:nvPr/>
        </p:nvSpPr>
        <p:spPr>
          <a:xfrm>
            <a:off x="261244" y="978822"/>
            <a:ext cx="115174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FFD200"/>
              </a:buClr>
            </a:pPr>
            <a:r>
              <a:rPr lang="it-IT" sz="1600" dirty="0">
                <a:solidFill>
                  <a:schemeClr val="bg1"/>
                </a:solidFill>
              </a:rPr>
              <a:t>(Nell’analisi non si tiene conto delle spese/entrate Correnti Vincolate/Correlate e del Fondo Pluriennale Vincolato)</a:t>
            </a:r>
          </a:p>
        </p:txBody>
      </p:sp>
      <p:sp>
        <p:nvSpPr>
          <p:cNvPr id="11" name="CasellaDiTesto 1"/>
          <p:cNvSpPr txBox="1"/>
          <p:nvPr/>
        </p:nvSpPr>
        <p:spPr>
          <a:xfrm>
            <a:off x="6217298" y="6500817"/>
            <a:ext cx="214604" cy="336409"/>
          </a:xfrm>
          <a:prstGeom prst="rect">
            <a:avLst/>
          </a:prstGeom>
          <a:solidFill>
            <a:schemeClr val="bg1"/>
          </a:solidFill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it-IT" sz="1100" dirty="0"/>
          </a:p>
        </p:txBody>
      </p:sp>
      <p:sp>
        <p:nvSpPr>
          <p:cNvPr id="12" name="Rettangolo 1"/>
          <p:cNvSpPr>
            <a:spLocks noChangeArrowheads="1"/>
          </p:cNvSpPr>
          <p:nvPr/>
        </p:nvSpPr>
        <p:spPr bwMode="auto">
          <a:xfrm>
            <a:off x="0" y="2101"/>
            <a:ext cx="12192000" cy="1315275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/>
          </a:p>
        </p:txBody>
      </p:sp>
      <p:sp>
        <p:nvSpPr>
          <p:cNvPr id="13" name="Titolo 3"/>
          <p:cNvSpPr txBox="1">
            <a:spLocks/>
          </p:cNvSpPr>
          <p:nvPr/>
        </p:nvSpPr>
        <p:spPr>
          <a:xfrm>
            <a:off x="261244" y="-29490"/>
            <a:ext cx="10737850" cy="12271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Palatino Linotype" panose="02040502050505030304" pitchFamily="18" charset="0"/>
                <a:ea typeface="+mj-ea"/>
                <a:cs typeface="+mj-cs"/>
              </a:defRPr>
            </a:lvl1pPr>
          </a:lstStyle>
          <a:p>
            <a:r>
              <a:rPr lang="it-IT" sz="3200" b="1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DIREZIONE SERVIZI CIVICI E MUNICIPI</a:t>
            </a:r>
            <a:endParaRPr lang="it-IT" sz="3200" b="1" dirty="0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pic>
        <p:nvPicPr>
          <p:cNvPr id="15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16" y="5884577"/>
            <a:ext cx="7635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AFBB3B71-19BA-A77A-3A80-2013065BFE2F}"/>
              </a:ext>
            </a:extLst>
          </p:cNvPr>
          <p:cNvSpPr/>
          <p:nvPr/>
        </p:nvSpPr>
        <p:spPr>
          <a:xfrm>
            <a:off x="261244" y="934218"/>
            <a:ext cx="122355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FFD200"/>
              </a:buClr>
            </a:pPr>
            <a:r>
              <a:rPr lang="it-IT" sz="16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(Nell’analisi non si tiene conto delle spese/entrate Correnti Vincolate/Correlate e del Fondo Pluriennale Vincolato)</a:t>
            </a:r>
          </a:p>
        </p:txBody>
      </p:sp>
      <p:sp>
        <p:nvSpPr>
          <p:cNvPr id="7" name="Segnaposto testo 4">
            <a:extLst>
              <a:ext uri="{FF2B5EF4-FFF2-40B4-BE49-F238E27FC236}">
                <a16:creationId xmlns:a16="http://schemas.microsoft.com/office/drawing/2014/main" id="{2BE3BDDF-E0F8-75AD-BE85-1F6BC4BAE913}"/>
              </a:ext>
            </a:extLst>
          </p:cNvPr>
          <p:cNvSpPr txBox="1">
            <a:spLocks/>
          </p:cNvSpPr>
          <p:nvPr/>
        </p:nvSpPr>
        <p:spPr>
          <a:xfrm>
            <a:off x="155494" y="1458877"/>
            <a:ext cx="11757025" cy="927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FFD200"/>
              </a:buClr>
              <a:buFont typeface="Arial" panose="020B0604020202020204" pitchFamily="34" charset="0"/>
              <a:buNone/>
            </a:pPr>
            <a:r>
              <a:rPr lang="it-IT" sz="2200" dirty="0">
                <a:solidFill>
                  <a:schemeClr val="bg2">
                    <a:lumMod val="50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Entrate Correnti - Confronto 2023 – 2024 - Focus Servizi Civici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FFD200"/>
              </a:buClr>
              <a:buFont typeface="Arial" panose="020B0604020202020204" pitchFamily="34" charset="0"/>
              <a:buNone/>
            </a:pPr>
            <a:r>
              <a:rPr lang="it-IT" sz="1800" dirty="0">
                <a:solidFill>
                  <a:schemeClr val="bg2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Direzione, Area Servizi al Cittadino e Area Servizi Funebri e Cimiteriali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FFD200"/>
              </a:buClr>
              <a:buFont typeface="Arial" panose="020B0604020202020204" pitchFamily="34" charset="0"/>
              <a:buNone/>
            </a:pPr>
            <a:r>
              <a:rPr lang="it-IT" sz="1800" dirty="0">
                <a:solidFill>
                  <a:srgbClr val="FF000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6569511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Risultati immagini per MILANO SMART CITY"/>
          <p:cNvSpPr>
            <a:spLocks noChangeAspect="1" noChangeArrowheads="1"/>
          </p:cNvSpPr>
          <p:nvPr/>
        </p:nvSpPr>
        <p:spPr bwMode="auto">
          <a:xfrm>
            <a:off x="155494" y="-144463"/>
            <a:ext cx="304641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aphicFrame>
        <p:nvGraphicFramePr>
          <p:cNvPr id="7" name="Grafico 6"/>
          <p:cNvGraphicFramePr/>
          <p:nvPr>
            <p:extLst>
              <p:ext uri="{D42A27DB-BD31-4B8C-83A1-F6EECF244321}">
                <p14:modId xmlns:p14="http://schemas.microsoft.com/office/powerpoint/2010/main" val="70806500"/>
              </p:ext>
            </p:extLst>
          </p:nvPr>
        </p:nvGraphicFramePr>
        <p:xfrm>
          <a:off x="155494" y="2298817"/>
          <a:ext cx="7105277" cy="4156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ttangolo 8">
            <a:extLst>
              <a:ext uri="{FF2B5EF4-FFF2-40B4-BE49-F238E27FC236}">
                <a16:creationId xmlns:a16="http://schemas.microsoft.com/office/drawing/2014/main" id="{4BF8A0CC-E57E-48A2-9607-FE2771D4FA9B}"/>
              </a:ext>
            </a:extLst>
          </p:cNvPr>
          <p:cNvSpPr/>
          <p:nvPr/>
        </p:nvSpPr>
        <p:spPr>
          <a:xfrm>
            <a:off x="261244" y="978822"/>
            <a:ext cx="115174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FFD200"/>
              </a:buClr>
            </a:pPr>
            <a:r>
              <a:rPr lang="it-IT" sz="1600" dirty="0">
                <a:solidFill>
                  <a:schemeClr val="bg1"/>
                </a:solidFill>
              </a:rPr>
              <a:t>(Nell’analisi non si tiene conto delle spese/entrate Correnti Vincolate/Correlate e del Fondo Pluriennale Vincolato)</a:t>
            </a:r>
          </a:p>
        </p:txBody>
      </p:sp>
      <p:sp>
        <p:nvSpPr>
          <p:cNvPr id="10" name="CasellaDiTesto 1"/>
          <p:cNvSpPr txBox="1"/>
          <p:nvPr/>
        </p:nvSpPr>
        <p:spPr>
          <a:xfrm>
            <a:off x="6217298" y="6455229"/>
            <a:ext cx="214604" cy="336409"/>
          </a:xfrm>
          <a:prstGeom prst="rect">
            <a:avLst/>
          </a:prstGeom>
          <a:solidFill>
            <a:schemeClr val="bg1"/>
          </a:solidFill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it-IT" sz="1100" dirty="0"/>
          </a:p>
        </p:txBody>
      </p:sp>
      <p:sp>
        <p:nvSpPr>
          <p:cNvPr id="11" name="Rettangolo 1"/>
          <p:cNvSpPr>
            <a:spLocks noChangeArrowheads="1"/>
          </p:cNvSpPr>
          <p:nvPr/>
        </p:nvSpPr>
        <p:spPr bwMode="auto">
          <a:xfrm>
            <a:off x="0" y="2101"/>
            <a:ext cx="12192000" cy="1315275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/>
          </a:p>
        </p:txBody>
      </p:sp>
      <p:sp>
        <p:nvSpPr>
          <p:cNvPr id="12" name="Titolo 3"/>
          <p:cNvSpPr txBox="1">
            <a:spLocks/>
          </p:cNvSpPr>
          <p:nvPr/>
        </p:nvSpPr>
        <p:spPr>
          <a:xfrm>
            <a:off x="261244" y="-29490"/>
            <a:ext cx="10737850" cy="12271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Palatino Linotype" panose="02040502050505030304" pitchFamily="18" charset="0"/>
                <a:ea typeface="+mj-ea"/>
                <a:cs typeface="+mj-cs"/>
              </a:defRPr>
            </a:lvl1pPr>
          </a:lstStyle>
          <a:p>
            <a:r>
              <a:rPr lang="it-IT" sz="3200" b="1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DIREZIONE SERVIZI CIVICI E MUNICIPI</a:t>
            </a:r>
            <a:endParaRPr lang="it-IT" sz="3200" b="1" dirty="0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pic>
        <p:nvPicPr>
          <p:cNvPr id="14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16" y="5884577"/>
            <a:ext cx="7635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41F04284-354A-E16C-2431-37844E745290}"/>
              </a:ext>
            </a:extLst>
          </p:cNvPr>
          <p:cNvSpPr/>
          <p:nvPr/>
        </p:nvSpPr>
        <p:spPr>
          <a:xfrm>
            <a:off x="261244" y="934218"/>
            <a:ext cx="122355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FFD200"/>
              </a:buClr>
            </a:pPr>
            <a:r>
              <a:rPr lang="it-IT" sz="16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(Nell’analisi non si tiene conto delle spese/entrate Correnti Vincolate/Correlate e del Fondo Pluriennale Vincolato)</a:t>
            </a:r>
          </a:p>
        </p:txBody>
      </p:sp>
      <p:sp>
        <p:nvSpPr>
          <p:cNvPr id="6" name="Segnaposto testo 4">
            <a:extLst>
              <a:ext uri="{FF2B5EF4-FFF2-40B4-BE49-F238E27FC236}">
                <a16:creationId xmlns:a16="http://schemas.microsoft.com/office/drawing/2014/main" id="{7FDFBB4B-C397-6EF3-F3DF-646EA40A5ED8}"/>
              </a:ext>
            </a:extLst>
          </p:cNvPr>
          <p:cNvSpPr txBox="1">
            <a:spLocks/>
          </p:cNvSpPr>
          <p:nvPr/>
        </p:nvSpPr>
        <p:spPr>
          <a:xfrm>
            <a:off x="155493" y="1458877"/>
            <a:ext cx="11878323" cy="1725396"/>
          </a:xfrm>
          <a:custGeom>
            <a:avLst/>
            <a:gdLst>
              <a:gd name="connsiteX0" fmla="*/ 0 w 11757025"/>
              <a:gd name="connsiteY0" fmla="*/ 0 h 927100"/>
              <a:gd name="connsiteX1" fmla="*/ 11757025 w 11757025"/>
              <a:gd name="connsiteY1" fmla="*/ 0 h 927100"/>
              <a:gd name="connsiteX2" fmla="*/ 11757025 w 11757025"/>
              <a:gd name="connsiteY2" fmla="*/ 927100 h 927100"/>
              <a:gd name="connsiteX3" fmla="*/ 0 w 11757025"/>
              <a:gd name="connsiteY3" fmla="*/ 927100 h 927100"/>
              <a:gd name="connsiteX4" fmla="*/ 0 w 11757025"/>
              <a:gd name="connsiteY4" fmla="*/ 0 h 927100"/>
              <a:gd name="connsiteX0" fmla="*/ 111968 w 11868993"/>
              <a:gd name="connsiteY0" fmla="*/ 0 h 2401337"/>
              <a:gd name="connsiteX1" fmla="*/ 11868993 w 11868993"/>
              <a:gd name="connsiteY1" fmla="*/ 0 h 2401337"/>
              <a:gd name="connsiteX2" fmla="*/ 11868993 w 11868993"/>
              <a:gd name="connsiteY2" fmla="*/ 927100 h 2401337"/>
              <a:gd name="connsiteX3" fmla="*/ 0 w 11868993"/>
              <a:gd name="connsiteY3" fmla="*/ 2401337 h 2401337"/>
              <a:gd name="connsiteX4" fmla="*/ 111968 w 11868993"/>
              <a:gd name="connsiteY4" fmla="*/ 0 h 2401337"/>
              <a:gd name="connsiteX0" fmla="*/ 0 w 11878323"/>
              <a:gd name="connsiteY0" fmla="*/ 1651518 h 2401337"/>
              <a:gd name="connsiteX1" fmla="*/ 11878323 w 11878323"/>
              <a:gd name="connsiteY1" fmla="*/ 0 h 2401337"/>
              <a:gd name="connsiteX2" fmla="*/ 11878323 w 11878323"/>
              <a:gd name="connsiteY2" fmla="*/ 927100 h 2401337"/>
              <a:gd name="connsiteX3" fmla="*/ 9330 w 11878323"/>
              <a:gd name="connsiteY3" fmla="*/ 2401337 h 2401337"/>
              <a:gd name="connsiteX4" fmla="*/ 0 w 11878323"/>
              <a:gd name="connsiteY4" fmla="*/ 1651518 h 240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78323" h="2401337">
                <a:moveTo>
                  <a:pt x="0" y="1651518"/>
                </a:moveTo>
                <a:lnTo>
                  <a:pt x="11878323" y="0"/>
                </a:lnTo>
                <a:lnTo>
                  <a:pt x="11878323" y="927100"/>
                </a:lnTo>
                <a:lnTo>
                  <a:pt x="9330" y="2401337"/>
                </a:lnTo>
                <a:lnTo>
                  <a:pt x="0" y="1651518"/>
                </a:lnTo>
                <a:close/>
              </a:path>
            </a:pathLst>
          </a:cu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FFD200"/>
              </a:buClr>
              <a:buFont typeface="Arial" panose="020B0604020202020204" pitchFamily="34" charset="0"/>
              <a:buNone/>
            </a:pPr>
            <a:r>
              <a:rPr lang="it-IT" sz="2200" dirty="0">
                <a:solidFill>
                  <a:schemeClr val="bg2">
                    <a:lumMod val="50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Entrate Correnti - Confronto previsione 2023 – 2024 - Focus Servizi Civici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FFD200"/>
              </a:buClr>
              <a:buFont typeface="Arial" panose="020B0604020202020204" pitchFamily="34" charset="0"/>
              <a:buNone/>
            </a:pPr>
            <a:r>
              <a:rPr lang="it-IT" sz="1800" dirty="0">
                <a:solidFill>
                  <a:schemeClr val="bg2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Direzione, Area Servizi al Cittadino e Area Servizi Funebri e Cimiteriali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FFD200"/>
              </a:buClr>
              <a:buFont typeface="Arial" panose="020B0604020202020204" pitchFamily="34" charset="0"/>
              <a:buNone/>
            </a:pPr>
            <a:endParaRPr lang="it-IT" sz="1800" dirty="0">
              <a:solidFill>
                <a:srgbClr val="FF0000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C2AE44B3-0035-C5FB-0C0F-D2852441755E}"/>
              </a:ext>
            </a:extLst>
          </p:cNvPr>
          <p:cNvSpPr/>
          <p:nvPr/>
        </p:nvSpPr>
        <p:spPr>
          <a:xfrm>
            <a:off x="6094655" y="2298817"/>
            <a:ext cx="1122447" cy="37785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8306149C-44AC-6DAC-C7E6-4CC90E4BF8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4871433"/>
              </p:ext>
            </p:extLst>
          </p:nvPr>
        </p:nvGraphicFramePr>
        <p:xfrm>
          <a:off x="6382180" y="3823087"/>
          <a:ext cx="5334000" cy="947420"/>
        </p:xfrm>
        <a:graphic>
          <a:graphicData uri="http://schemas.openxmlformats.org/drawingml/2006/table">
            <a:tbl>
              <a:tblPr/>
              <a:tblGrid>
                <a:gridCol w="2457020">
                  <a:extLst>
                    <a:ext uri="{9D8B030D-6E8A-4147-A177-3AD203B41FA5}">
                      <a16:colId xmlns:a16="http://schemas.microsoft.com/office/drawing/2014/main" val="3413068314"/>
                    </a:ext>
                  </a:extLst>
                </a:gridCol>
                <a:gridCol w="1352980">
                  <a:extLst>
                    <a:ext uri="{9D8B030D-6E8A-4147-A177-3AD203B41FA5}">
                      <a16:colId xmlns:a16="http://schemas.microsoft.com/office/drawing/2014/main" val="86300345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49483626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DIREZIONE SERVIZI CIVICI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001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PREVISIONE 2023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001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PROPOSTO 2024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001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251996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Area Servizi al Cittadino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1.155.000,00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b="0" i="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1.675.000,00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9545320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Area Servizi Funebri e Cimiteriali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13.101.000,00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13.436.000,00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5667200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Direzione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b="0" i="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0,00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Lato Medium" panose="020F0502020204030203" pitchFamily="34" charset="0"/>
                          <a:ea typeface="Lato Medium" panose="020F0502020204030203" pitchFamily="34" charset="0"/>
                          <a:cs typeface="Lato Medium" panose="020F0502020204030203" pitchFamily="34" charset="0"/>
                        </a:rPr>
                        <a:t>0,00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220054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TOTALE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14.256.000,00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15.111.000,00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88190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7645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quarter" idx="4294967295"/>
          </p:nvPr>
        </p:nvSpPr>
        <p:spPr>
          <a:xfrm>
            <a:off x="356598" y="2653692"/>
            <a:ext cx="3876675" cy="3000647"/>
          </a:xfrm>
        </p:spPr>
        <p:txBody>
          <a:bodyPr>
            <a:noAutofit/>
          </a:bodyPr>
          <a:lstStyle/>
          <a:p>
            <a:pPr marL="0" indent="0" algn="just">
              <a:buClr>
                <a:srgbClr val="DD1835"/>
              </a:buClr>
              <a:buNone/>
            </a:pPr>
            <a:r>
              <a:rPr lang="it-IT" sz="1800" dirty="0">
                <a:solidFill>
                  <a:schemeClr val="bg2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La Previsione di </a:t>
            </a:r>
            <a:r>
              <a:rPr lang="it-IT" sz="1800" b="1" dirty="0">
                <a:solidFill>
                  <a:schemeClr val="bg2">
                    <a:lumMod val="50000"/>
                  </a:schemeClr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Entrate Correnti 2024</a:t>
            </a:r>
            <a:r>
              <a:rPr lang="it-IT" sz="1800" dirty="0">
                <a:solidFill>
                  <a:schemeClr val="bg2">
                    <a:lumMod val="50000"/>
                  </a:schemeClr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it-IT" sz="1800" dirty="0">
                <a:solidFill>
                  <a:schemeClr val="bg2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è in </a:t>
            </a:r>
            <a:r>
              <a:rPr lang="it-IT" sz="1800" b="1" dirty="0">
                <a:solidFill>
                  <a:schemeClr val="bg2">
                    <a:lumMod val="50000"/>
                  </a:schemeClr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leggero aumento </a:t>
            </a:r>
            <a:r>
              <a:rPr lang="it-IT" sz="1800" dirty="0">
                <a:solidFill>
                  <a:schemeClr val="bg2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rispetto al dato del previsionale 2023 riconducibile in particolare a maggiori introiti derivanti da attività e concessione di spazi da parte dei Municipi.</a:t>
            </a:r>
          </a:p>
        </p:txBody>
      </p:sp>
      <p:sp>
        <p:nvSpPr>
          <p:cNvPr id="2" name="AutoShape 2" descr="Risultati immagini per MILANO SMART CITY"/>
          <p:cNvSpPr>
            <a:spLocks noChangeAspect="1" noChangeArrowheads="1"/>
          </p:cNvSpPr>
          <p:nvPr/>
        </p:nvSpPr>
        <p:spPr bwMode="auto">
          <a:xfrm>
            <a:off x="155494" y="-144463"/>
            <a:ext cx="304641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aphicFrame>
        <p:nvGraphicFramePr>
          <p:cNvPr id="19" name="Segnaposto contenuto 12"/>
          <p:cNvGraphicFramePr>
            <a:graphicFrameLocks/>
          </p:cNvGraphicFramePr>
          <p:nvPr/>
        </p:nvGraphicFramePr>
        <p:xfrm>
          <a:off x="6948486" y="1885950"/>
          <a:ext cx="4657725" cy="243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Grafic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8403537"/>
              </p:ext>
            </p:extLst>
          </p:nvPr>
        </p:nvGraphicFramePr>
        <p:xfrm>
          <a:off x="5786649" y="1775608"/>
          <a:ext cx="5979600" cy="48578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CasellaDiTesto 1"/>
          <p:cNvSpPr txBox="1"/>
          <p:nvPr/>
        </p:nvSpPr>
        <p:spPr>
          <a:xfrm>
            <a:off x="6217298" y="6412618"/>
            <a:ext cx="214604" cy="336409"/>
          </a:xfrm>
          <a:prstGeom prst="rect">
            <a:avLst/>
          </a:prstGeom>
          <a:solidFill>
            <a:schemeClr val="bg1"/>
          </a:solidFill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it-IT" sz="110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B6616022-2263-4C42-AD43-128420A05B7D}"/>
              </a:ext>
            </a:extLst>
          </p:cNvPr>
          <p:cNvSpPr/>
          <p:nvPr/>
        </p:nvSpPr>
        <p:spPr>
          <a:xfrm>
            <a:off x="261244" y="978822"/>
            <a:ext cx="115174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FFD200"/>
              </a:buClr>
            </a:pPr>
            <a:r>
              <a:rPr lang="it-IT" sz="1600" dirty="0">
                <a:solidFill>
                  <a:schemeClr val="bg1"/>
                </a:solidFill>
              </a:rPr>
              <a:t>(Nell’analisi non si tiene conto delle spese/entrate Correnti Vincolate/Correlate e del Fondo Pluriennale Vincolato)</a:t>
            </a:r>
          </a:p>
        </p:txBody>
      </p:sp>
      <p:sp>
        <p:nvSpPr>
          <p:cNvPr id="13" name="Rettangolo 1"/>
          <p:cNvSpPr>
            <a:spLocks noChangeArrowheads="1"/>
          </p:cNvSpPr>
          <p:nvPr/>
        </p:nvSpPr>
        <p:spPr bwMode="auto">
          <a:xfrm>
            <a:off x="0" y="11337"/>
            <a:ext cx="12192000" cy="1315275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/>
          </a:p>
        </p:txBody>
      </p:sp>
      <p:sp>
        <p:nvSpPr>
          <p:cNvPr id="14" name="Titolo 3"/>
          <p:cNvSpPr txBox="1">
            <a:spLocks/>
          </p:cNvSpPr>
          <p:nvPr/>
        </p:nvSpPr>
        <p:spPr>
          <a:xfrm>
            <a:off x="261244" y="-29490"/>
            <a:ext cx="10737850" cy="12271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Palatino Linotype" panose="02040502050505030304" pitchFamily="18" charset="0"/>
                <a:ea typeface="+mj-ea"/>
                <a:cs typeface="+mj-cs"/>
              </a:defRPr>
            </a:lvl1pPr>
          </a:lstStyle>
          <a:p>
            <a:r>
              <a:rPr lang="it-IT" sz="32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DIREZIONE SERVIZI CIVICI E MUNICIPI</a:t>
            </a:r>
          </a:p>
        </p:txBody>
      </p:sp>
      <p:pic>
        <p:nvPicPr>
          <p:cNvPr id="1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16" y="5884577"/>
            <a:ext cx="7635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C856FF7F-3D78-E995-5749-60A46C9F32BC}"/>
              </a:ext>
            </a:extLst>
          </p:cNvPr>
          <p:cNvSpPr/>
          <p:nvPr/>
        </p:nvSpPr>
        <p:spPr>
          <a:xfrm>
            <a:off x="261244" y="934218"/>
            <a:ext cx="122355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FFD200"/>
              </a:buClr>
            </a:pPr>
            <a:r>
              <a:rPr lang="it-IT" sz="16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(Nell’analisi non si tiene conto delle spese/entrate Correnti Vincolate/Correlate e del Fondo Pluriennale Vincolato)</a:t>
            </a:r>
          </a:p>
        </p:txBody>
      </p:sp>
      <p:sp>
        <p:nvSpPr>
          <p:cNvPr id="7" name="Segnaposto testo 4">
            <a:extLst>
              <a:ext uri="{FF2B5EF4-FFF2-40B4-BE49-F238E27FC236}">
                <a16:creationId xmlns:a16="http://schemas.microsoft.com/office/drawing/2014/main" id="{FC38EADF-FA45-038D-FB7A-F6E4C51298E0}"/>
              </a:ext>
            </a:extLst>
          </p:cNvPr>
          <p:cNvSpPr txBox="1">
            <a:spLocks/>
          </p:cNvSpPr>
          <p:nvPr/>
        </p:nvSpPr>
        <p:spPr>
          <a:xfrm>
            <a:off x="156838" y="1458877"/>
            <a:ext cx="11878323" cy="1725396"/>
          </a:xfrm>
          <a:custGeom>
            <a:avLst/>
            <a:gdLst>
              <a:gd name="connsiteX0" fmla="*/ 0 w 11757025"/>
              <a:gd name="connsiteY0" fmla="*/ 0 h 927100"/>
              <a:gd name="connsiteX1" fmla="*/ 11757025 w 11757025"/>
              <a:gd name="connsiteY1" fmla="*/ 0 h 927100"/>
              <a:gd name="connsiteX2" fmla="*/ 11757025 w 11757025"/>
              <a:gd name="connsiteY2" fmla="*/ 927100 h 927100"/>
              <a:gd name="connsiteX3" fmla="*/ 0 w 11757025"/>
              <a:gd name="connsiteY3" fmla="*/ 927100 h 927100"/>
              <a:gd name="connsiteX4" fmla="*/ 0 w 11757025"/>
              <a:gd name="connsiteY4" fmla="*/ 0 h 927100"/>
              <a:gd name="connsiteX0" fmla="*/ 111968 w 11868993"/>
              <a:gd name="connsiteY0" fmla="*/ 0 h 2401337"/>
              <a:gd name="connsiteX1" fmla="*/ 11868993 w 11868993"/>
              <a:gd name="connsiteY1" fmla="*/ 0 h 2401337"/>
              <a:gd name="connsiteX2" fmla="*/ 11868993 w 11868993"/>
              <a:gd name="connsiteY2" fmla="*/ 927100 h 2401337"/>
              <a:gd name="connsiteX3" fmla="*/ 0 w 11868993"/>
              <a:gd name="connsiteY3" fmla="*/ 2401337 h 2401337"/>
              <a:gd name="connsiteX4" fmla="*/ 111968 w 11868993"/>
              <a:gd name="connsiteY4" fmla="*/ 0 h 2401337"/>
              <a:gd name="connsiteX0" fmla="*/ 0 w 11878323"/>
              <a:gd name="connsiteY0" fmla="*/ 1651518 h 2401337"/>
              <a:gd name="connsiteX1" fmla="*/ 11878323 w 11878323"/>
              <a:gd name="connsiteY1" fmla="*/ 0 h 2401337"/>
              <a:gd name="connsiteX2" fmla="*/ 11878323 w 11878323"/>
              <a:gd name="connsiteY2" fmla="*/ 927100 h 2401337"/>
              <a:gd name="connsiteX3" fmla="*/ 9330 w 11878323"/>
              <a:gd name="connsiteY3" fmla="*/ 2401337 h 2401337"/>
              <a:gd name="connsiteX4" fmla="*/ 0 w 11878323"/>
              <a:gd name="connsiteY4" fmla="*/ 1651518 h 240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78323" h="2401337">
                <a:moveTo>
                  <a:pt x="0" y="1651518"/>
                </a:moveTo>
                <a:lnTo>
                  <a:pt x="11878323" y="0"/>
                </a:lnTo>
                <a:lnTo>
                  <a:pt x="11878323" y="927100"/>
                </a:lnTo>
                <a:lnTo>
                  <a:pt x="9330" y="2401337"/>
                </a:lnTo>
                <a:lnTo>
                  <a:pt x="0" y="1651518"/>
                </a:lnTo>
                <a:close/>
              </a:path>
            </a:pathLst>
          </a:cu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FFD200"/>
              </a:buClr>
              <a:buFont typeface="Arial" panose="020B0604020202020204" pitchFamily="34" charset="0"/>
              <a:buNone/>
            </a:pPr>
            <a:r>
              <a:rPr lang="it-IT" sz="2200" dirty="0">
                <a:solidFill>
                  <a:schemeClr val="bg2">
                    <a:lumMod val="50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Entrate Correnti - Confronto previsione 2023 – 2024 - Focus Municipi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FFD200"/>
              </a:buClr>
              <a:buFont typeface="Arial" panose="020B0604020202020204" pitchFamily="34" charset="0"/>
              <a:buNone/>
            </a:pPr>
            <a:r>
              <a:rPr lang="it-IT" sz="1800" dirty="0">
                <a:solidFill>
                  <a:schemeClr val="bg2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Area Municipi e Municipi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FFD200"/>
              </a:buClr>
              <a:buFont typeface="Arial" panose="020B0604020202020204" pitchFamily="34" charset="0"/>
              <a:buNone/>
            </a:pPr>
            <a:endParaRPr lang="it-IT" sz="1800" dirty="0">
              <a:solidFill>
                <a:srgbClr val="FF0000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3057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245386" y="3682646"/>
            <a:ext cx="92329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it-IT" sz="4000" dirty="0">
                <a:solidFill>
                  <a:srgbClr val="FF000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GRAZIE</a:t>
            </a:r>
          </a:p>
          <a:p>
            <a:pPr lvl="0" algn="ctr"/>
            <a:r>
              <a:rPr lang="it-IT" sz="4000" dirty="0">
                <a:solidFill>
                  <a:srgbClr val="FF000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PER L’ATTENZIONE</a:t>
            </a:r>
          </a:p>
        </p:txBody>
      </p:sp>
      <p:sp>
        <p:nvSpPr>
          <p:cNvPr id="6" name="Rettangolo 1"/>
          <p:cNvSpPr>
            <a:spLocks noChangeArrowheads="1"/>
          </p:cNvSpPr>
          <p:nvPr/>
        </p:nvSpPr>
        <p:spPr bwMode="auto">
          <a:xfrm>
            <a:off x="0" y="2101"/>
            <a:ext cx="12192000" cy="1315275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/>
          </a:p>
        </p:txBody>
      </p:sp>
      <p:sp>
        <p:nvSpPr>
          <p:cNvPr id="7" name="Titolo 3"/>
          <p:cNvSpPr txBox="1">
            <a:spLocks/>
          </p:cNvSpPr>
          <p:nvPr/>
        </p:nvSpPr>
        <p:spPr>
          <a:xfrm>
            <a:off x="261244" y="-29490"/>
            <a:ext cx="10737850" cy="12271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Palatino Linotype" panose="02040502050505030304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it-IT" sz="32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DIREZIONE SERVIZI CIVICI E MUNICIPI</a:t>
            </a:r>
          </a:p>
        </p:txBody>
      </p:sp>
      <p:pic>
        <p:nvPicPr>
          <p:cNvPr id="9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16" y="5884577"/>
            <a:ext cx="7635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57222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Segnaposto contenuto 12">
            <a:extLst>
              <a:ext uri="{FF2B5EF4-FFF2-40B4-BE49-F238E27FC236}">
                <a16:creationId xmlns:a16="http://schemas.microsoft.com/office/drawing/2014/main" id="{7E129D28-BDFE-416B-E30F-F09FB9C4909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33101483"/>
              </p:ext>
            </p:extLst>
          </p:nvPr>
        </p:nvGraphicFramePr>
        <p:xfrm>
          <a:off x="169395" y="2408092"/>
          <a:ext cx="5864225" cy="37504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ttangolo 5"/>
          <p:cNvSpPr/>
          <p:nvPr/>
        </p:nvSpPr>
        <p:spPr>
          <a:xfrm>
            <a:off x="6655476" y="2233511"/>
            <a:ext cx="4016199" cy="31426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19" name="Segnaposto contenuto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1373013"/>
              </p:ext>
            </p:extLst>
          </p:nvPr>
        </p:nvGraphicFramePr>
        <p:xfrm>
          <a:off x="6047404" y="2406072"/>
          <a:ext cx="6088372" cy="4324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Segnaposto contenuto 12">
            <a:extLst>
              <a:ext uri="{FF2B5EF4-FFF2-40B4-BE49-F238E27FC236}">
                <a16:creationId xmlns:a16="http://schemas.microsoft.com/office/drawing/2014/main" id="{FA685CF0-E147-D318-626B-20DE3205FB3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7899670"/>
              </p:ext>
            </p:extLst>
          </p:nvPr>
        </p:nvGraphicFramePr>
        <p:xfrm>
          <a:off x="6178312" y="2408092"/>
          <a:ext cx="5864225" cy="37504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Rettangolo 9"/>
          <p:cNvSpPr/>
          <p:nvPr/>
        </p:nvSpPr>
        <p:spPr>
          <a:xfrm>
            <a:off x="790851" y="2220419"/>
            <a:ext cx="3667814" cy="34568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"/>
          <p:cNvSpPr>
            <a:spLocks noChangeArrowheads="1"/>
          </p:cNvSpPr>
          <p:nvPr/>
        </p:nvSpPr>
        <p:spPr bwMode="auto">
          <a:xfrm>
            <a:off x="0" y="2101"/>
            <a:ext cx="12192000" cy="1315275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/>
          </a:p>
        </p:txBody>
      </p:sp>
      <p:sp>
        <p:nvSpPr>
          <p:cNvPr id="4" name="Titolo 3"/>
          <p:cNvSpPr>
            <a:spLocks noGrp="1"/>
          </p:cNvSpPr>
          <p:nvPr>
            <p:ph type="title" idx="4294967295"/>
          </p:nvPr>
        </p:nvSpPr>
        <p:spPr>
          <a:xfrm>
            <a:off x="261244" y="-29490"/>
            <a:ext cx="10737850" cy="1110145"/>
          </a:xfrm>
        </p:spPr>
        <p:txBody>
          <a:bodyPr>
            <a:normAutofit/>
          </a:bodyPr>
          <a:lstStyle/>
          <a:p>
            <a:r>
              <a:rPr lang="it-IT" sz="32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DIREZIONE SERVIZI CIVICI E MUNICIPI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idx="4294967295"/>
          </p:nvPr>
        </p:nvSpPr>
        <p:spPr>
          <a:xfrm>
            <a:off x="169395" y="1289677"/>
            <a:ext cx="11517313" cy="641726"/>
          </a:xfrm>
        </p:spPr>
        <p:txBody>
          <a:bodyPr>
            <a:noAutofit/>
          </a:bodyPr>
          <a:lstStyle/>
          <a:p>
            <a:pPr marL="0" indent="0">
              <a:lnSpc>
                <a:spcPct val="180000"/>
              </a:lnSpc>
              <a:buClr>
                <a:srgbClr val="FFD200"/>
              </a:buClr>
              <a:buNone/>
            </a:pPr>
            <a:r>
              <a:rPr lang="it-IT" sz="2200" dirty="0">
                <a:solidFill>
                  <a:schemeClr val="bg2">
                    <a:lumMod val="50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Previsioni di Bilancio 2024 - Spesa Complessiva</a:t>
            </a:r>
          </a:p>
          <a:p>
            <a:pPr marL="0" indent="0">
              <a:lnSpc>
                <a:spcPct val="180000"/>
              </a:lnSpc>
              <a:buClr>
                <a:srgbClr val="FFD200"/>
              </a:buClr>
              <a:buNone/>
            </a:pPr>
            <a:r>
              <a:rPr lang="it-IT" sz="1400" dirty="0">
                <a:solidFill>
                  <a:srgbClr val="FF0000"/>
                </a:solidFill>
              </a:rPr>
              <a:t>	</a:t>
            </a:r>
            <a:endParaRPr lang="it-IT" sz="1800" dirty="0">
              <a:solidFill>
                <a:srgbClr val="FF0000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261244" y="934218"/>
            <a:ext cx="122355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FFD200"/>
              </a:buClr>
            </a:pPr>
            <a:r>
              <a:rPr lang="it-IT" sz="16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(Nell’analisi non si tiene conto delle spese/entrate Correnti Vincolate/Correlate e del Fondo Pluriennale Vincolato)</a:t>
            </a:r>
          </a:p>
        </p:txBody>
      </p:sp>
      <p:pic>
        <p:nvPicPr>
          <p:cNvPr id="12" name="Immagin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16" y="5884577"/>
            <a:ext cx="7635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" name="Segnaposto contenuto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5179725"/>
              </p:ext>
            </p:extLst>
          </p:nvPr>
        </p:nvGraphicFramePr>
        <p:xfrm>
          <a:off x="169458" y="2406072"/>
          <a:ext cx="6088372" cy="4324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8" name="CasellaDiTesto 7"/>
          <p:cNvSpPr txBox="1"/>
          <p:nvPr/>
        </p:nvSpPr>
        <p:spPr>
          <a:xfrm>
            <a:off x="6667851" y="2204889"/>
            <a:ext cx="4516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Spesa conto capitale € 11.868.357,86</a:t>
            </a:r>
          </a:p>
          <a:p>
            <a:r>
              <a:rPr lang="it-IT" dirty="0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829837" y="2062360"/>
            <a:ext cx="3434742" cy="8679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80000"/>
              </a:lnSpc>
              <a:buClr>
                <a:srgbClr val="FFD200"/>
              </a:buClr>
            </a:pPr>
            <a:r>
              <a:rPr lang="it-IT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Spesa corrente € 21.965.390,00</a:t>
            </a:r>
          </a:p>
          <a:p>
            <a:r>
              <a:rPr lang="it-IT" dirty="0">
                <a:solidFill>
                  <a:schemeClr val="bg1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508813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4"/>
          <p:cNvSpPr>
            <a:spLocks noGrp="1"/>
          </p:cNvSpPr>
          <p:nvPr>
            <p:ph type="body" idx="4294967295"/>
          </p:nvPr>
        </p:nvSpPr>
        <p:spPr>
          <a:xfrm>
            <a:off x="141445" y="1475652"/>
            <a:ext cx="11757025" cy="92710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FFD200"/>
              </a:buClr>
              <a:buNone/>
            </a:pPr>
            <a:r>
              <a:rPr lang="it-IT" sz="2200" dirty="0">
                <a:solidFill>
                  <a:schemeClr val="bg2">
                    <a:lumMod val="50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Spesa Corrente - Confronto 2023 - 2024 - Focus Servizi Civici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FFD200"/>
              </a:buClr>
              <a:buNone/>
            </a:pPr>
            <a:r>
              <a:rPr lang="it-IT" sz="1800" dirty="0">
                <a:solidFill>
                  <a:schemeClr val="bg2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Direzione, Area Servizi al Cittadino e Area Servizi Funebri e Cimiteriali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FFD200"/>
              </a:buClr>
              <a:buNone/>
            </a:pPr>
            <a:r>
              <a:rPr lang="it-IT" sz="1800" dirty="0">
                <a:solidFill>
                  <a:srgbClr val="FF000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	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quarter" idx="4294967295"/>
          </p:nvPr>
        </p:nvSpPr>
        <p:spPr>
          <a:xfrm>
            <a:off x="363578" y="2633786"/>
            <a:ext cx="4638487" cy="2476009"/>
          </a:xfrm>
        </p:spPr>
        <p:txBody>
          <a:bodyPr>
            <a:noAutofit/>
          </a:bodyPr>
          <a:lstStyle/>
          <a:p>
            <a:pPr marL="0" indent="0" algn="just">
              <a:buClr>
                <a:srgbClr val="FF0000"/>
              </a:buClr>
              <a:buNone/>
            </a:pPr>
            <a:r>
              <a:rPr lang="it-IT" sz="1800" dirty="0">
                <a:solidFill>
                  <a:schemeClr val="bg2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La Previsione di Spesa Corrente 2024 rispetto alla previsione 2023 presenta una </a:t>
            </a:r>
            <a:r>
              <a:rPr lang="it-IT" sz="1800" dirty="0">
                <a:solidFill>
                  <a:schemeClr val="bg2">
                    <a:lumMod val="50000"/>
                  </a:schemeClr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sostanziale flessione che riguarda soprattutto l’Area Servizi al Cittadino</a:t>
            </a:r>
            <a:r>
              <a:rPr lang="it-IT" sz="1800" dirty="0">
                <a:solidFill>
                  <a:schemeClr val="bg2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: le minori spese si sostanziano in una decisa diminuzione delle </a:t>
            </a:r>
            <a:r>
              <a:rPr lang="it-IT" sz="1800" dirty="0">
                <a:solidFill>
                  <a:schemeClr val="bg2">
                    <a:lumMod val="50000"/>
                  </a:schemeClr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spese elettorali a carico dell’Amministrazione comunale per le elezioni europee 2024</a:t>
            </a:r>
            <a:r>
              <a:rPr lang="it-IT" sz="1800" dirty="0">
                <a:solidFill>
                  <a:schemeClr val="bg2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rispetto alle previsioni di spesa per le elezioni regionali che si sono svolte nel corso dell’anno 2023. </a:t>
            </a:r>
          </a:p>
        </p:txBody>
      </p:sp>
      <p:graphicFrame>
        <p:nvGraphicFramePr>
          <p:cNvPr id="8" name="Gra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4786995"/>
              </p:ext>
            </p:extLst>
          </p:nvPr>
        </p:nvGraphicFramePr>
        <p:xfrm>
          <a:off x="7206673" y="1910961"/>
          <a:ext cx="4572000" cy="421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Grafico 10"/>
          <p:cNvGraphicFramePr/>
          <p:nvPr>
            <p:extLst>
              <p:ext uri="{D42A27DB-BD31-4B8C-83A1-F6EECF244321}">
                <p14:modId xmlns:p14="http://schemas.microsoft.com/office/powerpoint/2010/main" val="1687042864"/>
              </p:ext>
            </p:extLst>
          </p:nvPr>
        </p:nvGraphicFramePr>
        <p:xfrm>
          <a:off x="5305146" y="2532787"/>
          <a:ext cx="6776608" cy="4094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Rettangolo 8">
            <a:extLst>
              <a:ext uri="{FF2B5EF4-FFF2-40B4-BE49-F238E27FC236}">
                <a16:creationId xmlns:a16="http://schemas.microsoft.com/office/drawing/2014/main" id="{B6616022-2263-4C42-AD43-128420A05B7D}"/>
              </a:ext>
            </a:extLst>
          </p:cNvPr>
          <p:cNvSpPr/>
          <p:nvPr/>
        </p:nvSpPr>
        <p:spPr>
          <a:xfrm>
            <a:off x="261244" y="978822"/>
            <a:ext cx="115174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FFD200"/>
              </a:buClr>
            </a:pPr>
            <a:r>
              <a:rPr lang="it-IT" sz="1600" dirty="0">
                <a:solidFill>
                  <a:schemeClr val="bg1"/>
                </a:solidFill>
              </a:rPr>
              <a:t>(Nell’analisi non si tiene conto delle spese/entrate Correnti Vincolate/Correlate e del Fondo Pluriennale Vincolato)</a:t>
            </a:r>
          </a:p>
        </p:txBody>
      </p:sp>
      <p:sp>
        <p:nvSpPr>
          <p:cNvPr id="13" name="Rettangolo 1"/>
          <p:cNvSpPr>
            <a:spLocks noChangeArrowheads="1"/>
          </p:cNvSpPr>
          <p:nvPr/>
        </p:nvSpPr>
        <p:spPr bwMode="auto">
          <a:xfrm>
            <a:off x="0" y="2101"/>
            <a:ext cx="12192000" cy="1315275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/>
          </a:p>
        </p:txBody>
      </p:sp>
      <p:sp>
        <p:nvSpPr>
          <p:cNvPr id="14" name="Titolo 3"/>
          <p:cNvSpPr txBox="1">
            <a:spLocks/>
          </p:cNvSpPr>
          <p:nvPr/>
        </p:nvSpPr>
        <p:spPr>
          <a:xfrm>
            <a:off x="261244" y="-29490"/>
            <a:ext cx="10737850" cy="12271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Palatino Linotype" panose="02040502050505030304" pitchFamily="18" charset="0"/>
                <a:ea typeface="+mj-ea"/>
                <a:cs typeface="+mj-cs"/>
              </a:defRPr>
            </a:lvl1pPr>
          </a:lstStyle>
          <a:p>
            <a:r>
              <a:rPr lang="it-IT" sz="3200" b="1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DIREZIONE SERVIZI CIVICI E MUNICIPI</a:t>
            </a:r>
            <a:endParaRPr lang="it-IT" sz="3200" b="1" dirty="0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pic>
        <p:nvPicPr>
          <p:cNvPr id="16" name="Immagin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16" y="5884577"/>
            <a:ext cx="7635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05B346A0-9995-CEB9-D456-5C6BCBA79EC6}"/>
              </a:ext>
            </a:extLst>
          </p:cNvPr>
          <p:cNvSpPr/>
          <p:nvPr/>
        </p:nvSpPr>
        <p:spPr>
          <a:xfrm>
            <a:off x="261244" y="934218"/>
            <a:ext cx="122355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FFD200"/>
              </a:buClr>
            </a:pPr>
            <a:r>
              <a:rPr lang="it-IT" sz="16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(Nell’analisi non si tiene conto delle spese/entrate Correnti Vincolate/Correlate e del Fondo Pluriennale Vincolato)</a:t>
            </a:r>
          </a:p>
        </p:txBody>
      </p:sp>
    </p:spTree>
    <p:extLst>
      <p:ext uri="{BB962C8B-B14F-4D97-AF65-F5344CB8AC3E}">
        <p14:creationId xmlns:p14="http://schemas.microsoft.com/office/powerpoint/2010/main" val="18029780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Segnaposto contenuto 12">
            <a:extLst>
              <a:ext uri="{FF2B5EF4-FFF2-40B4-BE49-F238E27FC236}">
                <a16:creationId xmlns:a16="http://schemas.microsoft.com/office/drawing/2014/main" id="{90F69640-1675-784D-E9AE-1914FFFFE75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4394629"/>
              </p:ext>
            </p:extLst>
          </p:nvPr>
        </p:nvGraphicFramePr>
        <p:xfrm>
          <a:off x="6178312" y="2408092"/>
          <a:ext cx="5864225" cy="37504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8" name="Segnaposto contenuto 17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666865337"/>
              </p:ext>
            </p:extLst>
          </p:nvPr>
        </p:nvGraphicFramePr>
        <p:xfrm>
          <a:off x="6188040" y="2408092"/>
          <a:ext cx="5805487" cy="4379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ttangolo 2"/>
          <p:cNvSpPr/>
          <p:nvPr/>
        </p:nvSpPr>
        <p:spPr>
          <a:xfrm>
            <a:off x="6954067" y="2266962"/>
            <a:ext cx="3867652" cy="32688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Spesa Conto Capitale 7.458.357,86</a:t>
            </a:r>
          </a:p>
        </p:txBody>
      </p:sp>
      <p:graphicFrame>
        <p:nvGraphicFramePr>
          <p:cNvPr id="13" name="Segnaposto contenuto 12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554306253"/>
              </p:ext>
            </p:extLst>
          </p:nvPr>
        </p:nvGraphicFramePr>
        <p:xfrm>
          <a:off x="169395" y="2408092"/>
          <a:ext cx="5864225" cy="37504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AutoShape 2" descr="Risultati immagini per MILANO SMART CITY"/>
          <p:cNvSpPr>
            <a:spLocks noChangeAspect="1" noChangeArrowheads="1"/>
          </p:cNvSpPr>
          <p:nvPr/>
        </p:nvSpPr>
        <p:spPr bwMode="auto">
          <a:xfrm>
            <a:off x="155494" y="-144463"/>
            <a:ext cx="304641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aphicFrame>
        <p:nvGraphicFramePr>
          <p:cNvPr id="15" name="Grafico 14"/>
          <p:cNvGraphicFramePr/>
          <p:nvPr>
            <p:extLst>
              <p:ext uri="{D42A27DB-BD31-4B8C-83A1-F6EECF244321}">
                <p14:modId xmlns:p14="http://schemas.microsoft.com/office/powerpoint/2010/main" val="996579599"/>
              </p:ext>
            </p:extLst>
          </p:nvPr>
        </p:nvGraphicFramePr>
        <p:xfrm>
          <a:off x="464332" y="2474619"/>
          <a:ext cx="5399893" cy="42468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Rettangolo 8">
            <a:extLst>
              <a:ext uri="{FF2B5EF4-FFF2-40B4-BE49-F238E27FC236}">
                <a16:creationId xmlns:a16="http://schemas.microsoft.com/office/drawing/2014/main" id="{B29AB55B-1050-4417-A7C3-487504C53FDC}"/>
              </a:ext>
            </a:extLst>
          </p:cNvPr>
          <p:cNvSpPr/>
          <p:nvPr/>
        </p:nvSpPr>
        <p:spPr>
          <a:xfrm>
            <a:off x="261244" y="978822"/>
            <a:ext cx="115174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FFD200"/>
              </a:buClr>
            </a:pPr>
            <a:r>
              <a:rPr lang="it-IT" sz="1600" dirty="0">
                <a:solidFill>
                  <a:schemeClr val="bg1"/>
                </a:solidFill>
              </a:rPr>
              <a:t>(Nell’analisi non si tiene conto delle spese/entrate Correnti Vincolate/Correlate e del Fondo Pluriennale Vincolato)</a:t>
            </a:r>
          </a:p>
        </p:txBody>
      </p:sp>
      <p:sp>
        <p:nvSpPr>
          <p:cNvPr id="12" name="Rettangolo 1"/>
          <p:cNvSpPr>
            <a:spLocks noChangeArrowheads="1"/>
          </p:cNvSpPr>
          <p:nvPr/>
        </p:nvSpPr>
        <p:spPr bwMode="auto">
          <a:xfrm>
            <a:off x="0" y="2101"/>
            <a:ext cx="12192000" cy="1315275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/>
          </a:p>
        </p:txBody>
      </p:sp>
      <p:sp>
        <p:nvSpPr>
          <p:cNvPr id="14" name="Titolo 3"/>
          <p:cNvSpPr txBox="1">
            <a:spLocks/>
          </p:cNvSpPr>
          <p:nvPr/>
        </p:nvSpPr>
        <p:spPr>
          <a:xfrm>
            <a:off x="261244" y="-29490"/>
            <a:ext cx="10737850" cy="12271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Palatino Linotype" panose="02040502050505030304" pitchFamily="18" charset="0"/>
                <a:ea typeface="+mj-ea"/>
                <a:cs typeface="+mj-cs"/>
              </a:defRPr>
            </a:lvl1pPr>
          </a:lstStyle>
          <a:p>
            <a:r>
              <a:rPr lang="it-IT" sz="3200" b="1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DIREZIONE SERVIZI CIVICI E MUNICIPI</a:t>
            </a:r>
            <a:endParaRPr lang="it-IT" sz="3200" b="1" dirty="0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pic>
        <p:nvPicPr>
          <p:cNvPr id="17" name="Immagin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16" y="5884577"/>
            <a:ext cx="7635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464DBED2-B39A-FADE-70EA-6DBCA7068362}"/>
              </a:ext>
            </a:extLst>
          </p:cNvPr>
          <p:cNvSpPr/>
          <p:nvPr/>
        </p:nvSpPr>
        <p:spPr>
          <a:xfrm>
            <a:off x="939455" y="2257560"/>
            <a:ext cx="3667814" cy="34568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CasellaDiTesto 18"/>
          <p:cNvSpPr txBox="1"/>
          <p:nvPr/>
        </p:nvSpPr>
        <p:spPr>
          <a:xfrm>
            <a:off x="939455" y="2095672"/>
            <a:ext cx="3955930" cy="8679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80000"/>
              </a:lnSpc>
              <a:buClr>
                <a:srgbClr val="FFD200"/>
              </a:buClr>
            </a:pPr>
            <a:r>
              <a:rPr lang="it-IT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Spesa corrente €</a:t>
            </a:r>
            <a:r>
              <a:rPr lang="it-IT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</a:t>
            </a:r>
            <a:r>
              <a:rPr lang="it-IT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9.089.000,00</a:t>
            </a:r>
          </a:p>
          <a:p>
            <a:r>
              <a:rPr lang="it-IT" dirty="0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5C7E083-AD85-CFF9-8D2A-5AD6B5E974A1}"/>
              </a:ext>
            </a:extLst>
          </p:cNvPr>
          <p:cNvSpPr/>
          <p:nvPr/>
        </p:nvSpPr>
        <p:spPr>
          <a:xfrm>
            <a:off x="261244" y="934218"/>
            <a:ext cx="122355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FFD200"/>
              </a:buClr>
            </a:pPr>
            <a:r>
              <a:rPr lang="it-IT" sz="16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(Nell’analisi non si tiene conto delle spese/entrate Correnti Vincolate/Correlate e del Fondo Pluriennale Vincolato)</a:t>
            </a:r>
          </a:p>
        </p:txBody>
      </p:sp>
      <p:sp>
        <p:nvSpPr>
          <p:cNvPr id="6" name="Segnaposto testo 4">
            <a:extLst>
              <a:ext uri="{FF2B5EF4-FFF2-40B4-BE49-F238E27FC236}">
                <a16:creationId xmlns:a16="http://schemas.microsoft.com/office/drawing/2014/main" id="{6C2B004B-9568-F853-3989-F94FDC09DF7F}"/>
              </a:ext>
            </a:extLst>
          </p:cNvPr>
          <p:cNvSpPr txBox="1">
            <a:spLocks/>
          </p:cNvSpPr>
          <p:nvPr/>
        </p:nvSpPr>
        <p:spPr>
          <a:xfrm>
            <a:off x="197282" y="1480992"/>
            <a:ext cx="11757025" cy="927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FFD200"/>
              </a:buClr>
              <a:buFont typeface="Arial" panose="020B0604020202020204" pitchFamily="34" charset="0"/>
              <a:buNone/>
            </a:pPr>
            <a:r>
              <a:rPr lang="it-IT" sz="2200" dirty="0">
                <a:solidFill>
                  <a:schemeClr val="bg2">
                    <a:lumMod val="50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Spesa Corrente e Conto Capitale - Previsioni di Bilancio 2024 - Focus Servizi Civici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FFD200"/>
              </a:buClr>
              <a:buFont typeface="Arial" panose="020B0604020202020204" pitchFamily="34" charset="0"/>
              <a:buNone/>
            </a:pPr>
            <a:r>
              <a:rPr lang="it-IT" sz="1800" dirty="0">
                <a:solidFill>
                  <a:schemeClr val="bg2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Area Servizi Funebri e Cimiteriali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FFD200"/>
              </a:buClr>
              <a:buFont typeface="Arial" panose="020B0604020202020204" pitchFamily="34" charset="0"/>
              <a:buNone/>
            </a:pPr>
            <a:r>
              <a:rPr lang="it-IT" sz="1800" dirty="0">
                <a:solidFill>
                  <a:srgbClr val="FF000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617636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Segnaposto contenuto 12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124174144"/>
              </p:ext>
            </p:extLst>
          </p:nvPr>
        </p:nvGraphicFramePr>
        <p:xfrm>
          <a:off x="842650" y="2402752"/>
          <a:ext cx="10957316" cy="4379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AutoShape 2" descr="Risultati immagini per MILANO SMART CITY"/>
          <p:cNvSpPr>
            <a:spLocks noChangeAspect="1" noChangeArrowheads="1"/>
          </p:cNvSpPr>
          <p:nvPr/>
        </p:nvSpPr>
        <p:spPr bwMode="auto">
          <a:xfrm>
            <a:off x="155494" y="-144463"/>
            <a:ext cx="304641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aphicFrame>
        <p:nvGraphicFramePr>
          <p:cNvPr id="15" name="Grafico 14"/>
          <p:cNvGraphicFramePr/>
          <p:nvPr>
            <p:extLst>
              <p:ext uri="{D42A27DB-BD31-4B8C-83A1-F6EECF244321}">
                <p14:modId xmlns:p14="http://schemas.microsoft.com/office/powerpoint/2010/main" val="1958485215"/>
              </p:ext>
            </p:extLst>
          </p:nvPr>
        </p:nvGraphicFramePr>
        <p:xfrm>
          <a:off x="785710" y="2644989"/>
          <a:ext cx="10758196" cy="42360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ettangolo 8">
            <a:extLst>
              <a:ext uri="{FF2B5EF4-FFF2-40B4-BE49-F238E27FC236}">
                <a16:creationId xmlns:a16="http://schemas.microsoft.com/office/drawing/2014/main" id="{8631CC33-472E-4F61-96DF-A7BCF62DDA82}"/>
              </a:ext>
            </a:extLst>
          </p:cNvPr>
          <p:cNvSpPr/>
          <p:nvPr/>
        </p:nvSpPr>
        <p:spPr>
          <a:xfrm>
            <a:off x="261244" y="978822"/>
            <a:ext cx="115174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FFD200"/>
              </a:buClr>
            </a:pPr>
            <a:r>
              <a:rPr lang="it-IT" sz="1600" dirty="0">
                <a:solidFill>
                  <a:schemeClr val="bg1"/>
                </a:solidFill>
              </a:rPr>
              <a:t>(Nell’analisi non si tiene conto delle spese/entrate Correnti Vincolate/Correlate e del Fondo Pluriennale Vincolato)</a:t>
            </a:r>
          </a:p>
        </p:txBody>
      </p:sp>
      <p:sp>
        <p:nvSpPr>
          <p:cNvPr id="10" name="Rettangolo 1"/>
          <p:cNvSpPr>
            <a:spLocks noChangeArrowheads="1"/>
          </p:cNvSpPr>
          <p:nvPr/>
        </p:nvSpPr>
        <p:spPr bwMode="auto">
          <a:xfrm>
            <a:off x="0" y="2101"/>
            <a:ext cx="12192000" cy="1315275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/>
          </a:p>
        </p:txBody>
      </p:sp>
      <p:sp>
        <p:nvSpPr>
          <p:cNvPr id="11" name="Titolo 3"/>
          <p:cNvSpPr txBox="1">
            <a:spLocks/>
          </p:cNvSpPr>
          <p:nvPr/>
        </p:nvSpPr>
        <p:spPr>
          <a:xfrm>
            <a:off x="261244" y="-29490"/>
            <a:ext cx="10737850" cy="12271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Palatino Linotype" panose="02040502050505030304" pitchFamily="18" charset="0"/>
                <a:ea typeface="+mj-ea"/>
                <a:cs typeface="+mj-cs"/>
              </a:defRPr>
            </a:lvl1pPr>
          </a:lstStyle>
          <a:p>
            <a:r>
              <a:rPr lang="it-IT" sz="3200" b="1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DIREZIONE SERVIZI CIVICI E MUNICIPI</a:t>
            </a:r>
            <a:endParaRPr lang="it-IT" sz="3200" b="1" dirty="0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pic>
        <p:nvPicPr>
          <p:cNvPr id="14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16" y="5884577"/>
            <a:ext cx="7635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C1C6E3EA-BB7C-83F7-FD8A-FECC8839BFBC}"/>
              </a:ext>
            </a:extLst>
          </p:cNvPr>
          <p:cNvSpPr/>
          <p:nvPr/>
        </p:nvSpPr>
        <p:spPr>
          <a:xfrm>
            <a:off x="1207160" y="2229908"/>
            <a:ext cx="3667814" cy="34568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8BE1A7C-C1E1-CC44-0F8E-EC378E127530}"/>
              </a:ext>
            </a:extLst>
          </p:cNvPr>
          <p:cNvSpPr txBox="1"/>
          <p:nvPr/>
        </p:nvSpPr>
        <p:spPr>
          <a:xfrm>
            <a:off x="1207160" y="2046652"/>
            <a:ext cx="3955930" cy="8679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80000"/>
              </a:lnSpc>
              <a:buClr>
                <a:srgbClr val="FFD200"/>
              </a:buClr>
            </a:pPr>
            <a:r>
              <a:rPr lang="it-IT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Spesa corrente €</a:t>
            </a:r>
            <a:r>
              <a:rPr lang="it-IT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</a:t>
            </a:r>
            <a:r>
              <a:rPr lang="it-IT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3.436.850,00</a:t>
            </a:r>
          </a:p>
          <a:p>
            <a:r>
              <a:rPr lang="it-IT" dirty="0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16903AB1-00E1-C0D9-3828-5932460208FA}"/>
              </a:ext>
            </a:extLst>
          </p:cNvPr>
          <p:cNvSpPr/>
          <p:nvPr/>
        </p:nvSpPr>
        <p:spPr>
          <a:xfrm>
            <a:off x="261244" y="934218"/>
            <a:ext cx="122355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FFD200"/>
              </a:buClr>
            </a:pPr>
            <a:r>
              <a:rPr lang="it-IT" sz="16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(Nell’analisi non si tiene conto delle spese/entrate Correnti Vincolate/Correlate e del Fondo Pluriennale Vincolato)</a:t>
            </a:r>
          </a:p>
        </p:txBody>
      </p:sp>
      <p:sp>
        <p:nvSpPr>
          <p:cNvPr id="7" name="Segnaposto testo 4">
            <a:extLst>
              <a:ext uri="{FF2B5EF4-FFF2-40B4-BE49-F238E27FC236}">
                <a16:creationId xmlns:a16="http://schemas.microsoft.com/office/drawing/2014/main" id="{8F2B7897-20EE-9837-212D-71F78018AAC7}"/>
              </a:ext>
            </a:extLst>
          </p:cNvPr>
          <p:cNvSpPr txBox="1">
            <a:spLocks/>
          </p:cNvSpPr>
          <p:nvPr/>
        </p:nvSpPr>
        <p:spPr>
          <a:xfrm>
            <a:off x="141445" y="1475652"/>
            <a:ext cx="11757025" cy="927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FFD200"/>
              </a:buClr>
              <a:buFont typeface="Arial" panose="020B0604020202020204" pitchFamily="34" charset="0"/>
              <a:buNone/>
            </a:pPr>
            <a:r>
              <a:rPr lang="it-IT" sz="2200" dirty="0">
                <a:solidFill>
                  <a:schemeClr val="bg2">
                    <a:lumMod val="50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Spesa Corrente - Previsioni di Bilancio 2024 - Focus Servizi Civici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FFD200"/>
              </a:buClr>
              <a:buFont typeface="Arial" panose="020B0604020202020204" pitchFamily="34" charset="0"/>
              <a:buNone/>
            </a:pPr>
            <a:r>
              <a:rPr lang="it-IT" sz="1800" dirty="0">
                <a:solidFill>
                  <a:schemeClr val="bg2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Area Servizi al Cittadino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FFD200"/>
              </a:buClr>
              <a:buFont typeface="Arial" panose="020B0604020202020204" pitchFamily="34" charset="0"/>
              <a:buNone/>
            </a:pPr>
            <a:r>
              <a:rPr lang="it-IT" sz="1800" dirty="0">
                <a:solidFill>
                  <a:srgbClr val="FF000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587728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Segnaposto contenuto 12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859937095"/>
              </p:ext>
            </p:extLst>
          </p:nvPr>
        </p:nvGraphicFramePr>
        <p:xfrm>
          <a:off x="842650" y="2402752"/>
          <a:ext cx="10957316" cy="3706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AutoShape 2" descr="Risultati immagini per MILANO SMART CITY"/>
          <p:cNvSpPr>
            <a:spLocks noChangeAspect="1" noChangeArrowheads="1"/>
          </p:cNvSpPr>
          <p:nvPr/>
        </p:nvSpPr>
        <p:spPr bwMode="auto">
          <a:xfrm>
            <a:off x="155494" y="-144463"/>
            <a:ext cx="304641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aphicFrame>
        <p:nvGraphicFramePr>
          <p:cNvPr id="15" name="Grafico 14"/>
          <p:cNvGraphicFramePr/>
          <p:nvPr>
            <p:extLst>
              <p:ext uri="{D42A27DB-BD31-4B8C-83A1-F6EECF244321}">
                <p14:modId xmlns:p14="http://schemas.microsoft.com/office/powerpoint/2010/main" val="3532656907"/>
              </p:ext>
            </p:extLst>
          </p:nvPr>
        </p:nvGraphicFramePr>
        <p:xfrm>
          <a:off x="785710" y="2644989"/>
          <a:ext cx="10758196" cy="4137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ettangolo 8">
            <a:extLst>
              <a:ext uri="{FF2B5EF4-FFF2-40B4-BE49-F238E27FC236}">
                <a16:creationId xmlns:a16="http://schemas.microsoft.com/office/drawing/2014/main" id="{8631CC33-472E-4F61-96DF-A7BCF62DDA82}"/>
              </a:ext>
            </a:extLst>
          </p:cNvPr>
          <p:cNvSpPr/>
          <p:nvPr/>
        </p:nvSpPr>
        <p:spPr>
          <a:xfrm>
            <a:off x="261244" y="978822"/>
            <a:ext cx="115174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FFD200"/>
              </a:buClr>
            </a:pPr>
            <a:r>
              <a:rPr lang="it-IT" sz="1600" dirty="0">
                <a:solidFill>
                  <a:schemeClr val="bg1"/>
                </a:solidFill>
              </a:rPr>
              <a:t>(Nell’analisi non si tiene conto delle spese/entrate Correnti Vincolate/Correlate e del Fondo Pluriennale Vincolato)</a:t>
            </a:r>
          </a:p>
        </p:txBody>
      </p:sp>
      <p:sp>
        <p:nvSpPr>
          <p:cNvPr id="10" name="Rettangolo 1"/>
          <p:cNvSpPr>
            <a:spLocks noChangeArrowheads="1"/>
          </p:cNvSpPr>
          <p:nvPr/>
        </p:nvSpPr>
        <p:spPr bwMode="auto">
          <a:xfrm>
            <a:off x="0" y="2101"/>
            <a:ext cx="12192000" cy="1315275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/>
          </a:p>
        </p:txBody>
      </p:sp>
      <p:sp>
        <p:nvSpPr>
          <p:cNvPr id="11" name="Titolo 3"/>
          <p:cNvSpPr txBox="1">
            <a:spLocks/>
          </p:cNvSpPr>
          <p:nvPr/>
        </p:nvSpPr>
        <p:spPr>
          <a:xfrm>
            <a:off x="261244" y="-29490"/>
            <a:ext cx="10737850" cy="12271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Palatino Linotype" panose="02040502050505030304" pitchFamily="18" charset="0"/>
                <a:ea typeface="+mj-ea"/>
                <a:cs typeface="+mj-cs"/>
              </a:defRPr>
            </a:lvl1pPr>
          </a:lstStyle>
          <a:p>
            <a:r>
              <a:rPr lang="it-IT" sz="3200" b="1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DIREZIONE SERVIZI CIVICI E MUNICIPI</a:t>
            </a:r>
            <a:endParaRPr lang="it-IT" sz="3200" b="1" dirty="0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pic>
        <p:nvPicPr>
          <p:cNvPr id="14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16" y="5884577"/>
            <a:ext cx="7635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C1C6E3EA-BB7C-83F7-FD8A-FECC8839BFBC}"/>
              </a:ext>
            </a:extLst>
          </p:cNvPr>
          <p:cNvSpPr/>
          <p:nvPr/>
        </p:nvSpPr>
        <p:spPr>
          <a:xfrm>
            <a:off x="997821" y="2261557"/>
            <a:ext cx="3848499" cy="38343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FFD200"/>
              </a:buClr>
            </a:pPr>
            <a:r>
              <a:rPr lang="it-IT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Spesa conto capitale € 225.000,00</a:t>
            </a:r>
            <a:endParaRPr lang="it-IT" dirty="0">
              <a:solidFill>
                <a:schemeClr val="bg1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75BD758A-AD4E-4BE4-E326-18AD47025948}"/>
              </a:ext>
            </a:extLst>
          </p:cNvPr>
          <p:cNvSpPr/>
          <p:nvPr/>
        </p:nvSpPr>
        <p:spPr>
          <a:xfrm>
            <a:off x="261244" y="934218"/>
            <a:ext cx="122355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FFD200"/>
              </a:buClr>
            </a:pPr>
            <a:r>
              <a:rPr lang="it-IT" sz="16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(Nell’analisi non si tiene conto delle spese/entrate Correnti Vincolate/Correlate e del Fondo Pluriennale Vincolato)</a:t>
            </a:r>
          </a:p>
        </p:txBody>
      </p:sp>
      <p:sp>
        <p:nvSpPr>
          <p:cNvPr id="7" name="Segnaposto testo 4">
            <a:extLst>
              <a:ext uri="{FF2B5EF4-FFF2-40B4-BE49-F238E27FC236}">
                <a16:creationId xmlns:a16="http://schemas.microsoft.com/office/drawing/2014/main" id="{C276F228-BCEB-95AE-886B-FF41BFD46C0A}"/>
              </a:ext>
            </a:extLst>
          </p:cNvPr>
          <p:cNvSpPr txBox="1">
            <a:spLocks/>
          </p:cNvSpPr>
          <p:nvPr/>
        </p:nvSpPr>
        <p:spPr>
          <a:xfrm>
            <a:off x="141445" y="1475652"/>
            <a:ext cx="11757025" cy="927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FFD200"/>
              </a:buClr>
              <a:buFont typeface="Arial" panose="020B0604020202020204" pitchFamily="34" charset="0"/>
              <a:buNone/>
            </a:pPr>
            <a:r>
              <a:rPr lang="it-IT" sz="2200" dirty="0">
                <a:solidFill>
                  <a:schemeClr val="bg2">
                    <a:lumMod val="50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Spesa Conto Capitale - Previsioni di Bilancio 2024 - Focus Servizi Civici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FFD200"/>
              </a:buClr>
              <a:buFont typeface="Arial" panose="020B0604020202020204" pitchFamily="34" charset="0"/>
              <a:buNone/>
            </a:pPr>
            <a:r>
              <a:rPr lang="it-IT" sz="1800" dirty="0">
                <a:solidFill>
                  <a:schemeClr val="bg2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Area Servizi al Cittadino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FFD200"/>
              </a:buClr>
              <a:buFont typeface="Arial" panose="020B0604020202020204" pitchFamily="34" charset="0"/>
              <a:buNone/>
            </a:pPr>
            <a:r>
              <a:rPr lang="it-IT" sz="1800" dirty="0">
                <a:solidFill>
                  <a:srgbClr val="FF000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665117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Grafico 20">
            <a:extLst>
              <a:ext uri="{FF2B5EF4-FFF2-40B4-BE49-F238E27FC236}">
                <a16:creationId xmlns:a16="http://schemas.microsoft.com/office/drawing/2014/main" id="{05332995-0C5E-294F-FF50-129F4F66B0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75143501"/>
              </p:ext>
            </p:extLst>
          </p:nvPr>
        </p:nvGraphicFramePr>
        <p:xfrm>
          <a:off x="464332" y="2474619"/>
          <a:ext cx="5399893" cy="42468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Segnaposto contenuto 12">
            <a:extLst>
              <a:ext uri="{FF2B5EF4-FFF2-40B4-BE49-F238E27FC236}">
                <a16:creationId xmlns:a16="http://schemas.microsoft.com/office/drawing/2014/main" id="{FD107FF0-AFA9-C09A-DAF5-3733659793B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1165024"/>
              </p:ext>
            </p:extLst>
          </p:nvPr>
        </p:nvGraphicFramePr>
        <p:xfrm>
          <a:off x="6178312" y="2436311"/>
          <a:ext cx="5864225" cy="36051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Segnaposto contenuto 17">
            <a:extLst>
              <a:ext uri="{FF2B5EF4-FFF2-40B4-BE49-F238E27FC236}">
                <a16:creationId xmlns:a16="http://schemas.microsoft.com/office/drawing/2014/main" id="{96A05670-D66C-7613-39C9-06AEE0B6F7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3931451"/>
              </p:ext>
            </p:extLst>
          </p:nvPr>
        </p:nvGraphicFramePr>
        <p:xfrm>
          <a:off x="6033620" y="2408092"/>
          <a:ext cx="5805487" cy="4379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AutoShape 2" descr="Risultati immagini per MILANO SMART CITY"/>
          <p:cNvSpPr>
            <a:spLocks noChangeAspect="1" noChangeArrowheads="1"/>
          </p:cNvSpPr>
          <p:nvPr/>
        </p:nvSpPr>
        <p:spPr bwMode="auto">
          <a:xfrm>
            <a:off x="155494" y="-144463"/>
            <a:ext cx="304641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aphicFrame>
        <p:nvGraphicFramePr>
          <p:cNvPr id="15" name="Grafico 14"/>
          <p:cNvGraphicFramePr/>
          <p:nvPr>
            <p:extLst>
              <p:ext uri="{D42A27DB-BD31-4B8C-83A1-F6EECF244321}">
                <p14:modId xmlns:p14="http://schemas.microsoft.com/office/powerpoint/2010/main" val="2004029395"/>
              </p:ext>
            </p:extLst>
          </p:nvPr>
        </p:nvGraphicFramePr>
        <p:xfrm>
          <a:off x="149463" y="2518690"/>
          <a:ext cx="6067150" cy="42468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Rettangolo 8">
            <a:extLst>
              <a:ext uri="{FF2B5EF4-FFF2-40B4-BE49-F238E27FC236}">
                <a16:creationId xmlns:a16="http://schemas.microsoft.com/office/drawing/2014/main" id="{C7C692DC-53F6-4963-9C9C-769FB3264CFB}"/>
              </a:ext>
            </a:extLst>
          </p:cNvPr>
          <p:cNvSpPr/>
          <p:nvPr/>
        </p:nvSpPr>
        <p:spPr>
          <a:xfrm>
            <a:off x="261244" y="978822"/>
            <a:ext cx="115174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FFD200"/>
              </a:buClr>
            </a:pPr>
            <a:r>
              <a:rPr lang="it-IT" sz="1600" dirty="0">
                <a:solidFill>
                  <a:schemeClr val="bg1"/>
                </a:solidFill>
              </a:rPr>
              <a:t>(Nell’analisi non si tiene conto delle spese/entrate Correnti Vincolate/Correlate e del Fondo Pluriennale Vincolato)</a:t>
            </a:r>
          </a:p>
        </p:txBody>
      </p:sp>
      <p:sp>
        <p:nvSpPr>
          <p:cNvPr id="10" name="Rettangolo 1"/>
          <p:cNvSpPr>
            <a:spLocks noChangeArrowheads="1"/>
          </p:cNvSpPr>
          <p:nvPr/>
        </p:nvSpPr>
        <p:spPr bwMode="auto">
          <a:xfrm>
            <a:off x="0" y="2101"/>
            <a:ext cx="12192000" cy="1315275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/>
          </a:p>
        </p:txBody>
      </p:sp>
      <p:sp>
        <p:nvSpPr>
          <p:cNvPr id="11" name="Titolo 3"/>
          <p:cNvSpPr txBox="1">
            <a:spLocks/>
          </p:cNvSpPr>
          <p:nvPr/>
        </p:nvSpPr>
        <p:spPr>
          <a:xfrm>
            <a:off x="261244" y="-29490"/>
            <a:ext cx="10737850" cy="12271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Palatino Linotype" panose="02040502050505030304" pitchFamily="18" charset="0"/>
                <a:ea typeface="+mj-ea"/>
                <a:cs typeface="+mj-cs"/>
              </a:defRPr>
            </a:lvl1pPr>
          </a:lstStyle>
          <a:p>
            <a:r>
              <a:rPr lang="it-IT" sz="32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DIREZIONE SERVIZI CIVICI E MUNICIPI</a:t>
            </a:r>
          </a:p>
        </p:txBody>
      </p:sp>
      <p:pic>
        <p:nvPicPr>
          <p:cNvPr id="14" name="Immagin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16" y="5884577"/>
            <a:ext cx="7635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" name="Segnaposto contenuto 12">
            <a:extLst>
              <a:ext uri="{FF2B5EF4-FFF2-40B4-BE49-F238E27FC236}">
                <a16:creationId xmlns:a16="http://schemas.microsoft.com/office/drawing/2014/main" id="{314051EF-ABC2-A9C4-094B-DFF261D0CD1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533002"/>
              </p:ext>
            </p:extLst>
          </p:nvPr>
        </p:nvGraphicFramePr>
        <p:xfrm>
          <a:off x="169395" y="2432128"/>
          <a:ext cx="5864225" cy="36051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2" name="Rettangolo 21">
            <a:extLst>
              <a:ext uri="{FF2B5EF4-FFF2-40B4-BE49-F238E27FC236}">
                <a16:creationId xmlns:a16="http://schemas.microsoft.com/office/drawing/2014/main" id="{4E14C3C1-4F1F-B8EB-441A-19D3A0034F96}"/>
              </a:ext>
            </a:extLst>
          </p:cNvPr>
          <p:cNvSpPr/>
          <p:nvPr/>
        </p:nvSpPr>
        <p:spPr>
          <a:xfrm>
            <a:off x="939455" y="2257560"/>
            <a:ext cx="3667814" cy="34568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FFD200"/>
              </a:buClr>
            </a:pPr>
            <a:r>
              <a:rPr lang="it-IT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Spesa corrente €</a:t>
            </a:r>
            <a:r>
              <a:rPr lang="it-IT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</a:t>
            </a:r>
            <a:r>
              <a:rPr lang="it-IT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119.000,00</a:t>
            </a: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1A9458DD-BDD3-B40B-506B-776478C1B5B6}"/>
              </a:ext>
            </a:extLst>
          </p:cNvPr>
          <p:cNvSpPr/>
          <p:nvPr/>
        </p:nvSpPr>
        <p:spPr>
          <a:xfrm>
            <a:off x="261244" y="934218"/>
            <a:ext cx="122355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FFD200"/>
              </a:buClr>
            </a:pPr>
            <a:r>
              <a:rPr lang="it-IT" sz="16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(Nell’analisi non si tiene conto delle spese/entrate Correnti Vincolate/Correlate e del Fondo Pluriennale Vincolato)</a:t>
            </a:r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DFE03EC2-E264-C875-0F7E-783DCD9F59B8}"/>
              </a:ext>
            </a:extLst>
          </p:cNvPr>
          <p:cNvSpPr/>
          <p:nvPr/>
        </p:nvSpPr>
        <p:spPr>
          <a:xfrm>
            <a:off x="6973075" y="2257560"/>
            <a:ext cx="3667814" cy="34568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FFD200"/>
              </a:buClr>
            </a:pPr>
            <a:r>
              <a:rPr lang="it-IT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Spesa conto capitale €</a:t>
            </a:r>
            <a:r>
              <a:rPr lang="it-IT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</a:t>
            </a:r>
            <a:r>
              <a:rPr lang="it-IT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955.000,00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9497FF7-141F-E707-4D51-F5DDED9083B7}"/>
              </a:ext>
            </a:extLst>
          </p:cNvPr>
          <p:cNvSpPr txBox="1">
            <a:spLocks/>
          </p:cNvSpPr>
          <p:nvPr/>
        </p:nvSpPr>
        <p:spPr>
          <a:xfrm>
            <a:off x="141445" y="1475652"/>
            <a:ext cx="11757025" cy="927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FFD200"/>
              </a:buClr>
              <a:buFont typeface="Arial" panose="020B0604020202020204" pitchFamily="34" charset="0"/>
              <a:buNone/>
            </a:pPr>
            <a:r>
              <a:rPr lang="it-IT" sz="2200" dirty="0">
                <a:solidFill>
                  <a:schemeClr val="bg2">
                    <a:lumMod val="50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Spesa Corrente e Conto Capitale - Previsioni di Bilancio 2024 - Focus Servizi Civici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FFD200"/>
              </a:buClr>
              <a:buFont typeface="Arial" panose="020B0604020202020204" pitchFamily="34" charset="0"/>
              <a:buNone/>
            </a:pPr>
            <a:r>
              <a:rPr lang="it-IT" sz="1800" dirty="0">
                <a:solidFill>
                  <a:schemeClr val="bg2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Direzione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FFD200"/>
              </a:buClr>
              <a:buFont typeface="Arial" panose="020B0604020202020204" pitchFamily="34" charset="0"/>
              <a:buNone/>
            </a:pPr>
            <a:r>
              <a:rPr lang="it-IT" sz="1800" dirty="0">
                <a:solidFill>
                  <a:srgbClr val="FF000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2613519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Risultati immagini per MILANO SMART CITY"/>
          <p:cNvSpPr>
            <a:spLocks noChangeAspect="1" noChangeArrowheads="1"/>
          </p:cNvSpPr>
          <p:nvPr/>
        </p:nvSpPr>
        <p:spPr bwMode="auto">
          <a:xfrm>
            <a:off x="155494" y="-144463"/>
            <a:ext cx="304641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aphicFrame>
        <p:nvGraphicFramePr>
          <p:cNvPr id="7" name="Grafico 6"/>
          <p:cNvGraphicFramePr/>
          <p:nvPr>
            <p:extLst>
              <p:ext uri="{D42A27DB-BD31-4B8C-83A1-F6EECF244321}">
                <p14:modId xmlns:p14="http://schemas.microsoft.com/office/powerpoint/2010/main" val="2579302530"/>
              </p:ext>
            </p:extLst>
          </p:nvPr>
        </p:nvGraphicFramePr>
        <p:xfrm>
          <a:off x="2726460" y="2229139"/>
          <a:ext cx="7631743" cy="46764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ttangolo 8">
            <a:extLst>
              <a:ext uri="{FF2B5EF4-FFF2-40B4-BE49-F238E27FC236}">
                <a16:creationId xmlns:a16="http://schemas.microsoft.com/office/drawing/2014/main" id="{8B154DF5-83E7-475E-A07C-ACD3B2E3D48E}"/>
              </a:ext>
            </a:extLst>
          </p:cNvPr>
          <p:cNvSpPr/>
          <p:nvPr/>
        </p:nvSpPr>
        <p:spPr>
          <a:xfrm>
            <a:off x="261244" y="978822"/>
            <a:ext cx="115174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FFD200"/>
              </a:buClr>
            </a:pPr>
            <a:r>
              <a:rPr lang="it-IT" sz="1600" dirty="0">
                <a:solidFill>
                  <a:schemeClr val="bg1"/>
                </a:solidFill>
              </a:rPr>
              <a:t>(Nell’analisi non si tiene conto delle spese/entrate Correnti Vincolate/Correlate e del Fondo Pluriennale Vincolato)</a:t>
            </a:r>
          </a:p>
        </p:txBody>
      </p:sp>
      <p:sp>
        <p:nvSpPr>
          <p:cNvPr id="13" name="Rettangolo 1"/>
          <p:cNvSpPr>
            <a:spLocks noChangeArrowheads="1"/>
          </p:cNvSpPr>
          <p:nvPr/>
        </p:nvSpPr>
        <p:spPr bwMode="auto">
          <a:xfrm>
            <a:off x="-29184" y="2101"/>
            <a:ext cx="12221183" cy="1315275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/>
          </a:p>
        </p:txBody>
      </p:sp>
      <p:pic>
        <p:nvPicPr>
          <p:cNvPr id="12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16" y="5884577"/>
            <a:ext cx="7635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olo 3">
            <a:extLst>
              <a:ext uri="{FF2B5EF4-FFF2-40B4-BE49-F238E27FC236}">
                <a16:creationId xmlns:a16="http://schemas.microsoft.com/office/drawing/2014/main" id="{4A82A9BE-BA26-3C46-E565-E91985DE7271}"/>
              </a:ext>
            </a:extLst>
          </p:cNvPr>
          <p:cNvSpPr txBox="1">
            <a:spLocks/>
          </p:cNvSpPr>
          <p:nvPr/>
        </p:nvSpPr>
        <p:spPr>
          <a:xfrm>
            <a:off x="261244" y="-29490"/>
            <a:ext cx="10737850" cy="12271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Palatino Linotype" panose="02040502050505030304" pitchFamily="18" charset="0"/>
                <a:ea typeface="+mj-ea"/>
                <a:cs typeface="+mj-cs"/>
              </a:defRPr>
            </a:lvl1pPr>
          </a:lstStyle>
          <a:p>
            <a:r>
              <a:rPr lang="it-IT" sz="32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DIREZIONE SERVIZI CIVICI E MUNICIPI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DD45A7CA-4C64-BC6D-5C72-FD9DAA9C5E2F}"/>
              </a:ext>
            </a:extLst>
          </p:cNvPr>
          <p:cNvSpPr/>
          <p:nvPr/>
        </p:nvSpPr>
        <p:spPr>
          <a:xfrm>
            <a:off x="261244" y="934218"/>
            <a:ext cx="122355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FFD200"/>
              </a:buClr>
            </a:pPr>
            <a:r>
              <a:rPr lang="it-IT" sz="16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(Nell’analisi non si tiene conto delle spese/entrate Correnti Vincolate/Correlate e del Fondo Pluriennale Vincolato)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B472323-750F-350D-F26B-18B2323887B7}"/>
              </a:ext>
            </a:extLst>
          </p:cNvPr>
          <p:cNvSpPr txBox="1">
            <a:spLocks/>
          </p:cNvSpPr>
          <p:nvPr/>
        </p:nvSpPr>
        <p:spPr>
          <a:xfrm>
            <a:off x="141445" y="1475652"/>
            <a:ext cx="11757025" cy="927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FFD200"/>
              </a:buClr>
              <a:buFont typeface="Arial" panose="020B0604020202020204" pitchFamily="34" charset="0"/>
              <a:buNone/>
            </a:pPr>
            <a:r>
              <a:rPr lang="it-IT" sz="2200" dirty="0">
                <a:solidFill>
                  <a:schemeClr val="bg2">
                    <a:lumMod val="50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Spesa Corrente - Previsioni di Bilancio 2024 - Confronto 2023-2024 - Focus Servizi Civici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FFD200"/>
              </a:buClr>
              <a:buNone/>
            </a:pPr>
            <a:r>
              <a:rPr lang="it-IT" sz="1800" dirty="0">
                <a:solidFill>
                  <a:schemeClr val="bg2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Direzione, Area Servizi al Cittadino e Area Servizi Funebri e Cimiteriali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FFD200"/>
              </a:buClr>
              <a:buFont typeface="Arial" panose="020B0604020202020204" pitchFamily="34" charset="0"/>
              <a:buNone/>
            </a:pPr>
            <a:r>
              <a:rPr lang="it-IT" sz="1800" dirty="0">
                <a:solidFill>
                  <a:srgbClr val="FF000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5412778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quarter" idx="4294967295"/>
          </p:nvPr>
        </p:nvSpPr>
        <p:spPr>
          <a:xfrm>
            <a:off x="358402" y="2650978"/>
            <a:ext cx="4029075" cy="2563813"/>
          </a:xfrm>
        </p:spPr>
        <p:txBody>
          <a:bodyPr>
            <a:noAutofit/>
          </a:bodyPr>
          <a:lstStyle/>
          <a:p>
            <a:pPr marL="0" indent="0" algn="just">
              <a:buClr>
                <a:srgbClr val="FF0000"/>
              </a:buClr>
              <a:buNone/>
            </a:pPr>
            <a:r>
              <a:rPr lang="it-IT" sz="1800" dirty="0">
                <a:solidFill>
                  <a:schemeClr val="bg2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La proposta di Spesa Corrente 2024 per </a:t>
            </a:r>
            <a:r>
              <a:rPr lang="it-IT" sz="1800" dirty="0">
                <a:solidFill>
                  <a:schemeClr val="bg2">
                    <a:lumMod val="50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l’Area Municipi e i Municipi </a:t>
            </a:r>
            <a:r>
              <a:rPr lang="it-IT" sz="1800" dirty="0">
                <a:solidFill>
                  <a:schemeClr val="bg2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è in sostanziale aumento rispetto alla previsione 2023 e si allinea con il valore dell’assestato 2023.</a:t>
            </a:r>
          </a:p>
        </p:txBody>
      </p:sp>
      <p:sp>
        <p:nvSpPr>
          <p:cNvPr id="2" name="AutoShape 2" descr="Risultati immagini per MILANO SMART CITY"/>
          <p:cNvSpPr>
            <a:spLocks noChangeAspect="1" noChangeArrowheads="1"/>
          </p:cNvSpPr>
          <p:nvPr/>
        </p:nvSpPr>
        <p:spPr bwMode="auto">
          <a:xfrm>
            <a:off x="155494" y="-144463"/>
            <a:ext cx="304641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9" name="CasellaDiTesto 1"/>
          <p:cNvSpPr txBox="1"/>
          <p:nvPr/>
        </p:nvSpPr>
        <p:spPr>
          <a:xfrm>
            <a:off x="6217298" y="6444951"/>
            <a:ext cx="214604" cy="336409"/>
          </a:xfrm>
          <a:prstGeom prst="rect">
            <a:avLst/>
          </a:prstGeom>
          <a:solidFill>
            <a:schemeClr val="bg1"/>
          </a:solidFill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it-IT" sz="1100" dirty="0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B6616022-2263-4C42-AD43-128420A05B7D}"/>
              </a:ext>
            </a:extLst>
          </p:cNvPr>
          <p:cNvSpPr/>
          <p:nvPr/>
        </p:nvSpPr>
        <p:spPr>
          <a:xfrm>
            <a:off x="261244" y="978822"/>
            <a:ext cx="115174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FFD200"/>
              </a:buClr>
            </a:pPr>
            <a:r>
              <a:rPr lang="it-IT" sz="1600" dirty="0">
                <a:solidFill>
                  <a:schemeClr val="bg1"/>
                </a:solidFill>
              </a:rPr>
              <a:t>(Nell’analisi non si tiene conto delle spese/entrate Correnti Vincolate/Correlate e del Fondo Pluriennale Vincolato)</a:t>
            </a:r>
          </a:p>
        </p:txBody>
      </p:sp>
      <p:graphicFrame>
        <p:nvGraphicFramePr>
          <p:cNvPr id="14" name="Grafico 13"/>
          <p:cNvGraphicFramePr/>
          <p:nvPr>
            <p:extLst>
              <p:ext uri="{D42A27DB-BD31-4B8C-83A1-F6EECF244321}">
                <p14:modId xmlns:p14="http://schemas.microsoft.com/office/powerpoint/2010/main" val="3401257656"/>
              </p:ext>
            </p:extLst>
          </p:nvPr>
        </p:nvGraphicFramePr>
        <p:xfrm>
          <a:off x="6217298" y="2397182"/>
          <a:ext cx="4990841" cy="43841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Rettangolo 1"/>
          <p:cNvSpPr>
            <a:spLocks noChangeArrowheads="1"/>
          </p:cNvSpPr>
          <p:nvPr/>
        </p:nvSpPr>
        <p:spPr bwMode="auto">
          <a:xfrm>
            <a:off x="0" y="2101"/>
            <a:ext cx="12192000" cy="1315275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/>
          </a:p>
        </p:txBody>
      </p:sp>
      <p:sp>
        <p:nvSpPr>
          <p:cNvPr id="12" name="Titolo 3"/>
          <p:cNvSpPr txBox="1">
            <a:spLocks/>
          </p:cNvSpPr>
          <p:nvPr/>
        </p:nvSpPr>
        <p:spPr>
          <a:xfrm>
            <a:off x="261244" y="-29490"/>
            <a:ext cx="10737850" cy="12271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Palatino Linotype" panose="02040502050505030304" pitchFamily="18" charset="0"/>
                <a:ea typeface="+mj-ea"/>
                <a:cs typeface="+mj-cs"/>
              </a:defRPr>
            </a:lvl1pPr>
          </a:lstStyle>
          <a:p>
            <a:r>
              <a:rPr lang="it-IT" sz="3200" b="1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DIREZIONE SERVIZI CIVICI E MUNICIPI</a:t>
            </a:r>
            <a:endParaRPr lang="it-IT" sz="3200" b="1" dirty="0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pic>
        <p:nvPicPr>
          <p:cNvPr id="13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44" y="5625961"/>
            <a:ext cx="7635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egnaposto testo 4">
            <a:extLst>
              <a:ext uri="{FF2B5EF4-FFF2-40B4-BE49-F238E27FC236}">
                <a16:creationId xmlns:a16="http://schemas.microsoft.com/office/drawing/2014/main" id="{0C1C05BE-60AF-46F5-D9E1-FAAF0AC22C96}"/>
              </a:ext>
            </a:extLst>
          </p:cNvPr>
          <p:cNvSpPr txBox="1">
            <a:spLocks/>
          </p:cNvSpPr>
          <p:nvPr/>
        </p:nvSpPr>
        <p:spPr>
          <a:xfrm>
            <a:off x="466523" y="7116631"/>
            <a:ext cx="11930757" cy="6396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Clr>
                <a:srgbClr val="FFD200"/>
              </a:buClr>
              <a:buFont typeface="Arial" panose="020B0604020202020204" pitchFamily="34" charset="0"/>
              <a:buNone/>
            </a:pPr>
            <a:r>
              <a:rPr lang="it-IT" sz="2200" dirty="0">
                <a:solidFill>
                  <a:schemeClr val="bg2">
                    <a:lumMod val="50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Previsioni di Bilancio 2024 - Focus Area Municipi e Municipi - Spesa Corrente </a:t>
            </a:r>
          </a:p>
          <a:p>
            <a:pPr marL="0" indent="0">
              <a:lnSpc>
                <a:spcPct val="100000"/>
              </a:lnSpc>
              <a:buClr>
                <a:srgbClr val="FFD200"/>
              </a:buClr>
              <a:buFont typeface="Arial" panose="020B0604020202020204" pitchFamily="34" charset="0"/>
              <a:buNone/>
            </a:pPr>
            <a:r>
              <a:rPr lang="it-IT" sz="2200" dirty="0">
                <a:solidFill>
                  <a:schemeClr val="bg2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Confronto 203-2024</a:t>
            </a:r>
            <a:endParaRPr lang="it-IT" sz="1800" dirty="0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FC02D9D0-57F5-2141-42E6-B63C0D0B41F2}"/>
              </a:ext>
            </a:extLst>
          </p:cNvPr>
          <p:cNvSpPr/>
          <p:nvPr/>
        </p:nvSpPr>
        <p:spPr>
          <a:xfrm>
            <a:off x="261244" y="934218"/>
            <a:ext cx="122355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FFD200"/>
              </a:buClr>
            </a:pPr>
            <a:r>
              <a:rPr lang="it-IT" sz="16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(Nell’analisi non si tiene conto delle spese/entrate Correnti Vincolate/Correlate e del Fondo Pluriennale Vincolato)</a:t>
            </a:r>
          </a:p>
        </p:txBody>
      </p:sp>
      <p:sp>
        <p:nvSpPr>
          <p:cNvPr id="15" name="Segnaposto testo 4">
            <a:extLst>
              <a:ext uri="{FF2B5EF4-FFF2-40B4-BE49-F238E27FC236}">
                <a16:creationId xmlns:a16="http://schemas.microsoft.com/office/drawing/2014/main" id="{8E2FF428-7B3F-7E45-2F18-EDAF5CB80BF5}"/>
              </a:ext>
            </a:extLst>
          </p:cNvPr>
          <p:cNvSpPr txBox="1">
            <a:spLocks/>
          </p:cNvSpPr>
          <p:nvPr/>
        </p:nvSpPr>
        <p:spPr>
          <a:xfrm>
            <a:off x="141445" y="1475652"/>
            <a:ext cx="11757025" cy="927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FFD200"/>
              </a:buClr>
              <a:buFont typeface="Arial" panose="020B0604020202020204" pitchFamily="34" charset="0"/>
              <a:buNone/>
            </a:pPr>
            <a:r>
              <a:rPr lang="it-IT" sz="2200" dirty="0">
                <a:solidFill>
                  <a:schemeClr val="bg2">
                    <a:lumMod val="50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Spesa Corrente - Previsioni di Bilancio 2024 - Confronto 2023-2024 -</a:t>
            </a:r>
            <a:r>
              <a:rPr lang="it-IT" sz="2200" dirty="0">
                <a:solidFill>
                  <a:srgbClr val="FF000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</a:t>
            </a:r>
            <a:r>
              <a:rPr lang="it-IT" sz="2200" dirty="0">
                <a:solidFill>
                  <a:schemeClr val="bg2">
                    <a:lumMod val="50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Focus Municipi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FFD200"/>
              </a:buClr>
              <a:buFont typeface="Arial" panose="020B0604020202020204" pitchFamily="34" charset="0"/>
              <a:buNone/>
            </a:pPr>
            <a:r>
              <a:rPr lang="it-IT" sz="1800" dirty="0">
                <a:solidFill>
                  <a:schemeClr val="bg2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Area Municipi e Municipi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FFD200"/>
              </a:buClr>
              <a:buFont typeface="Arial" panose="020B0604020202020204" pitchFamily="34" charset="0"/>
              <a:buNone/>
            </a:pPr>
            <a:r>
              <a:rPr lang="it-IT" sz="1800" dirty="0">
                <a:solidFill>
                  <a:srgbClr val="FF000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848274444"/>
      </p:ext>
    </p:extLst>
  </p:cSld>
  <p:clrMapOvr>
    <a:masterClrMapping/>
  </p:clrMapOvr>
</p:sld>
</file>

<file path=ppt/theme/theme1.xml><?xml version="1.0" encoding="utf-8"?>
<a:theme xmlns:a="http://schemas.openxmlformats.org/drawingml/2006/main" name="Welcome to PowerPoint_TP10292394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egoe UI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zione standard1" id="{AF3C2725-E792-40C4-98FD-562AC06C582F}" vid="{94A984C3-3099-431C-9D91-059FD31E7162}"/>
    </a:ext>
  </a:extLst>
</a:theme>
</file>

<file path=ppt/theme/theme2.xml><?xml version="1.0" encoding="utf-8"?>
<a:theme xmlns:a="http://schemas.openxmlformats.org/drawingml/2006/main" name="Personalizza struttur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45058DD4FE2EE045899F381B9DA81BE5" ma:contentTypeVersion="13" ma:contentTypeDescription="Creare un nuovo documento." ma:contentTypeScope="" ma:versionID="99212e863386a4d7cbfbea775c3ab825">
  <xsd:schema xmlns:xsd="http://www.w3.org/2001/XMLSchema" xmlns:xs="http://www.w3.org/2001/XMLSchema" xmlns:p="http://schemas.microsoft.com/office/2006/metadata/properties" xmlns:ns3="6b6fb89c-b9fc-45fa-8ca8-0d221b532acc" xmlns:ns4="3ed996c8-d128-412a-a22a-209a1288997e" targetNamespace="http://schemas.microsoft.com/office/2006/metadata/properties" ma:root="true" ma:fieldsID="51b34897f2770ce4478b488420af63d7" ns3:_="" ns4:_="">
    <xsd:import namespace="6b6fb89c-b9fc-45fa-8ca8-0d221b532acc"/>
    <xsd:import namespace="3ed996c8-d128-412a-a22a-209a1288997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6fb89c-b9fc-45fa-8ca8-0d221b532a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d996c8-d128-412a-a22a-209a1288997e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Hash suggerimento condivisione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853306D-BE8B-4956-81DF-689B06BFB12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C757DC6-955B-4EB8-BF04-049F8F62A71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b6fb89c-b9fc-45fa-8ca8-0d221b532acc"/>
    <ds:schemaRef ds:uri="3ed996c8-d128-412a-a22a-209a128899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C0301DC-E26A-446C-A77E-4AB6881276C2}">
  <ds:schemaRefs>
    <ds:schemaRef ds:uri="http://purl.org/dc/elements/1.1/"/>
    <ds:schemaRef ds:uri="http://schemas.microsoft.com/office/infopath/2007/PartnerControls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purl.org/dc/terms/"/>
    <ds:schemaRef ds:uri="http://www.w3.org/XML/1998/namespace"/>
    <ds:schemaRef ds:uri="3ed996c8-d128-412a-a22a-209a1288997e"/>
    <ds:schemaRef ds:uri="6b6fb89c-b9fc-45fa-8ca8-0d221b532ac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Introduzione a PowerPoint</Template>
  <TotalTime>0</TotalTime>
  <Words>1312</Words>
  <Application>Microsoft Office PowerPoint</Application>
  <PresentationFormat>Widescreen</PresentationFormat>
  <Paragraphs>184</Paragraphs>
  <Slides>16</Slides>
  <Notes>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16</vt:i4>
      </vt:variant>
    </vt:vector>
  </HeadingPairs>
  <TitlesOfParts>
    <vt:vector size="26" baseType="lpstr">
      <vt:lpstr>Arial</vt:lpstr>
      <vt:lpstr>Calibri</vt:lpstr>
      <vt:lpstr>Lato Black</vt:lpstr>
      <vt:lpstr>Lato Heavy</vt:lpstr>
      <vt:lpstr>Lato Medium</vt:lpstr>
      <vt:lpstr>Palatino Linotype</vt:lpstr>
      <vt:lpstr>Segoe UI</vt:lpstr>
      <vt:lpstr>Segoe UI Light</vt:lpstr>
      <vt:lpstr>Welcome to PowerPoint_TP102923943</vt:lpstr>
      <vt:lpstr>Personalizza struttura</vt:lpstr>
      <vt:lpstr>Presentazione standard di PowerPoint</vt:lpstr>
      <vt:lpstr>DIREZIONE SERVIZI CIVICI E MUNICIPI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DIREZIONE SERVIZI CIVICI E MUNICIPI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2016-09-21T20:53:25Z</dcterms:created>
  <dcterms:modified xsi:type="dcterms:W3CDTF">2023-12-12T12:04:01Z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TC029239449991</vt:lpwstr>
  </property>
  <property fmtid="{D5CDD505-2E9C-101B-9397-08002B2CF9AE}" pid="3" name="ContentTypeId">
    <vt:lpwstr>0x01010045058DD4FE2EE045899F381B9DA81BE5</vt:lpwstr>
  </property>
</Properties>
</file>