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9" r:id="rId4"/>
    <p:sldId id="260" r:id="rId5"/>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276"/>
    <p:restoredTop sz="91431"/>
  </p:normalViewPr>
  <p:slideViewPr>
    <p:cSldViewPr snapToGrid="0">
      <p:cViewPr varScale="1">
        <p:scale>
          <a:sx n="80" d="100"/>
          <a:sy n="80" d="100"/>
        </p:scale>
        <p:origin x="542" y="5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928F1DB-AACE-4C25-B951-5951B527BE05}" type="datetimeFigureOut">
              <a:rPr lang="it-IT" smtClean="0"/>
              <a:t>25/02/2025</a:t>
            </a:fld>
            <a:endParaRPr lang="it-IT"/>
          </a:p>
        </p:txBody>
      </p:sp>
      <p:sp>
        <p:nvSpPr>
          <p:cNvPr id="4" name="Segnaposto immagine diapositiva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20158EC-B481-4A75-8660-CA83F6279385}" type="slidenum">
              <a:rPr lang="it-IT" smtClean="0"/>
              <a:t>‹N›</a:t>
            </a:fld>
            <a:endParaRPr lang="it-IT"/>
          </a:p>
        </p:txBody>
      </p:sp>
    </p:spTree>
    <p:extLst>
      <p:ext uri="{BB962C8B-B14F-4D97-AF65-F5344CB8AC3E}">
        <p14:creationId xmlns:p14="http://schemas.microsoft.com/office/powerpoint/2010/main" val="31879175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a:p>
            <a:endParaRPr lang="it-IT" dirty="0"/>
          </a:p>
        </p:txBody>
      </p:sp>
      <p:sp>
        <p:nvSpPr>
          <p:cNvPr id="4" name="Segnaposto numero diapositiva 3"/>
          <p:cNvSpPr>
            <a:spLocks noGrp="1"/>
          </p:cNvSpPr>
          <p:nvPr>
            <p:ph type="sldNum" sz="quarter" idx="10"/>
          </p:nvPr>
        </p:nvSpPr>
        <p:spPr/>
        <p:txBody>
          <a:bodyPr/>
          <a:lstStyle/>
          <a:p>
            <a:fld id="{120158EC-B481-4A75-8660-CA83F6279385}" type="slidenum">
              <a:rPr lang="it-IT" smtClean="0"/>
              <a:t>2</a:t>
            </a:fld>
            <a:endParaRPr lang="it-IT"/>
          </a:p>
        </p:txBody>
      </p:sp>
    </p:spTree>
    <p:extLst>
      <p:ext uri="{BB962C8B-B14F-4D97-AF65-F5344CB8AC3E}">
        <p14:creationId xmlns:p14="http://schemas.microsoft.com/office/powerpoint/2010/main" val="37873180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a:p>
            <a:endParaRPr lang="it-IT" dirty="0"/>
          </a:p>
        </p:txBody>
      </p:sp>
      <p:sp>
        <p:nvSpPr>
          <p:cNvPr id="4" name="Segnaposto numero diapositiva 3"/>
          <p:cNvSpPr>
            <a:spLocks noGrp="1"/>
          </p:cNvSpPr>
          <p:nvPr>
            <p:ph type="sldNum" sz="quarter" idx="10"/>
          </p:nvPr>
        </p:nvSpPr>
        <p:spPr/>
        <p:txBody>
          <a:bodyPr/>
          <a:lstStyle/>
          <a:p>
            <a:fld id="{120158EC-B481-4A75-8660-CA83F6279385}" type="slidenum">
              <a:rPr lang="it-IT" smtClean="0"/>
              <a:t>3</a:t>
            </a:fld>
            <a:endParaRPr lang="it-IT"/>
          </a:p>
        </p:txBody>
      </p:sp>
    </p:spTree>
    <p:extLst>
      <p:ext uri="{BB962C8B-B14F-4D97-AF65-F5344CB8AC3E}">
        <p14:creationId xmlns:p14="http://schemas.microsoft.com/office/powerpoint/2010/main" val="21216575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FFFED0E5-E917-4EF9-8E80-F0F8F7084D53}" type="datetimeFigureOut">
              <a:rPr lang="it-IT" smtClean="0"/>
              <a:t>25/02/2025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F1FAF38-EA87-48EB-AF0A-4C3F95BEA7DF}" type="slidenum">
              <a:rPr lang="it-IT" smtClean="0"/>
              <a:t>‹N›</a:t>
            </a:fld>
            <a:endParaRPr lang="it-IT"/>
          </a:p>
        </p:txBody>
      </p:sp>
    </p:spTree>
    <p:extLst>
      <p:ext uri="{BB962C8B-B14F-4D97-AF65-F5344CB8AC3E}">
        <p14:creationId xmlns:p14="http://schemas.microsoft.com/office/powerpoint/2010/main" val="28838709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FFFED0E5-E917-4EF9-8E80-F0F8F7084D53}" type="datetimeFigureOut">
              <a:rPr lang="it-IT" smtClean="0"/>
              <a:t>25/02/2025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F1FAF38-EA87-48EB-AF0A-4C3F95BEA7DF}" type="slidenum">
              <a:rPr lang="it-IT" smtClean="0"/>
              <a:t>‹N›</a:t>
            </a:fld>
            <a:endParaRPr lang="it-IT"/>
          </a:p>
        </p:txBody>
      </p:sp>
    </p:spTree>
    <p:extLst>
      <p:ext uri="{BB962C8B-B14F-4D97-AF65-F5344CB8AC3E}">
        <p14:creationId xmlns:p14="http://schemas.microsoft.com/office/powerpoint/2010/main" val="869164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FFFED0E5-E917-4EF9-8E80-F0F8F7084D53}" type="datetimeFigureOut">
              <a:rPr lang="it-IT" smtClean="0"/>
              <a:t>25/02/2025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F1FAF38-EA87-48EB-AF0A-4C3F95BEA7DF}" type="slidenum">
              <a:rPr lang="it-IT" smtClean="0"/>
              <a:t>‹N›</a:t>
            </a:fld>
            <a:endParaRPr lang="it-IT"/>
          </a:p>
        </p:txBody>
      </p:sp>
    </p:spTree>
    <p:extLst>
      <p:ext uri="{BB962C8B-B14F-4D97-AF65-F5344CB8AC3E}">
        <p14:creationId xmlns:p14="http://schemas.microsoft.com/office/powerpoint/2010/main" val="2295195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FFFED0E5-E917-4EF9-8E80-F0F8F7084D53}" type="datetimeFigureOut">
              <a:rPr lang="it-IT" smtClean="0"/>
              <a:t>25/02/2025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F1FAF38-EA87-48EB-AF0A-4C3F95BEA7DF}" type="slidenum">
              <a:rPr lang="it-IT" smtClean="0"/>
              <a:t>‹N›</a:t>
            </a:fld>
            <a:endParaRPr lang="it-IT"/>
          </a:p>
        </p:txBody>
      </p:sp>
    </p:spTree>
    <p:extLst>
      <p:ext uri="{BB962C8B-B14F-4D97-AF65-F5344CB8AC3E}">
        <p14:creationId xmlns:p14="http://schemas.microsoft.com/office/powerpoint/2010/main" val="3846808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p:cNvSpPr>
            <a:spLocks noGrp="1"/>
          </p:cNvSpPr>
          <p:nvPr>
            <p:ph type="dt" sz="half" idx="10"/>
          </p:nvPr>
        </p:nvSpPr>
        <p:spPr/>
        <p:txBody>
          <a:bodyPr/>
          <a:lstStyle/>
          <a:p>
            <a:fld id="{FFFED0E5-E917-4EF9-8E80-F0F8F7084D53}" type="datetimeFigureOut">
              <a:rPr lang="it-IT" smtClean="0"/>
              <a:t>25/02/2025</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F1FAF38-EA87-48EB-AF0A-4C3F95BEA7DF}" type="slidenum">
              <a:rPr lang="it-IT" smtClean="0"/>
              <a:t>‹N›</a:t>
            </a:fld>
            <a:endParaRPr lang="it-IT"/>
          </a:p>
        </p:txBody>
      </p:sp>
    </p:spTree>
    <p:extLst>
      <p:ext uri="{BB962C8B-B14F-4D97-AF65-F5344CB8AC3E}">
        <p14:creationId xmlns:p14="http://schemas.microsoft.com/office/powerpoint/2010/main" val="3244388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FFFED0E5-E917-4EF9-8E80-F0F8F7084D53}" type="datetimeFigureOut">
              <a:rPr lang="it-IT" smtClean="0"/>
              <a:t>25/02/2025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F1FAF38-EA87-48EB-AF0A-4C3F95BEA7DF}" type="slidenum">
              <a:rPr lang="it-IT" smtClean="0"/>
              <a:t>‹N›</a:t>
            </a:fld>
            <a:endParaRPr lang="it-IT"/>
          </a:p>
        </p:txBody>
      </p:sp>
    </p:spTree>
    <p:extLst>
      <p:ext uri="{BB962C8B-B14F-4D97-AF65-F5344CB8AC3E}">
        <p14:creationId xmlns:p14="http://schemas.microsoft.com/office/powerpoint/2010/main" val="4473613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FFFED0E5-E917-4EF9-8E80-F0F8F7084D53}" type="datetimeFigureOut">
              <a:rPr lang="it-IT" smtClean="0"/>
              <a:t>25/02/2025</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BF1FAF38-EA87-48EB-AF0A-4C3F95BEA7DF}" type="slidenum">
              <a:rPr lang="it-IT" smtClean="0"/>
              <a:t>‹N›</a:t>
            </a:fld>
            <a:endParaRPr lang="it-IT"/>
          </a:p>
        </p:txBody>
      </p:sp>
    </p:spTree>
    <p:extLst>
      <p:ext uri="{BB962C8B-B14F-4D97-AF65-F5344CB8AC3E}">
        <p14:creationId xmlns:p14="http://schemas.microsoft.com/office/powerpoint/2010/main" val="568403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FFFED0E5-E917-4EF9-8E80-F0F8F7084D53}" type="datetimeFigureOut">
              <a:rPr lang="it-IT" smtClean="0"/>
              <a:t>25/02/2025</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BF1FAF38-EA87-48EB-AF0A-4C3F95BEA7DF}" type="slidenum">
              <a:rPr lang="it-IT" smtClean="0"/>
              <a:t>‹N›</a:t>
            </a:fld>
            <a:endParaRPr lang="it-IT"/>
          </a:p>
        </p:txBody>
      </p:sp>
    </p:spTree>
    <p:extLst>
      <p:ext uri="{BB962C8B-B14F-4D97-AF65-F5344CB8AC3E}">
        <p14:creationId xmlns:p14="http://schemas.microsoft.com/office/powerpoint/2010/main" val="111271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FFFED0E5-E917-4EF9-8E80-F0F8F7084D53}" type="datetimeFigureOut">
              <a:rPr lang="it-IT" smtClean="0"/>
              <a:t>25/02/2025</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BF1FAF38-EA87-48EB-AF0A-4C3F95BEA7DF}" type="slidenum">
              <a:rPr lang="it-IT" smtClean="0"/>
              <a:t>‹N›</a:t>
            </a:fld>
            <a:endParaRPr lang="it-IT"/>
          </a:p>
        </p:txBody>
      </p:sp>
    </p:spTree>
    <p:extLst>
      <p:ext uri="{BB962C8B-B14F-4D97-AF65-F5344CB8AC3E}">
        <p14:creationId xmlns:p14="http://schemas.microsoft.com/office/powerpoint/2010/main" val="678978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FFFED0E5-E917-4EF9-8E80-F0F8F7084D53}" type="datetimeFigureOut">
              <a:rPr lang="it-IT" smtClean="0"/>
              <a:t>25/02/2025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F1FAF38-EA87-48EB-AF0A-4C3F95BEA7DF}" type="slidenum">
              <a:rPr lang="it-IT" smtClean="0"/>
              <a:t>‹N›</a:t>
            </a:fld>
            <a:endParaRPr lang="it-IT"/>
          </a:p>
        </p:txBody>
      </p:sp>
    </p:spTree>
    <p:extLst>
      <p:ext uri="{BB962C8B-B14F-4D97-AF65-F5344CB8AC3E}">
        <p14:creationId xmlns:p14="http://schemas.microsoft.com/office/powerpoint/2010/main" val="2637951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FFFED0E5-E917-4EF9-8E80-F0F8F7084D53}" type="datetimeFigureOut">
              <a:rPr lang="it-IT" smtClean="0"/>
              <a:t>25/02/2025</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F1FAF38-EA87-48EB-AF0A-4C3F95BEA7DF}" type="slidenum">
              <a:rPr lang="it-IT" smtClean="0"/>
              <a:t>‹N›</a:t>
            </a:fld>
            <a:endParaRPr lang="it-IT"/>
          </a:p>
        </p:txBody>
      </p:sp>
    </p:spTree>
    <p:extLst>
      <p:ext uri="{BB962C8B-B14F-4D97-AF65-F5344CB8AC3E}">
        <p14:creationId xmlns:p14="http://schemas.microsoft.com/office/powerpoint/2010/main" val="3914020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FED0E5-E917-4EF9-8E80-F0F8F7084D53}" type="datetimeFigureOut">
              <a:rPr lang="it-IT" smtClean="0"/>
              <a:t>25/02/2025</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1FAF38-EA87-48EB-AF0A-4C3F95BEA7DF}" type="slidenum">
              <a:rPr lang="it-IT" smtClean="0"/>
              <a:t>‹N›</a:t>
            </a:fld>
            <a:endParaRPr lang="it-IT"/>
          </a:p>
        </p:txBody>
      </p:sp>
    </p:spTree>
    <p:extLst>
      <p:ext uri="{BB962C8B-B14F-4D97-AF65-F5344CB8AC3E}">
        <p14:creationId xmlns:p14="http://schemas.microsoft.com/office/powerpoint/2010/main" val="1271092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094678" y="323385"/>
            <a:ext cx="10089995" cy="780585"/>
          </a:xfrm>
          <a:solidFill>
            <a:srgbClr val="FF0000"/>
          </a:solidFill>
        </p:spPr>
        <p:txBody>
          <a:bodyPr>
            <a:normAutofit/>
          </a:bodyPr>
          <a:lstStyle/>
          <a:p>
            <a:r>
              <a:rPr lang="it-IT" sz="3200" b="1" dirty="0"/>
              <a:t>Area Facility Management</a:t>
            </a:r>
          </a:p>
        </p:txBody>
      </p:sp>
      <p:sp>
        <p:nvSpPr>
          <p:cNvPr id="3" name="Sottotitolo 2"/>
          <p:cNvSpPr>
            <a:spLocks noGrp="1"/>
          </p:cNvSpPr>
          <p:nvPr>
            <p:ph type="subTitle" idx="1"/>
          </p:nvPr>
        </p:nvSpPr>
        <p:spPr>
          <a:xfrm>
            <a:off x="1094678" y="1326997"/>
            <a:ext cx="10089995" cy="5296828"/>
          </a:xfrm>
        </p:spPr>
        <p:txBody>
          <a:bodyPr>
            <a:normAutofit/>
          </a:bodyPr>
          <a:lstStyle/>
          <a:p>
            <a:pPr algn="just"/>
            <a:endParaRPr lang="it-IT" sz="1500" b="1" dirty="0"/>
          </a:p>
          <a:p>
            <a:r>
              <a:rPr lang="it-IT" sz="1500" b="1" u="sng" dirty="0"/>
              <a:t>Proposta di Deliberazione Consiliare n. 1 del 2.1.2025</a:t>
            </a:r>
          </a:p>
          <a:p>
            <a:endParaRPr lang="it-IT" sz="1500" b="1" u="sng" dirty="0"/>
          </a:p>
          <a:p>
            <a:pPr algn="just"/>
            <a:r>
              <a:rPr lang="it-IT" sz="1400" b="1" dirty="0"/>
              <a:t>OGGETTO</a:t>
            </a:r>
            <a:r>
              <a:rPr lang="it-IT" sz="1400" dirty="0"/>
              <a:t>: Riconoscimento dei debiti fuori bilancio, ai sensi dell’art. 194, comma 1, </a:t>
            </a:r>
            <a:r>
              <a:rPr lang="it-IT" sz="1400" dirty="0" err="1"/>
              <a:t>lett</a:t>
            </a:r>
            <a:r>
              <a:rPr lang="it-IT" sz="1400" dirty="0"/>
              <a:t>. a), del D. Lgs. 267/2000, derivanti dal pagamento dei risarcimenti dei danni per Responsabilità civile del Comune di Milano, per cause seguite dalla Direzione Demanio e Patrimonio secondo le modalità previste dalla polizza di Responsabilità Civile verso Terzi, a seguito di n. 4 provvedimenti giudiziali esecutivi sfavorevoli al Comune.</a:t>
            </a:r>
          </a:p>
          <a:p>
            <a:pPr algn="just"/>
            <a:r>
              <a:rPr lang="it-IT" sz="1400" b="1" dirty="0"/>
              <a:t>IMPORTO:  </a:t>
            </a:r>
            <a:r>
              <a:rPr lang="it-IT" sz="1400" b="1"/>
              <a:t>€ 47.672,36.=</a:t>
            </a:r>
            <a:endParaRPr lang="it-IT" sz="1400" b="1" dirty="0"/>
          </a:p>
          <a:p>
            <a:pPr algn="l"/>
            <a:endParaRPr lang="it-IT" sz="1200" b="1" dirty="0"/>
          </a:p>
          <a:p>
            <a:pPr algn="l"/>
            <a:endParaRPr lang="it-IT" sz="1200" b="1" dirty="0"/>
          </a:p>
          <a:p>
            <a:pPr algn="l"/>
            <a:r>
              <a:rPr lang="it-IT" sz="1400" b="1" dirty="0"/>
              <a:t>NORMATIVA:</a:t>
            </a:r>
          </a:p>
          <a:p>
            <a:pPr algn="just">
              <a:lnSpc>
                <a:spcPct val="150000"/>
              </a:lnSpc>
              <a:tabLst>
                <a:tab pos="9728200" algn="l"/>
              </a:tabLst>
            </a:pPr>
            <a:r>
              <a:rPr lang="it-IT" sz="1400" dirty="0"/>
              <a:t>In conformità all’orientamento della Corte dei Conti - Sezione delle Autonomie - pronunciato in data 7.10.2019 e pubblicato il successivo 21.11.2019, l’accantonamento di risorse per fronteggiare eventuali contenziosi non esime l’Amministrazione dal riconoscimento degli oneri derivanti da sentenze esecutive a titolo di debiti fuori bilancio ex art. 194 TUEL, al fine di ricondurre al sistema di bilancio un fenomeno di rilevanza finanziaria che è maturato all'esterno di esso.</a:t>
            </a:r>
          </a:p>
          <a:p>
            <a:pPr algn="just">
              <a:lnSpc>
                <a:spcPct val="150000"/>
              </a:lnSpc>
              <a:tabLst>
                <a:tab pos="9728200" algn="l"/>
              </a:tabLst>
            </a:pPr>
            <a:endParaRPr lang="it-IT" sz="1400" dirty="0"/>
          </a:p>
          <a:p>
            <a:pPr algn="just">
              <a:lnSpc>
                <a:spcPct val="150000"/>
              </a:lnSpc>
              <a:tabLst>
                <a:tab pos="9728200" algn="l"/>
              </a:tabLst>
            </a:pPr>
            <a:endParaRPr lang="it-IT" sz="1400" dirty="0"/>
          </a:p>
          <a:p>
            <a:pPr algn="just">
              <a:tabLst>
                <a:tab pos="9728200" algn="l"/>
              </a:tabLst>
            </a:pPr>
            <a:endParaRPr lang="it-IT" sz="1200" dirty="0"/>
          </a:p>
          <a:p>
            <a:pPr algn="just">
              <a:tabLst>
                <a:tab pos="9728200" algn="l"/>
              </a:tabLst>
            </a:pPr>
            <a:endParaRPr lang="it-IT" sz="1200" dirty="0"/>
          </a:p>
          <a:p>
            <a:pPr algn="just">
              <a:tabLst>
                <a:tab pos="9728200" algn="l"/>
              </a:tabLst>
            </a:pPr>
            <a:endParaRPr lang="it-IT" sz="1200" dirty="0"/>
          </a:p>
          <a:p>
            <a:pPr algn="just">
              <a:tabLst>
                <a:tab pos="9728200" algn="l"/>
              </a:tabLst>
            </a:pPr>
            <a:endParaRPr lang="it-IT" sz="1200" dirty="0"/>
          </a:p>
          <a:p>
            <a:pPr algn="just">
              <a:tabLst>
                <a:tab pos="9728200" algn="l"/>
              </a:tabLst>
            </a:pPr>
            <a:endParaRPr lang="it-IT" sz="1200" dirty="0"/>
          </a:p>
          <a:p>
            <a:pPr algn="just"/>
            <a:endParaRPr lang="it-IT" sz="1000" b="1" dirty="0"/>
          </a:p>
          <a:p>
            <a:pPr algn="just"/>
            <a:endParaRPr lang="it-IT" sz="900" dirty="0"/>
          </a:p>
          <a:p>
            <a:pPr algn="just"/>
            <a:endParaRPr lang="it-IT" sz="900" dirty="0"/>
          </a:p>
          <a:p>
            <a:pPr algn="just"/>
            <a:endParaRPr lang="it-IT" sz="1600" dirty="0"/>
          </a:p>
          <a:p>
            <a:pPr algn="just"/>
            <a:endParaRPr lang="it-IT" sz="1600" dirty="0"/>
          </a:p>
          <a:p>
            <a:pPr algn="just"/>
            <a:endParaRPr lang="it-IT" sz="1600" dirty="0"/>
          </a:p>
          <a:p>
            <a:pPr algn="l"/>
            <a:endParaRPr lang="it-IT" sz="1400" dirty="0"/>
          </a:p>
          <a:p>
            <a:pPr algn="l"/>
            <a:endParaRPr lang="it-IT" sz="1400" dirty="0"/>
          </a:p>
          <a:p>
            <a:pPr algn="l"/>
            <a:endParaRPr lang="it-IT" sz="1600" b="1" dirty="0"/>
          </a:p>
          <a:p>
            <a:pPr algn="l"/>
            <a:endParaRPr lang="it-IT" sz="1600" b="1" dirty="0"/>
          </a:p>
        </p:txBody>
      </p:sp>
    </p:spTree>
    <p:extLst>
      <p:ext uri="{BB962C8B-B14F-4D97-AF65-F5344CB8AC3E}">
        <p14:creationId xmlns:p14="http://schemas.microsoft.com/office/powerpoint/2010/main" val="4279853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0617B47-23DB-A24D-9B5C-C1BDC49CE949}"/>
              </a:ext>
            </a:extLst>
          </p:cNvPr>
          <p:cNvSpPr>
            <a:spLocks noGrp="1"/>
          </p:cNvSpPr>
          <p:nvPr>
            <p:ph idx="1"/>
          </p:nvPr>
        </p:nvSpPr>
        <p:spPr>
          <a:xfrm>
            <a:off x="425760" y="792481"/>
            <a:ext cx="11508377" cy="5668609"/>
          </a:xfrm>
        </p:spPr>
        <p:txBody>
          <a:bodyPr>
            <a:normAutofit/>
          </a:bodyPr>
          <a:lstStyle/>
          <a:p>
            <a:pPr marL="0" indent="0">
              <a:buNone/>
            </a:pPr>
            <a:endParaRPr lang="it-IT" sz="1400" u="sng" dirty="0"/>
          </a:p>
          <a:p>
            <a:pPr marL="0" indent="0">
              <a:buNone/>
            </a:pPr>
            <a:r>
              <a:rPr lang="it-IT" sz="1400" b="1" u="sng" dirty="0"/>
              <a:t>1 - Sentenza Tribunale n. 9205/2024 del 24.10.2024 </a:t>
            </a:r>
            <a:r>
              <a:rPr lang="it-IT" sz="1400" dirty="0"/>
              <a:t>– RG 27493/2022-  B.M. – lesioni per caduta da bici causa tombino – importo € 20.820,56</a:t>
            </a:r>
          </a:p>
          <a:p>
            <a:pPr marL="0" marR="0" indent="0" algn="just" rtl="0">
              <a:buNone/>
            </a:pPr>
            <a:r>
              <a:rPr lang="it-IT" sz="1400" b="0" i="0" u="none" strike="noStrike" baseline="0" dirty="0">
                <a:latin typeface="Calibri" panose="020F0502020204030204" pitchFamily="34" charset="0"/>
              </a:rPr>
              <a:t>L’attore chiamava in causa il Comune di Milano per ottenere il risarcimento dei danni subiti in data 17.4.2021, quando, percorrendo in sella al proprio velocipede Piazza XXIV Maggio a Milano, un tombino si sollevava </a:t>
            </a:r>
            <a:r>
              <a:rPr lang="it-IT" sz="1400" b="0" i="0" u="none" strike="noStrike" baseline="0" dirty="0" smtClean="0">
                <a:latin typeface="Calibri" panose="020F0502020204030204" pitchFamily="34" charset="0"/>
              </a:rPr>
              <a:t>causandone la caduta e provocando lesioni. </a:t>
            </a:r>
            <a:endParaRPr lang="it-IT" sz="1400" b="0" i="0" u="none" strike="noStrike" baseline="0" dirty="0">
              <a:latin typeface="Calibri" panose="020F0502020204030204" pitchFamily="34" charset="0"/>
            </a:endParaRPr>
          </a:p>
          <a:p>
            <a:pPr marL="0" marR="0" indent="0" algn="just" rtl="0">
              <a:buNone/>
            </a:pPr>
            <a:r>
              <a:rPr lang="it-IT" sz="1400" b="0" i="0" u="none" strike="noStrike" baseline="0" dirty="0" smtClean="0">
                <a:latin typeface="Calibri" panose="020F0502020204030204" pitchFamily="34" charset="0"/>
              </a:rPr>
              <a:t>Il </a:t>
            </a:r>
            <a:r>
              <a:rPr lang="it-IT" sz="1400" b="0" i="0" u="none" strike="noStrike" baseline="0" dirty="0">
                <a:latin typeface="Calibri" panose="020F0502020204030204" pitchFamily="34" charset="0"/>
              </a:rPr>
              <a:t>Comune di Milano, </a:t>
            </a:r>
            <a:r>
              <a:rPr lang="it-IT" sz="1400" b="0" i="0" u="none" strike="noStrike" baseline="0" dirty="0" smtClean="0">
                <a:latin typeface="Calibri" panose="020F0502020204030204" pitchFamily="34" charset="0"/>
              </a:rPr>
              <a:t>costituitosi, chiamava in </a:t>
            </a:r>
            <a:r>
              <a:rPr lang="it-IT" sz="1400" b="0" i="0" u="none" strike="noStrike" baseline="0" dirty="0">
                <a:latin typeface="Calibri" panose="020F0502020204030204" pitchFamily="34" charset="0"/>
              </a:rPr>
              <a:t>causa di Metropolitana Milanese S.p.a., </a:t>
            </a:r>
            <a:r>
              <a:rPr lang="it-IT" sz="1400" b="0" i="0" u="none" strike="noStrike" baseline="0" dirty="0" smtClean="0">
                <a:latin typeface="Calibri" panose="020F0502020204030204" pitchFamily="34" charset="0"/>
              </a:rPr>
              <a:t>gestore del Servizio Idrico</a:t>
            </a:r>
            <a:r>
              <a:rPr lang="it-IT" sz="1400" b="0" i="0" u="none" strike="noStrike" dirty="0" smtClean="0">
                <a:latin typeface="Calibri" panose="020F0502020204030204" pitchFamily="34" charset="0"/>
              </a:rPr>
              <a:t> Integrato per ottenere manleva, ma i</a:t>
            </a:r>
            <a:r>
              <a:rPr lang="it-IT" sz="1400" b="0" i="0" u="none" strike="noStrike" baseline="0" dirty="0" smtClean="0">
                <a:latin typeface="Calibri" panose="020F0502020204030204" pitchFamily="34" charset="0"/>
              </a:rPr>
              <a:t>l Giudice riteneva </a:t>
            </a:r>
            <a:r>
              <a:rPr lang="it-IT" sz="1400" b="0" i="0" u="none" strike="noStrike" baseline="0" dirty="0">
                <a:latin typeface="Calibri" panose="020F0502020204030204" pitchFamily="34" charset="0"/>
              </a:rPr>
              <a:t>la fattispecie </a:t>
            </a:r>
            <a:r>
              <a:rPr lang="it-IT" sz="1400" b="0" i="0" u="none" strike="noStrike" baseline="0" dirty="0" smtClean="0">
                <a:latin typeface="Calibri" panose="020F0502020204030204" pitchFamily="34" charset="0"/>
              </a:rPr>
              <a:t>rientrante </a:t>
            </a:r>
            <a:r>
              <a:rPr lang="it-IT" sz="1400" b="0" i="0" u="none" strike="noStrike" baseline="0" dirty="0">
                <a:latin typeface="Calibri" panose="020F0502020204030204" pitchFamily="34" charset="0"/>
              </a:rPr>
              <a:t>nell’ambito di applicazione dell’art. 2051 cod. civ., relativo alla responsabilità per cose in </a:t>
            </a:r>
            <a:r>
              <a:rPr lang="it-IT" sz="1400" b="0" i="0" u="none" strike="noStrike" baseline="0" dirty="0" smtClean="0">
                <a:latin typeface="Calibri" panose="020F0502020204030204" pitchFamily="34" charset="0"/>
              </a:rPr>
              <a:t>custodia.</a:t>
            </a:r>
          </a:p>
          <a:p>
            <a:pPr marL="0" indent="0" algn="just">
              <a:buNone/>
            </a:pPr>
            <a:r>
              <a:rPr lang="it-IT" sz="1400" dirty="0" smtClean="0">
                <a:latin typeface="Calibri" panose="020F0502020204030204" pitchFamily="34" charset="0"/>
              </a:rPr>
              <a:t>Al termine dell’istruttoria, i</a:t>
            </a:r>
            <a:r>
              <a:rPr lang="it-IT" sz="1400" b="0" i="0" u="none" strike="noStrike" baseline="0" dirty="0" smtClean="0">
                <a:latin typeface="Calibri" panose="020F0502020204030204" pitchFamily="34" charset="0"/>
              </a:rPr>
              <a:t>l </a:t>
            </a:r>
            <a:r>
              <a:rPr lang="it-IT" sz="1400" b="0" i="0" u="none" strike="noStrike" baseline="0" dirty="0">
                <a:latin typeface="Calibri" panose="020F0502020204030204" pitchFamily="34" charset="0"/>
              </a:rPr>
              <a:t>Giudice riteneva </a:t>
            </a:r>
            <a:r>
              <a:rPr lang="it-IT" sz="1400" b="0" i="0" u="none" strike="noStrike" baseline="0" dirty="0" smtClean="0">
                <a:latin typeface="Calibri" panose="020F0502020204030204" pitchFamily="34" charset="0"/>
              </a:rPr>
              <a:t>infatti che </a:t>
            </a:r>
            <a:r>
              <a:rPr lang="it-IT" sz="1400" b="0" i="0" u="none" strike="noStrike" baseline="0" dirty="0">
                <a:latin typeface="Calibri" panose="020F0502020204030204" pitchFamily="34" charset="0"/>
              </a:rPr>
              <a:t>l’anomalia stradale cagionata dalla non corretta saldatura della copertura del tombino </a:t>
            </a:r>
            <a:r>
              <a:rPr lang="it-IT" sz="1400" b="0" i="0" u="none" strike="noStrike" baseline="0" dirty="0" smtClean="0">
                <a:latin typeface="Calibri" panose="020F0502020204030204" pitchFamily="34" charset="0"/>
              </a:rPr>
              <a:t>non </a:t>
            </a:r>
            <a:r>
              <a:rPr lang="it-IT" sz="1400" b="0" i="0" u="none" strike="noStrike" baseline="0" dirty="0">
                <a:latin typeface="Calibri" panose="020F0502020204030204" pitchFamily="34" charset="0"/>
              </a:rPr>
              <a:t>fosse né percepibile a colpo d’occhio, né prevedibile secondo criteri di normalità e </a:t>
            </a:r>
            <a:r>
              <a:rPr lang="it-IT" sz="1400" b="0" i="0" u="none" strike="noStrike" baseline="0" dirty="0" smtClean="0">
                <a:latin typeface="Calibri" panose="020F0502020204030204" pitchFamily="34" charset="0"/>
              </a:rPr>
              <a:t>regolarità e </a:t>
            </a:r>
            <a:r>
              <a:rPr lang="it-IT" sz="1400" b="0" i="0" u="none" strike="noStrike" baseline="0" dirty="0">
                <a:latin typeface="Calibri" panose="020F0502020204030204" pitchFamily="34" charset="0"/>
              </a:rPr>
              <a:t>quindi </a:t>
            </a:r>
            <a:r>
              <a:rPr lang="it-IT" sz="1400" b="0" i="0" u="none" strike="noStrike" baseline="0" dirty="0" smtClean="0">
                <a:latin typeface="Calibri" panose="020F0502020204030204" pitchFamily="34" charset="0"/>
              </a:rPr>
              <a:t>che </a:t>
            </a:r>
            <a:r>
              <a:rPr lang="it-IT" sz="1400" dirty="0" smtClean="0">
                <a:latin typeface="Calibri" panose="020F0502020204030204" pitchFamily="34" charset="0"/>
              </a:rPr>
              <a:t>l’attore </a:t>
            </a:r>
            <a:r>
              <a:rPr lang="it-IT" sz="1400" dirty="0">
                <a:latin typeface="Calibri" panose="020F0502020204030204" pitchFamily="34" charset="0"/>
              </a:rPr>
              <a:t>non </a:t>
            </a:r>
            <a:r>
              <a:rPr lang="it-IT" sz="1400" dirty="0" smtClean="0">
                <a:latin typeface="Calibri" panose="020F0502020204030204" pitchFamily="34" charset="0"/>
              </a:rPr>
              <a:t>potesse avvedersi, </a:t>
            </a:r>
            <a:r>
              <a:rPr lang="it-IT" sz="1400" dirty="0">
                <a:latin typeface="Calibri" panose="020F0502020204030204" pitchFamily="34" charset="0"/>
              </a:rPr>
              <a:t>al momento </a:t>
            </a:r>
            <a:r>
              <a:rPr lang="it-IT" sz="1400" dirty="0" smtClean="0">
                <a:latin typeface="Calibri" panose="020F0502020204030204" pitchFamily="34" charset="0"/>
              </a:rPr>
              <a:t>del passaggio, della </a:t>
            </a:r>
            <a:r>
              <a:rPr lang="it-IT" sz="1400" b="0" i="0" u="none" strike="noStrike" baseline="0" dirty="0">
                <a:latin typeface="Calibri" panose="020F0502020204030204" pitchFamily="34" charset="0"/>
              </a:rPr>
              <a:t>sua effettiva potenzialità </a:t>
            </a:r>
            <a:r>
              <a:rPr lang="it-IT" sz="1400" b="0" i="0" u="none" strike="noStrike" baseline="0" dirty="0" smtClean="0">
                <a:latin typeface="Calibri" panose="020F0502020204030204" pitchFamily="34" charset="0"/>
              </a:rPr>
              <a:t>pericolosità. Il Comune </a:t>
            </a:r>
            <a:r>
              <a:rPr lang="it-IT" sz="1400" b="0" i="0" u="none" strike="noStrike" baseline="0" dirty="0">
                <a:latin typeface="Calibri" panose="020F0502020204030204" pitchFamily="34" charset="0"/>
              </a:rPr>
              <a:t>doveva quindi essere considerato responsabile ai sensi dell’art. 2051 c.c. per i danni </a:t>
            </a:r>
            <a:r>
              <a:rPr lang="it-IT" sz="1400" b="0" i="0" u="none" strike="noStrike" baseline="0" dirty="0" smtClean="0">
                <a:latin typeface="Calibri" panose="020F0502020204030204" pitchFamily="34" charset="0"/>
              </a:rPr>
              <a:t>occorsi.</a:t>
            </a:r>
            <a:endParaRPr lang="it-IT" sz="1400" b="0" i="0" u="none" strike="noStrike" baseline="0" dirty="0">
              <a:latin typeface="Calibri" panose="020F0502020204030204" pitchFamily="34" charset="0"/>
            </a:endParaRPr>
          </a:p>
          <a:p>
            <a:pPr marL="0" marR="0" indent="0" algn="just" rtl="0">
              <a:buNone/>
            </a:pPr>
            <a:r>
              <a:rPr lang="it-IT" sz="1400" b="0" i="0" u="none" strike="noStrike" baseline="0" dirty="0" smtClean="0">
                <a:latin typeface="Calibri" panose="020F0502020204030204" pitchFamily="34" charset="0"/>
              </a:rPr>
              <a:t>Alla </a:t>
            </a:r>
            <a:r>
              <a:rPr lang="it-IT" sz="1400" b="0" i="0" u="none" strike="noStrike" baseline="0" dirty="0">
                <a:latin typeface="Calibri" panose="020F0502020204030204" pitchFamily="34" charset="0"/>
              </a:rPr>
              <a:t>luce di quanto </a:t>
            </a:r>
            <a:r>
              <a:rPr lang="it-IT" sz="1400" b="0" i="0" u="none" strike="noStrike" baseline="0" dirty="0" smtClean="0">
                <a:latin typeface="Calibri" panose="020F0502020204030204" pitchFamily="34" charset="0"/>
              </a:rPr>
              <a:t>esposto </a:t>
            </a:r>
            <a:r>
              <a:rPr lang="it-IT" sz="1400" b="0" i="0" u="none" strike="noStrike" baseline="0" dirty="0">
                <a:latin typeface="Calibri" panose="020F0502020204030204" pitchFamily="34" charset="0"/>
              </a:rPr>
              <a:t>il Tribunale riteneva di riconoscere, in favore dell’attore, a titolo di danno da lesione </a:t>
            </a:r>
            <a:r>
              <a:rPr lang="it-IT" sz="1400" b="0" i="0" u="none" strike="noStrike" baseline="0" dirty="0" smtClean="0">
                <a:latin typeface="Calibri" panose="020F0502020204030204" pitchFamily="34" charset="0"/>
              </a:rPr>
              <a:t>della </a:t>
            </a:r>
            <a:r>
              <a:rPr lang="it-IT" sz="1400" b="0" i="0" u="none" strike="noStrike" baseline="0" dirty="0">
                <a:latin typeface="Calibri" panose="020F0502020204030204" pitchFamily="34" charset="0"/>
              </a:rPr>
              <a:t>salute la somma di € 11.980,00, oltre interessi, ed € 5.518,00 per onorario di avvocato, oltre Iva, </a:t>
            </a:r>
            <a:r>
              <a:rPr lang="it-IT" sz="1400" b="0" i="0" u="none" strike="noStrike" baseline="0" dirty="0" err="1">
                <a:latin typeface="Calibri" panose="020F0502020204030204" pitchFamily="34" charset="0"/>
              </a:rPr>
              <a:t>Cpa</a:t>
            </a:r>
            <a:r>
              <a:rPr lang="it-IT" sz="1400" b="0" i="0" u="none" strike="noStrike" baseline="0" dirty="0">
                <a:latin typeface="Calibri" panose="020F0502020204030204" pitchFamily="34" charset="0"/>
              </a:rPr>
              <a:t> e 15% per spese forfettarie, </a:t>
            </a:r>
            <a:r>
              <a:rPr lang="it-IT" sz="1400" b="0" i="0" u="none" strike="noStrike" baseline="0" dirty="0" smtClean="0">
                <a:latin typeface="Calibri" panose="020F0502020204030204" pitchFamily="34" charset="0"/>
              </a:rPr>
              <a:t>ed </a:t>
            </a:r>
            <a:r>
              <a:rPr lang="it-IT" sz="1400" b="0" i="0" u="none" strike="noStrike" baseline="0" dirty="0">
                <a:latin typeface="Calibri" panose="020F0502020204030204" pitchFamily="34" charset="0"/>
              </a:rPr>
              <a:t>esborsi per € 264,00.</a:t>
            </a:r>
          </a:p>
          <a:p>
            <a:pPr marL="0" marR="0" indent="0" algn="just" rtl="0">
              <a:buNone/>
            </a:pPr>
            <a:endParaRPr lang="it-IT" sz="1400" b="0" i="0" u="none" strike="noStrike" baseline="0" dirty="0">
              <a:latin typeface="Calibri" panose="020F0502020204030204" pitchFamily="34" charset="0"/>
            </a:endParaRPr>
          </a:p>
          <a:p>
            <a:pPr marL="0" indent="0">
              <a:buNone/>
            </a:pPr>
            <a:r>
              <a:rPr lang="it-IT" sz="1400" b="1" u="sng" dirty="0"/>
              <a:t>2 - Sentenza Tribunale n. 9419/2024 del 30.10.2024 – </a:t>
            </a:r>
            <a:r>
              <a:rPr lang="it-IT" sz="1400" dirty="0"/>
              <a:t>RG 42030/2020 – B.V. –  lesioni a minore per pavimentazione sconnessa - importo € 4.930,53</a:t>
            </a:r>
          </a:p>
          <a:p>
            <a:pPr marL="0" indent="0" algn="just">
              <a:buNone/>
            </a:pPr>
            <a:r>
              <a:rPr lang="it-IT" sz="1400" dirty="0">
                <a:latin typeface="Calibri" panose="020F0502020204030204" pitchFamily="34" charset="0"/>
              </a:rPr>
              <a:t>L’attrice, esercente la responsabilità genitoriale sul figlio minore, chiamava in causa il Comune di Milano per ottenere il risarcimento dei danni subiti in data 20.6.2019, all’interno del parco comunale sito in Via Costantino Baroni, quando il proprio figlio cadeva dalla bicicletta a causa della pavimentazione sconnessa, riportando lesioni</a:t>
            </a:r>
            <a:r>
              <a:rPr lang="it-IT" sz="1400" dirty="0" smtClean="0">
                <a:latin typeface="Calibri" panose="020F0502020204030204" pitchFamily="34" charset="0"/>
              </a:rPr>
              <a:t>.</a:t>
            </a:r>
          </a:p>
          <a:p>
            <a:pPr marL="0" indent="0" algn="just">
              <a:buNone/>
            </a:pPr>
            <a:r>
              <a:rPr lang="it-IT" sz="1400" dirty="0" smtClean="0">
                <a:latin typeface="Calibri" panose="020F0502020204030204" pitchFamily="34" charset="0"/>
              </a:rPr>
              <a:t>Il Comune si costituiva.</a:t>
            </a:r>
            <a:endParaRPr lang="it-IT" sz="1400" dirty="0">
              <a:latin typeface="Calibri" panose="020F0502020204030204" pitchFamily="34" charset="0"/>
            </a:endParaRPr>
          </a:p>
          <a:p>
            <a:endParaRPr lang="it-IT" dirty="0"/>
          </a:p>
        </p:txBody>
      </p:sp>
      <p:sp>
        <p:nvSpPr>
          <p:cNvPr id="4" name="Titolo 1">
            <a:extLst>
              <a:ext uri="{FF2B5EF4-FFF2-40B4-BE49-F238E27FC236}">
                <a16:creationId xmlns:a16="http://schemas.microsoft.com/office/drawing/2014/main" id="{58131226-1FFB-9844-B3C0-C981D05BC8FC}"/>
              </a:ext>
            </a:extLst>
          </p:cNvPr>
          <p:cNvSpPr>
            <a:spLocks noGrp="1"/>
          </p:cNvSpPr>
          <p:nvPr>
            <p:ph type="title"/>
          </p:nvPr>
        </p:nvSpPr>
        <p:spPr>
          <a:xfrm>
            <a:off x="425760" y="273350"/>
            <a:ext cx="11414502" cy="444500"/>
          </a:xfrm>
          <a:solidFill>
            <a:srgbClr val="FF0000"/>
          </a:solidFill>
        </p:spPr>
        <p:txBody>
          <a:bodyPr>
            <a:noAutofit/>
          </a:bodyPr>
          <a:lstStyle/>
          <a:p>
            <a:pPr marL="11113"/>
            <a:r>
              <a:rPr lang="it-IT" sz="1800" b="1" dirty="0"/>
              <a:t>Area Facility Management – Proposta di Deliberazione Consiliare n. 1 del  2.1.2025</a:t>
            </a:r>
          </a:p>
        </p:txBody>
      </p:sp>
    </p:spTree>
    <p:extLst>
      <p:ext uri="{BB962C8B-B14F-4D97-AF65-F5344CB8AC3E}">
        <p14:creationId xmlns:p14="http://schemas.microsoft.com/office/powerpoint/2010/main" val="6639596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0617B47-23DB-A24D-9B5C-C1BDC49CE949}"/>
              </a:ext>
            </a:extLst>
          </p:cNvPr>
          <p:cNvSpPr>
            <a:spLocks noGrp="1"/>
          </p:cNvSpPr>
          <p:nvPr>
            <p:ph idx="1"/>
          </p:nvPr>
        </p:nvSpPr>
        <p:spPr>
          <a:xfrm>
            <a:off x="378823" y="792481"/>
            <a:ext cx="11508377" cy="5822314"/>
          </a:xfrm>
        </p:spPr>
        <p:txBody>
          <a:bodyPr>
            <a:norm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1400" b="0" i="0" u="none" strike="noStrike" kern="1200" cap="none" spc="0" normalizeH="0" baseline="0" noProof="0" dirty="0" smtClean="0">
                <a:ln>
                  <a:noFill/>
                </a:ln>
                <a:solidFill>
                  <a:prstClr val="black"/>
                </a:solidFill>
                <a:effectLst/>
                <a:uLnTx/>
                <a:uFillTx/>
                <a:latin typeface="Calibri" panose="020F0502020204030204"/>
                <a:ea typeface="+mn-ea"/>
                <a:cs typeface="+mn-cs"/>
              </a:rPr>
              <a:t>All’esito dell’istruttoria, condotta anche attraverso relazione della Polizia Locale, il </a:t>
            </a: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Giudice riteneva </a:t>
            </a:r>
            <a:r>
              <a:rPr kumimoji="0" lang="it-IT" sz="1400" b="0" i="0" u="none" strike="noStrike" kern="1200" cap="none" spc="0" normalizeH="0" baseline="0" noProof="0" dirty="0" smtClean="0">
                <a:ln>
                  <a:noFill/>
                </a:ln>
                <a:solidFill>
                  <a:prstClr val="black"/>
                </a:solidFill>
                <a:effectLst/>
                <a:uLnTx/>
                <a:uFillTx/>
                <a:latin typeface="Calibri" panose="020F0502020204030204"/>
                <a:ea typeface="+mn-ea"/>
                <a:cs typeface="+mn-cs"/>
              </a:rPr>
              <a:t>emergere il </a:t>
            </a: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nesso causale tra i dislivelli presenti nella pavimentazione dell’area giochi del parco pubblico e la caduta del </a:t>
            </a:r>
            <a:r>
              <a:rPr kumimoji="0" lang="it-IT" sz="1400" b="0" i="0" u="none" strike="noStrike" kern="1200" cap="none" spc="0" normalizeH="0" baseline="0" noProof="0" dirty="0" smtClean="0">
                <a:ln>
                  <a:noFill/>
                </a:ln>
                <a:solidFill>
                  <a:prstClr val="black"/>
                </a:solidFill>
                <a:effectLst/>
                <a:uLnTx/>
                <a:uFillTx/>
                <a:latin typeface="Calibri" panose="020F0502020204030204"/>
                <a:ea typeface="+mn-ea"/>
                <a:cs typeface="+mn-cs"/>
              </a:rPr>
              <a:t>minore </a:t>
            </a: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e </a:t>
            </a:r>
            <a:r>
              <a:rPr kumimoji="0" lang="it-IT" sz="1400" b="0" i="0" u="none" strike="noStrike" kern="1200" cap="none" spc="0" normalizeH="0" baseline="0" noProof="0" dirty="0" smtClean="0">
                <a:ln>
                  <a:noFill/>
                </a:ln>
                <a:solidFill>
                  <a:prstClr val="black"/>
                </a:solidFill>
                <a:effectLst/>
                <a:uLnTx/>
                <a:uFillTx/>
                <a:latin typeface="Calibri" panose="020F0502020204030204"/>
                <a:ea typeface="+mn-ea"/>
                <a:cs typeface="+mn-cs"/>
              </a:rPr>
              <a:t>che </a:t>
            </a: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dell’evento dannoso dovesse </a:t>
            </a:r>
            <a:r>
              <a:rPr kumimoji="0" lang="it-IT" sz="1400" b="0" i="0" u="none" strike="noStrike" kern="1200" cap="none" spc="0" normalizeH="0" baseline="0" noProof="0" dirty="0" smtClean="0">
                <a:ln>
                  <a:noFill/>
                </a:ln>
                <a:solidFill>
                  <a:prstClr val="black"/>
                </a:solidFill>
                <a:effectLst/>
                <a:uLnTx/>
                <a:uFillTx/>
                <a:latin typeface="Calibri" panose="020F0502020204030204"/>
                <a:ea typeface="+mn-ea"/>
                <a:cs typeface="+mn-cs"/>
              </a:rPr>
              <a:t>rispondere, </a:t>
            </a: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ai sensi dell’art. 2051 c.c</a:t>
            </a:r>
            <a:r>
              <a:rPr kumimoji="0" lang="it-IT" sz="1400" b="0" i="0" u="none" strike="noStrike" kern="1200" cap="none" spc="0" normalizeH="0" baseline="0" noProof="0" dirty="0" smtClean="0">
                <a:ln>
                  <a:noFill/>
                </a:ln>
                <a:solidFill>
                  <a:prstClr val="black"/>
                </a:solidFill>
                <a:effectLst/>
                <a:uLnTx/>
                <a:uFillTx/>
                <a:latin typeface="Calibri" panose="020F0502020204030204"/>
                <a:ea typeface="+mn-ea"/>
                <a:cs typeface="+mn-cs"/>
              </a:rPr>
              <a:t>., </a:t>
            </a: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il Comune convenuto, in quanto custode della cosa da cui era originato il danno.</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1400" b="0" i="0" u="none" strike="noStrike" kern="1200" cap="none" spc="0" normalizeH="0" baseline="0" noProof="0" dirty="0" smtClean="0">
                <a:ln>
                  <a:noFill/>
                </a:ln>
                <a:solidFill>
                  <a:prstClr val="black"/>
                </a:solidFill>
                <a:effectLst/>
                <a:uLnTx/>
                <a:uFillTx/>
                <a:latin typeface="Calibri" panose="020F0502020204030204"/>
                <a:ea typeface="+mn-ea"/>
                <a:cs typeface="+mn-cs"/>
              </a:rPr>
              <a:t>Riteneva tuttavia</a:t>
            </a:r>
            <a:r>
              <a:rPr kumimoji="0" lang="it-IT" sz="1400" b="0" i="0" u="none" strike="noStrike" kern="1200" cap="none" spc="0" normalizeH="0" noProof="0" dirty="0" smtClean="0">
                <a:ln>
                  <a:noFill/>
                </a:ln>
                <a:solidFill>
                  <a:prstClr val="black"/>
                </a:solidFill>
                <a:effectLst/>
                <a:uLnTx/>
                <a:uFillTx/>
                <a:latin typeface="Calibri" panose="020F0502020204030204"/>
                <a:ea typeface="+mn-ea"/>
                <a:cs typeface="+mn-cs"/>
              </a:rPr>
              <a:t> </a:t>
            </a:r>
            <a:r>
              <a:rPr kumimoji="0" lang="it-IT" sz="1400" b="0" i="0" u="none" strike="noStrike" kern="1200" cap="none" spc="0" normalizeH="0" baseline="0" noProof="0" dirty="0" smtClean="0">
                <a:ln>
                  <a:noFill/>
                </a:ln>
                <a:solidFill>
                  <a:prstClr val="black"/>
                </a:solidFill>
                <a:effectLst/>
                <a:uLnTx/>
                <a:uFillTx/>
                <a:latin typeface="Calibri" panose="020F0502020204030204"/>
                <a:ea typeface="+mn-ea"/>
                <a:cs typeface="+mn-cs"/>
              </a:rPr>
              <a:t>sussistente anche il concorso </a:t>
            </a: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di colpa del danneggiato nella causazione del </a:t>
            </a:r>
            <a:r>
              <a:rPr kumimoji="0" lang="it-IT" sz="1400" b="0" i="0" u="none" strike="noStrike" kern="1200" cap="none" spc="0" normalizeH="0" baseline="0" noProof="0" dirty="0" smtClean="0">
                <a:ln>
                  <a:noFill/>
                </a:ln>
                <a:solidFill>
                  <a:prstClr val="black"/>
                </a:solidFill>
                <a:effectLst/>
                <a:uLnTx/>
                <a:uFillTx/>
                <a:latin typeface="Calibri" panose="020F0502020204030204"/>
                <a:ea typeface="+mn-ea"/>
                <a:cs typeface="+mn-cs"/>
              </a:rPr>
              <a:t>danno, </a:t>
            </a: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nella misura del 50%, essendo pacifico che il luogo della caduta era </a:t>
            </a:r>
            <a:r>
              <a:rPr kumimoji="0" lang="it-IT" sz="1400" b="0" i="0" u="none" strike="noStrike" kern="1200" cap="none" spc="0" normalizeH="0" baseline="0" noProof="0" dirty="0" smtClean="0">
                <a:ln>
                  <a:noFill/>
                </a:ln>
                <a:solidFill>
                  <a:prstClr val="black"/>
                </a:solidFill>
                <a:effectLst/>
                <a:uLnTx/>
                <a:uFillTx/>
                <a:latin typeface="Calibri" panose="020F0502020204030204"/>
                <a:ea typeface="+mn-ea"/>
                <a:cs typeface="+mn-cs"/>
              </a:rPr>
              <a:t>conosciuto e </a:t>
            </a: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i dislivelli stessi </a:t>
            </a:r>
            <a:r>
              <a:rPr kumimoji="0" lang="it-IT" sz="1400" b="0" i="0" u="none" strike="noStrike" kern="1200" cap="none" spc="0" normalizeH="0" baseline="0" noProof="0" dirty="0" smtClean="0">
                <a:ln>
                  <a:noFill/>
                </a:ln>
                <a:solidFill>
                  <a:prstClr val="black"/>
                </a:solidFill>
                <a:effectLst/>
                <a:uLnTx/>
                <a:uFillTx/>
                <a:latin typeface="Calibri" panose="020F0502020204030204"/>
                <a:ea typeface="+mn-ea"/>
                <a:cs typeface="+mn-cs"/>
              </a:rPr>
              <a:t>visibili e percepibili</a:t>
            </a:r>
            <a:r>
              <a:rPr kumimoji="0" lang="it-IT" sz="1400" b="0" i="0" u="none" strike="noStrike" kern="1200" cap="none" spc="0" normalizeH="0" noProof="0" dirty="0" smtClean="0">
                <a:ln>
                  <a:noFill/>
                </a:ln>
                <a:solidFill>
                  <a:prstClr val="black"/>
                </a:solidFill>
                <a:effectLst/>
                <a:uLnTx/>
                <a:uFillTx/>
                <a:latin typeface="Calibri" panose="020F0502020204030204"/>
                <a:ea typeface="+mn-ea"/>
                <a:cs typeface="+mn-cs"/>
              </a:rPr>
              <a:t> con la dovuta prudenza.</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1400" b="0" i="0" u="none" strike="noStrike" kern="1200" cap="none" spc="0" normalizeH="0" baseline="0" noProof="0" dirty="0" smtClean="0">
                <a:ln>
                  <a:noFill/>
                </a:ln>
                <a:solidFill>
                  <a:prstClr val="black"/>
                </a:solidFill>
                <a:effectLst/>
                <a:uLnTx/>
                <a:uFillTx/>
                <a:latin typeface="Calibri" panose="020F0502020204030204"/>
                <a:ea typeface="+mn-ea"/>
                <a:cs typeface="+mn-cs"/>
              </a:rPr>
              <a:t>Il </a:t>
            </a: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Giudice condannava pertanto il Comune di Milano al pagamento in favore di parte attorea della somma di € 2.246,12, pari al 50% della somma quantificata a titolo di danno non patrimoniale sulla base delle conclusioni </a:t>
            </a:r>
            <a:r>
              <a:rPr kumimoji="0" lang="it-IT" sz="1400" b="0" i="0" u="none" strike="noStrike" kern="1200" cap="none" spc="0" normalizeH="0" baseline="0" noProof="0" dirty="0" smtClean="0">
                <a:ln>
                  <a:noFill/>
                </a:ln>
                <a:solidFill>
                  <a:prstClr val="black"/>
                </a:solidFill>
                <a:effectLst/>
                <a:uLnTx/>
                <a:uFillTx/>
                <a:latin typeface="Calibri" panose="020F0502020204030204"/>
                <a:ea typeface="+mn-ea"/>
                <a:cs typeface="+mn-cs"/>
              </a:rPr>
              <a:t>della </a:t>
            </a: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relazione del </a:t>
            </a:r>
            <a:r>
              <a:rPr kumimoji="0" lang="it-IT" sz="1400" b="0" i="0" u="none" strike="noStrike" kern="1200" cap="none" spc="0" normalizeH="0" baseline="0" noProof="0" dirty="0" err="1">
                <a:ln>
                  <a:noFill/>
                </a:ln>
                <a:solidFill>
                  <a:prstClr val="black"/>
                </a:solidFill>
                <a:effectLst/>
                <a:uLnTx/>
                <a:uFillTx/>
                <a:latin typeface="Calibri" panose="020F0502020204030204"/>
                <a:ea typeface="+mn-ea"/>
                <a:cs typeface="+mn-cs"/>
              </a:rPr>
              <a:t>ctu</a:t>
            </a: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it-IT" sz="1400" b="0" i="0" u="none" strike="noStrike" kern="1200" cap="none" spc="0" normalizeH="0" baseline="0" noProof="0" dirty="0" smtClean="0">
                <a:ln>
                  <a:noFill/>
                </a:ln>
                <a:solidFill>
                  <a:prstClr val="black"/>
                </a:solidFill>
                <a:effectLst/>
                <a:uLnTx/>
                <a:uFillTx/>
                <a:latin typeface="Calibri" panose="020F0502020204030204"/>
                <a:ea typeface="+mn-ea"/>
                <a:cs typeface="+mn-cs"/>
              </a:rPr>
              <a:t>oltre </a:t>
            </a: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interessi; condannava inoltre il Comune di Milano alla refusione delle spese di lite, liquidate in € 264,00 per esborsi ed € 1.300,00 per compensi professionali, oltre Iva, </a:t>
            </a:r>
            <a:r>
              <a:rPr kumimoji="0" lang="it-IT" sz="1400" b="0" i="0" u="none" strike="noStrike" kern="1200" cap="none" spc="0" normalizeH="0" baseline="0" noProof="0" dirty="0" err="1">
                <a:ln>
                  <a:noFill/>
                </a:ln>
                <a:solidFill>
                  <a:prstClr val="black"/>
                </a:solidFill>
                <a:effectLst/>
                <a:uLnTx/>
                <a:uFillTx/>
                <a:latin typeface="Calibri" panose="020F0502020204030204"/>
                <a:ea typeface="+mn-ea"/>
                <a:cs typeface="+mn-cs"/>
              </a:rPr>
              <a:t>Cpa</a:t>
            </a:r>
            <a:r>
              <a:rPr kumimoji="0" lang="it-IT" sz="1400" b="0" i="0" u="none" strike="noStrike" kern="1200" cap="none" spc="0" normalizeH="0" baseline="0" noProof="0" dirty="0">
                <a:ln>
                  <a:noFill/>
                </a:ln>
                <a:solidFill>
                  <a:prstClr val="black"/>
                </a:solidFill>
                <a:effectLst/>
                <a:uLnTx/>
                <a:uFillTx/>
                <a:latin typeface="Calibri" panose="020F0502020204030204"/>
                <a:ea typeface="+mn-ea"/>
                <a:cs typeface="+mn-cs"/>
              </a:rPr>
              <a:t> e spese generali, come per legge.</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it-IT" sz="1200" u="sng" dirty="0"/>
          </a:p>
          <a:p>
            <a:pPr marL="0" indent="0">
              <a:buNone/>
              <a:defRPr/>
            </a:pPr>
            <a:r>
              <a:rPr lang="it-IT" sz="1400" b="1" u="sng" dirty="0"/>
              <a:t>3 - Sentenza Tribunale n. 10178 del 25.11.2024 </a:t>
            </a:r>
            <a:r>
              <a:rPr lang="it-IT" sz="1400" dirty="0"/>
              <a:t>– RG 21475/2020 – B.S –  </a:t>
            </a:r>
            <a:r>
              <a:rPr lang="it-IT" sz="1400"/>
              <a:t>lesioni </a:t>
            </a:r>
            <a:r>
              <a:rPr lang="it-IT" sz="1400" smtClean="0"/>
              <a:t>per </a:t>
            </a:r>
            <a:r>
              <a:rPr lang="it-IT" sz="1400" dirty="0"/>
              <a:t>pavimentazione sconnessa - importo € 12.070,77</a:t>
            </a:r>
          </a:p>
          <a:p>
            <a:pPr marL="0" indent="0">
              <a:buNone/>
              <a:defRPr/>
            </a:pPr>
            <a:r>
              <a:rPr lang="it-IT" sz="1400" dirty="0">
                <a:solidFill>
                  <a:prstClr val="black"/>
                </a:solidFill>
                <a:latin typeface="Calibri" panose="020F0502020204030204"/>
              </a:rPr>
              <a:t>L’attrice chiamava in giudizio il Comune di Milano per ottenere il risarcimento dei danni subiti in data 5.2.2019, quando, camminando sul marciapiede di Piazza Bertarelli a Milano, urtava contro un moncone di un palo metallico sporgente rispetto al </a:t>
            </a:r>
            <a:r>
              <a:rPr lang="it-IT" sz="1400" dirty="0" smtClean="0">
                <a:solidFill>
                  <a:prstClr val="black"/>
                </a:solidFill>
                <a:latin typeface="Calibri" panose="020F0502020204030204"/>
              </a:rPr>
              <a:t>marciapiede e, </a:t>
            </a:r>
            <a:r>
              <a:rPr lang="it-IT" sz="1400" dirty="0">
                <a:solidFill>
                  <a:prstClr val="black"/>
                </a:solidFill>
                <a:latin typeface="Calibri" panose="020F0502020204030204"/>
              </a:rPr>
              <a:t>in seguito alla </a:t>
            </a:r>
            <a:r>
              <a:rPr lang="it-IT" sz="1400" dirty="0" smtClean="0">
                <a:solidFill>
                  <a:prstClr val="black"/>
                </a:solidFill>
                <a:latin typeface="Calibri" panose="020F0502020204030204"/>
              </a:rPr>
              <a:t>caduta, </a:t>
            </a:r>
            <a:r>
              <a:rPr lang="it-IT" sz="1400" dirty="0">
                <a:solidFill>
                  <a:prstClr val="black"/>
                </a:solidFill>
                <a:latin typeface="Calibri" panose="020F0502020204030204"/>
              </a:rPr>
              <a:t>riportava lesioni.</a:t>
            </a:r>
          </a:p>
          <a:p>
            <a:pPr marL="0" indent="0">
              <a:buNone/>
              <a:defRPr/>
            </a:pPr>
            <a:r>
              <a:rPr lang="it-IT" sz="1400" dirty="0">
                <a:solidFill>
                  <a:prstClr val="black"/>
                </a:solidFill>
                <a:latin typeface="Calibri" panose="020F0502020204030204"/>
              </a:rPr>
              <a:t>Si costituiva in giudizio il Comune di </a:t>
            </a:r>
            <a:r>
              <a:rPr lang="it-IT" sz="1400" dirty="0" smtClean="0">
                <a:solidFill>
                  <a:prstClr val="black"/>
                </a:solidFill>
                <a:latin typeface="Calibri" panose="020F0502020204030204"/>
              </a:rPr>
              <a:t>Milano e, all’esito </a:t>
            </a:r>
            <a:r>
              <a:rPr lang="it-IT" sz="1400" dirty="0">
                <a:solidFill>
                  <a:prstClr val="black"/>
                </a:solidFill>
                <a:latin typeface="Calibri" panose="020F0502020204030204"/>
              </a:rPr>
              <a:t>del contraddittorio, il Giudice, ascoltate le dichiarazioni testimoniali, riteneva </a:t>
            </a:r>
            <a:r>
              <a:rPr lang="it-IT" sz="1400" dirty="0" smtClean="0">
                <a:solidFill>
                  <a:prstClr val="black"/>
                </a:solidFill>
                <a:latin typeface="Calibri" panose="020F0502020204030204"/>
              </a:rPr>
              <a:t>sussistente </a:t>
            </a:r>
            <a:r>
              <a:rPr lang="it-IT" sz="1400" dirty="0">
                <a:solidFill>
                  <a:prstClr val="black"/>
                </a:solidFill>
                <a:latin typeface="Calibri" panose="020F0502020204030204"/>
              </a:rPr>
              <a:t>il nesso causale tra il moncone del palo </a:t>
            </a:r>
            <a:r>
              <a:rPr lang="it-IT" sz="1400" dirty="0" smtClean="0">
                <a:solidFill>
                  <a:prstClr val="black"/>
                </a:solidFill>
                <a:latin typeface="Calibri" panose="020F0502020204030204"/>
              </a:rPr>
              <a:t>e </a:t>
            </a:r>
            <a:r>
              <a:rPr lang="it-IT" sz="1400" dirty="0">
                <a:solidFill>
                  <a:prstClr val="black"/>
                </a:solidFill>
                <a:latin typeface="Calibri" panose="020F0502020204030204"/>
              </a:rPr>
              <a:t>la </a:t>
            </a:r>
            <a:r>
              <a:rPr lang="it-IT" sz="1400" dirty="0" smtClean="0">
                <a:solidFill>
                  <a:prstClr val="black"/>
                </a:solidFill>
                <a:latin typeface="Calibri" panose="020F0502020204030204"/>
              </a:rPr>
              <a:t>caduta, </a:t>
            </a:r>
            <a:r>
              <a:rPr lang="it-IT" sz="1400" dirty="0">
                <a:solidFill>
                  <a:prstClr val="black"/>
                </a:solidFill>
                <a:latin typeface="Calibri" panose="020F0502020204030204"/>
              </a:rPr>
              <a:t>e </a:t>
            </a:r>
            <a:r>
              <a:rPr lang="it-IT" sz="1400" dirty="0" smtClean="0">
                <a:solidFill>
                  <a:prstClr val="black"/>
                </a:solidFill>
                <a:latin typeface="Calibri" panose="020F0502020204030204"/>
              </a:rPr>
              <a:t>che, non essendo agevole percepire l’ostacolo da parte del passante, dell’evento </a:t>
            </a:r>
            <a:r>
              <a:rPr lang="it-IT" sz="1400" dirty="0">
                <a:solidFill>
                  <a:prstClr val="black"/>
                </a:solidFill>
                <a:latin typeface="Calibri" panose="020F0502020204030204"/>
              </a:rPr>
              <a:t>dannoso dovesse rispondere il Comune convenuto, in quanto custode della </a:t>
            </a:r>
            <a:r>
              <a:rPr lang="it-IT" sz="1400" dirty="0" smtClean="0">
                <a:solidFill>
                  <a:prstClr val="black"/>
                </a:solidFill>
                <a:latin typeface="Calibri" panose="020F0502020204030204"/>
              </a:rPr>
              <a:t>cosa</a:t>
            </a:r>
            <a:r>
              <a:rPr lang="it-IT" sz="1400" dirty="0" smtClean="0">
                <a:solidFill>
                  <a:prstClr val="black"/>
                </a:solidFill>
              </a:rPr>
              <a:t>. </a:t>
            </a:r>
            <a:endParaRPr lang="it-IT" sz="1400" dirty="0" smtClean="0">
              <a:solidFill>
                <a:prstClr val="black"/>
              </a:solidFill>
              <a:latin typeface="Calibri" panose="020F0502020204030204"/>
            </a:endParaRPr>
          </a:p>
          <a:p>
            <a:pPr marL="0" indent="0">
              <a:buNone/>
            </a:pPr>
            <a:r>
              <a:rPr lang="it-IT" sz="1400" dirty="0" smtClean="0"/>
              <a:t>Condannava </a:t>
            </a:r>
            <a:r>
              <a:rPr lang="it-IT" sz="1400" dirty="0"/>
              <a:t>quindi il Comune di Milano al pagamento in favore di parte attrice della somma di € 6.126,05, oltre interessi, ed alla refusione delle spese di lite, liquidate in € 545,00 per esborsi ed € 3.000,00 per compensi professionali, oltre iva, </a:t>
            </a:r>
            <a:r>
              <a:rPr lang="it-IT" sz="1400" dirty="0" err="1"/>
              <a:t>cpa</a:t>
            </a:r>
            <a:r>
              <a:rPr lang="it-IT" sz="1400" dirty="0"/>
              <a:t> e spese generali, come per legge.</a:t>
            </a:r>
          </a:p>
          <a:p>
            <a:pPr marL="0" indent="0">
              <a:buNone/>
            </a:pPr>
            <a:r>
              <a:rPr lang="it-IT" sz="1400" dirty="0"/>
              <a:t>A scopo cautelativo, si è reputato opportuno inserire in approvazione del debito fuori bilancio gli interessi legali come stabilito in sentenza, quantunque </a:t>
            </a:r>
            <a:r>
              <a:rPr lang="it-IT" sz="1400" dirty="0" err="1" smtClean="0"/>
              <a:t>inidcati</a:t>
            </a:r>
            <a:r>
              <a:rPr lang="it-IT" sz="1400" dirty="0" smtClean="0"/>
              <a:t> </a:t>
            </a:r>
            <a:r>
              <a:rPr lang="it-IT" sz="1400" dirty="0"/>
              <a:t>dal legale di parte attrice al momento </a:t>
            </a:r>
            <a:r>
              <a:rPr lang="it-IT" sz="1400" dirty="0" smtClean="0"/>
              <a:t>della richiesta </a:t>
            </a:r>
            <a:r>
              <a:rPr lang="it-IT" sz="1400" dirty="0"/>
              <a:t>delle somme dovute.</a:t>
            </a:r>
          </a:p>
          <a:p>
            <a:pPr marL="0" indent="0">
              <a:buNone/>
              <a:defRPr/>
            </a:pPr>
            <a:endParaRPr lang="it-IT" sz="1200" dirty="0">
              <a:solidFill>
                <a:prstClr val="black"/>
              </a:solidFill>
              <a:latin typeface="Calibri" panose="020F0502020204030204"/>
            </a:endParaRPr>
          </a:p>
          <a:p>
            <a:pPr marL="0" indent="0">
              <a:buNone/>
              <a:defRPr/>
            </a:pPr>
            <a:endParaRPr lang="it-IT" sz="1200" dirty="0">
              <a:solidFill>
                <a:prstClr val="black"/>
              </a:solidFill>
              <a:latin typeface="Calibri" panose="020F0502020204030204"/>
            </a:endParaRPr>
          </a:p>
          <a:p>
            <a:pPr marL="0" indent="0">
              <a:buNone/>
              <a:defRPr/>
            </a:pPr>
            <a:endParaRPr lang="it-IT" sz="1200" dirty="0">
              <a:solidFill>
                <a:prstClr val="black"/>
              </a:solidFill>
              <a:latin typeface="Calibri" panose="020F0502020204030204"/>
            </a:endParaRPr>
          </a:p>
          <a:p>
            <a:pPr marL="0" indent="0">
              <a:buNone/>
              <a:defRPr/>
            </a:pPr>
            <a:endParaRPr lang="it-IT" sz="1200" dirty="0">
              <a:solidFill>
                <a:prstClr val="black"/>
              </a:solidFill>
              <a:latin typeface="Calibri" panose="020F0502020204030204"/>
            </a:endParaRPr>
          </a:p>
          <a:p>
            <a:pPr marL="0" indent="0">
              <a:buNone/>
            </a:pPr>
            <a:endParaRPr lang="it-IT" dirty="0"/>
          </a:p>
        </p:txBody>
      </p:sp>
      <p:sp>
        <p:nvSpPr>
          <p:cNvPr id="4" name="Titolo 1">
            <a:extLst>
              <a:ext uri="{FF2B5EF4-FFF2-40B4-BE49-F238E27FC236}">
                <a16:creationId xmlns:a16="http://schemas.microsoft.com/office/drawing/2014/main" id="{58131226-1FFB-9844-B3C0-C981D05BC8FC}"/>
              </a:ext>
            </a:extLst>
          </p:cNvPr>
          <p:cNvSpPr>
            <a:spLocks noGrp="1"/>
          </p:cNvSpPr>
          <p:nvPr>
            <p:ph type="title"/>
          </p:nvPr>
        </p:nvSpPr>
        <p:spPr>
          <a:xfrm>
            <a:off x="490330" y="243205"/>
            <a:ext cx="11396870" cy="444500"/>
          </a:xfrm>
          <a:solidFill>
            <a:srgbClr val="FF0000"/>
          </a:solidFill>
        </p:spPr>
        <p:txBody>
          <a:bodyPr>
            <a:noAutofit/>
          </a:bodyPr>
          <a:lstStyle/>
          <a:p>
            <a:pPr marL="11113"/>
            <a:r>
              <a:rPr lang="it-IT" sz="1800" b="1" dirty="0"/>
              <a:t>Area Facility Management – Proposta di Deliberazione Consiliare n. 1 del 2.1.2025</a:t>
            </a:r>
          </a:p>
        </p:txBody>
      </p:sp>
    </p:spTree>
    <p:extLst>
      <p:ext uri="{BB962C8B-B14F-4D97-AF65-F5344CB8AC3E}">
        <p14:creationId xmlns:p14="http://schemas.microsoft.com/office/powerpoint/2010/main" val="2979865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92712C9-CB9B-840C-908B-DA8025C1765A}"/>
              </a:ext>
            </a:extLst>
          </p:cNvPr>
          <p:cNvSpPr>
            <a:spLocks noGrp="1"/>
          </p:cNvSpPr>
          <p:nvPr>
            <p:ph type="title"/>
          </p:nvPr>
        </p:nvSpPr>
        <p:spPr>
          <a:xfrm>
            <a:off x="838200" y="355076"/>
            <a:ext cx="10515599" cy="488985"/>
          </a:xfrm>
        </p:spPr>
        <p:txBody>
          <a:bodyPr>
            <a:normAutofit/>
          </a:bodyPr>
          <a:lstStyle/>
          <a:p>
            <a:r>
              <a:rPr kumimoji="0" lang="it-IT" sz="1800" b="1" i="0" u="none" strike="noStrike" kern="1200" cap="none" spc="0" normalizeH="0" baseline="0" noProof="0" dirty="0">
                <a:ln>
                  <a:noFill/>
                </a:ln>
                <a:solidFill>
                  <a:prstClr val="black"/>
                </a:solidFill>
                <a:effectLst/>
                <a:highlight>
                  <a:srgbClr val="FF0000"/>
                </a:highlight>
                <a:uLnTx/>
                <a:uFillTx/>
                <a:latin typeface="Calibri Light" panose="020F0302020204030204"/>
                <a:ea typeface="+mj-ea"/>
                <a:cs typeface="+mj-cs"/>
              </a:rPr>
              <a:t>Area Facility Management – Proposta di Deliberazione Consiliare n. 1 del 2.1.2025</a:t>
            </a:r>
            <a:endParaRPr lang="it-IT" dirty="0">
              <a:highlight>
                <a:srgbClr val="FF0000"/>
              </a:highlight>
            </a:endParaRPr>
          </a:p>
        </p:txBody>
      </p:sp>
      <p:sp>
        <p:nvSpPr>
          <p:cNvPr id="3" name="Segnaposto contenuto 2">
            <a:extLst>
              <a:ext uri="{FF2B5EF4-FFF2-40B4-BE49-F238E27FC236}">
                <a16:creationId xmlns:a16="http://schemas.microsoft.com/office/drawing/2014/main" id="{0BE05C5D-ED11-58A5-6513-B879B3B232EE}"/>
              </a:ext>
            </a:extLst>
          </p:cNvPr>
          <p:cNvSpPr>
            <a:spLocks noGrp="1"/>
          </p:cNvSpPr>
          <p:nvPr>
            <p:ph idx="1"/>
          </p:nvPr>
        </p:nvSpPr>
        <p:spPr>
          <a:xfrm>
            <a:off x="339581" y="994787"/>
            <a:ext cx="11133573" cy="5528234"/>
          </a:xfrm>
        </p:spPr>
        <p:txBody>
          <a:bodyPr>
            <a:normAutofit/>
          </a:bodyPr>
          <a:lstStyle/>
          <a:p>
            <a:pPr marL="0" indent="0">
              <a:buNone/>
            </a:pPr>
            <a:endParaRPr lang="it-IT" sz="1400" dirty="0"/>
          </a:p>
          <a:p>
            <a:pPr marL="0" indent="0">
              <a:buNone/>
            </a:pPr>
            <a:r>
              <a:rPr lang="it-IT" sz="1400" b="1" u="sng" dirty="0"/>
              <a:t>4 - Sentenza Tribunale n. 10768/2024 del 12.12.2024 </a:t>
            </a:r>
            <a:r>
              <a:rPr lang="it-IT" sz="1400" dirty="0"/>
              <a:t>– RG 35905/2022 – B.F. – lesioni per caduta causa dissesto pavimentazione - € 9.850,50</a:t>
            </a:r>
          </a:p>
          <a:p>
            <a:pPr marL="0" indent="0">
              <a:buNone/>
            </a:pPr>
            <a:r>
              <a:rPr lang="it-IT" sz="1400" dirty="0"/>
              <a:t>L’attrice conveniva in giudizio il Comune di Milano per </a:t>
            </a:r>
            <a:r>
              <a:rPr lang="it-IT" sz="1400" dirty="0" smtClean="0"/>
              <a:t>chiedere il risarcimento </a:t>
            </a:r>
            <a:r>
              <a:rPr lang="it-IT" sz="1400" dirty="0"/>
              <a:t>dei danni subiti in conseguenza </a:t>
            </a:r>
            <a:r>
              <a:rPr lang="it-IT" sz="1400" dirty="0" smtClean="0"/>
              <a:t>delle lesioni riportate nella caduta verificatasi </a:t>
            </a:r>
            <a:r>
              <a:rPr lang="it-IT" sz="1400" dirty="0"/>
              <a:t>in via Podgora a Milano in data 23.3.2022 a causa di un dissesto non visibile della </a:t>
            </a:r>
            <a:r>
              <a:rPr lang="it-IT" sz="1400" dirty="0" smtClean="0"/>
              <a:t>pavimentazione.</a:t>
            </a:r>
            <a:endParaRPr lang="it-IT" sz="1400" dirty="0"/>
          </a:p>
          <a:p>
            <a:pPr marL="0" indent="0">
              <a:buNone/>
            </a:pPr>
            <a:r>
              <a:rPr lang="it-IT" sz="1400" dirty="0" smtClean="0"/>
              <a:t>All’esito </a:t>
            </a:r>
            <a:r>
              <a:rPr lang="it-IT" sz="1400" dirty="0"/>
              <a:t>dell’istruttoria, il Tribunale riteneva la fattispecie rientrare nell’ambito di applicazione dell’art. 2051 cod. civ., relativo alla responsabilità per cose in </a:t>
            </a:r>
            <a:r>
              <a:rPr lang="it-IT" sz="1400" dirty="0" smtClean="0"/>
              <a:t>custodia. </a:t>
            </a:r>
          </a:p>
          <a:p>
            <a:pPr marL="0" indent="0">
              <a:buNone/>
            </a:pPr>
            <a:r>
              <a:rPr lang="it-IT" sz="1400" dirty="0" smtClean="0"/>
              <a:t>Dai </a:t>
            </a:r>
            <a:r>
              <a:rPr lang="it-IT" sz="1400" dirty="0"/>
              <a:t>documenti prodotti e dall’espletata istruttoria orale il Tribunale deduceva </a:t>
            </a:r>
            <a:r>
              <a:rPr lang="it-IT" sz="1400" dirty="0" smtClean="0"/>
              <a:t>infatti </a:t>
            </a:r>
            <a:r>
              <a:rPr lang="it-IT" sz="1400" dirty="0"/>
              <a:t>che la buca presente sul manto stradale al momento dell’incidente non fosse né percepibile a colpo d’occhio, né prevedibile secondo criteri di </a:t>
            </a:r>
            <a:r>
              <a:rPr lang="it-IT" sz="1400" dirty="0" smtClean="0"/>
              <a:t>normalità.</a:t>
            </a:r>
            <a:endParaRPr lang="it-IT" sz="1400" dirty="0"/>
          </a:p>
          <a:p>
            <a:pPr marL="0" indent="0">
              <a:buNone/>
            </a:pPr>
            <a:r>
              <a:rPr lang="it-IT" sz="1400" dirty="0" smtClean="0"/>
              <a:t>Riteneva </a:t>
            </a:r>
            <a:r>
              <a:rPr lang="it-IT" sz="1400" dirty="0"/>
              <a:t>pertanto di </a:t>
            </a:r>
            <a:r>
              <a:rPr lang="it-IT" sz="1400" dirty="0" smtClean="0"/>
              <a:t>riconoscere </a:t>
            </a:r>
            <a:r>
              <a:rPr lang="it-IT" sz="1400" dirty="0"/>
              <a:t>in favore </a:t>
            </a:r>
            <a:r>
              <a:rPr lang="it-IT" sz="1400" dirty="0" smtClean="0"/>
              <a:t>dell’attrice </a:t>
            </a:r>
            <a:r>
              <a:rPr lang="it-IT" sz="1400" dirty="0"/>
              <a:t>la complessiva somma di euro 4.319,50, oltre interessi; poneva le spese di CTU medico – legale a carico del convenuto </a:t>
            </a:r>
            <a:r>
              <a:rPr lang="it-IT" sz="1400" dirty="0" smtClean="0"/>
              <a:t>Comune e </a:t>
            </a:r>
            <a:r>
              <a:rPr lang="it-IT" sz="1400" dirty="0"/>
              <a:t>condannava lo stesso a rifondere all’attrice le spese di lite, liquidate per esborsi in € 545,00, per CTP in € 610,00 e per onorario di avvocato in € 2.550,00, oltre Iva, </a:t>
            </a:r>
            <a:r>
              <a:rPr lang="it-IT" sz="1400" dirty="0" err="1"/>
              <a:t>cpa</a:t>
            </a:r>
            <a:r>
              <a:rPr lang="it-IT" sz="1400" dirty="0"/>
              <a:t> e 15% per spese forfettarie.</a:t>
            </a:r>
          </a:p>
        </p:txBody>
      </p:sp>
      <p:pic>
        <p:nvPicPr>
          <p:cNvPr id="4" name="Immagine 3">
            <a:extLst>
              <a:ext uri="{FF2B5EF4-FFF2-40B4-BE49-F238E27FC236}">
                <a16:creationId xmlns:a16="http://schemas.microsoft.com/office/drawing/2014/main" id="{83B6338C-30CA-F5C3-544C-B5B2FAB3C187}"/>
              </a:ext>
            </a:extLst>
          </p:cNvPr>
          <p:cNvPicPr>
            <a:picLocks noChangeAspect="1"/>
          </p:cNvPicPr>
          <p:nvPr/>
        </p:nvPicPr>
        <p:blipFill>
          <a:blip r:embed="rId2"/>
          <a:stretch>
            <a:fillRect/>
          </a:stretch>
        </p:blipFill>
        <p:spPr>
          <a:xfrm>
            <a:off x="349629" y="341456"/>
            <a:ext cx="11437087" cy="499915"/>
          </a:xfrm>
          <a:prstGeom prst="rect">
            <a:avLst/>
          </a:prstGeom>
        </p:spPr>
      </p:pic>
    </p:spTree>
    <p:extLst>
      <p:ext uri="{BB962C8B-B14F-4D97-AF65-F5344CB8AC3E}">
        <p14:creationId xmlns:p14="http://schemas.microsoft.com/office/powerpoint/2010/main" val="2762594217"/>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1138</TotalTime>
  <Words>1166</Words>
  <Application>Microsoft Office PowerPoint</Application>
  <PresentationFormat>Widescreen</PresentationFormat>
  <Paragraphs>58</Paragraphs>
  <Slides>4</Slides>
  <Notes>2</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4</vt:i4>
      </vt:variant>
    </vt:vector>
  </HeadingPairs>
  <TitlesOfParts>
    <vt:vector size="8" baseType="lpstr">
      <vt:lpstr>Arial</vt:lpstr>
      <vt:lpstr>Calibri</vt:lpstr>
      <vt:lpstr>Calibri Light</vt:lpstr>
      <vt:lpstr>Tema di Office</vt:lpstr>
      <vt:lpstr>Area Facility Management</vt:lpstr>
      <vt:lpstr>Area Facility Management – Proposta di Deliberazione Consiliare n. 1 del  2.1.2025</vt:lpstr>
      <vt:lpstr>Area Facility Management – Proposta di Deliberazione Consiliare n. 1 del 2.1.2025</vt:lpstr>
      <vt:lpstr>Area Facility Management – Proposta di Deliberazione Consiliare n. 1 del 2.1.2025</vt:lpstr>
    </vt:vector>
  </TitlesOfParts>
  <Company>Comune di Milano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Area Facility Management</dc:title>
  <dc:creator>Claudio Bisi</dc:creator>
  <cp:lastModifiedBy>Mauro Valenti</cp:lastModifiedBy>
  <cp:revision>339</cp:revision>
  <dcterms:created xsi:type="dcterms:W3CDTF">2020-05-14T07:22:21Z</dcterms:created>
  <dcterms:modified xsi:type="dcterms:W3CDTF">2025-02-25T14:01:08Z</dcterms:modified>
</cp:coreProperties>
</file>