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73" r:id="rId6"/>
    <p:sldId id="274" r:id="rId7"/>
    <p:sldId id="278" r:id="rId8"/>
    <p:sldId id="275" r:id="rId9"/>
    <p:sldId id="263" r:id="rId10"/>
    <p:sldId id="335" r:id="rId11"/>
    <p:sldId id="336" r:id="rId12"/>
    <p:sldId id="337" r:id="rId13"/>
    <p:sldId id="338" r:id="rId14"/>
    <p:sldId id="269" r:id="rId15"/>
    <p:sldId id="259" r:id="rId16"/>
    <p:sldId id="270" r:id="rId17"/>
    <p:sldId id="272" r:id="rId18"/>
    <p:sldId id="292" r:id="rId19"/>
    <p:sldId id="302" r:id="rId20"/>
    <p:sldId id="314" r:id="rId21"/>
    <p:sldId id="316" r:id="rId22"/>
    <p:sldId id="328" r:id="rId23"/>
    <p:sldId id="331" r:id="rId24"/>
    <p:sldId id="332" r:id="rId25"/>
    <p:sldId id="327" r:id="rId26"/>
    <p:sldId id="334" r:id="rId27"/>
    <p:sldId id="333"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67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1A7310-34A8-AFE9-5D25-CE004DFDA8AD}" name="C.Centimeri consulente AMAT" initials="" userId="S::carlotta.centimeri@amat-mi.it::cc963293-39a1-4508-9d7d-8470f800ab2e" providerId="AD"/>
  <p188:author id="{4DD50D9E-6F81-1582-DEFB-46A93218EFA8}" name="Chiara De Grandi" initials="CDG" userId="Chiara De Grandi" providerId="None"/>
  <p188:author id="{3A2D1DBB-ADCD-F447-89EA-62C0A3168D85}" name="carlotta.centimeri_consulente@amat-mi.it" initials="ca" userId="S::urn:spo:guest#carlotta.centimeri_consulente@amat-mi.it::"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7300"/>
    <a:srgbClr val="A3C3F7"/>
    <a:srgbClr val="DF5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BFF23-2ED1-B6C9-56E4-4A98BD71E798}" v="73" dt="2025-08-26T11:34:51.478"/>
    <p1510:client id="{40F8F8C3-C80C-C6FF-A5FC-486AD17A9CC3}" v="77" dt="2025-08-26T11:37:06.59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30" y="62"/>
      </p:cViewPr>
      <p:guideLst>
        <p:guide orient="horz" pos="96"/>
        <p:guide pos="6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BF3BA-A44B-FF4A-A69E-23DDA32E6C52}" type="datetimeFigureOut">
              <a:rPr lang="it-IT" smtClean="0"/>
              <a:t>28/08/2025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2FB2C-FBA8-F148-A021-557C4F80E725}" type="slidenum">
              <a:rPr lang="it-IT" smtClean="0"/>
              <a:t>‹N›</a:t>
            </a:fld>
            <a:endParaRPr lang="it-IT"/>
          </a:p>
        </p:txBody>
      </p:sp>
    </p:spTree>
    <p:extLst>
      <p:ext uri="{BB962C8B-B14F-4D97-AF65-F5344CB8AC3E}">
        <p14:creationId xmlns:p14="http://schemas.microsoft.com/office/powerpoint/2010/main" val="337865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EA2FB2C-FBA8-F148-A021-557C4F80E725}" type="slidenum">
              <a:rPr lang="it-IT" smtClean="0"/>
              <a:t>1</a:t>
            </a:fld>
            <a:endParaRPr lang="it-IT"/>
          </a:p>
        </p:txBody>
      </p:sp>
    </p:spTree>
    <p:extLst>
      <p:ext uri="{BB962C8B-B14F-4D97-AF65-F5344CB8AC3E}">
        <p14:creationId xmlns:p14="http://schemas.microsoft.com/office/powerpoint/2010/main" val="111944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EA2FB2C-FBA8-F148-A021-557C4F80E725}" type="slidenum">
              <a:rPr lang="it-IT" smtClean="0"/>
              <a:t>11</a:t>
            </a:fld>
            <a:endParaRPr lang="it-IT"/>
          </a:p>
        </p:txBody>
      </p:sp>
    </p:spTree>
    <p:extLst>
      <p:ext uri="{BB962C8B-B14F-4D97-AF65-F5344CB8AC3E}">
        <p14:creationId xmlns:p14="http://schemas.microsoft.com/office/powerpoint/2010/main" val="329978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proposta autofinanziata o esigenza da sottoporre all'amministrazione?</a:t>
            </a:r>
            <a:br>
              <a:rPr lang="it-IT"/>
            </a:br>
            <a:br>
              <a:rPr lang="it-IT"/>
            </a:br>
            <a:r>
              <a:rPr lang="it-IT"/>
              <a:t>se si individua che è un intervento calato nelle competenze di una o più direzioni non fare lavoro doppio</a:t>
            </a:r>
          </a:p>
          <a:p>
            <a:endParaRPr lang="it-IT"/>
          </a:p>
          <a:p>
            <a:r>
              <a:rPr lang="it-IT"/>
              <a:t>convergenza con le politiche dell'amministrazione</a:t>
            </a:r>
          </a:p>
          <a:p>
            <a:endParaRPr lang="it-IT"/>
          </a:p>
          <a:p>
            <a:endParaRPr lang="it-IT"/>
          </a:p>
        </p:txBody>
      </p:sp>
      <p:sp>
        <p:nvSpPr>
          <p:cNvPr id="4" name="Segnaposto numero diapositiva 3"/>
          <p:cNvSpPr>
            <a:spLocks noGrp="1"/>
          </p:cNvSpPr>
          <p:nvPr>
            <p:ph type="sldNum" sz="quarter" idx="5"/>
          </p:nvPr>
        </p:nvSpPr>
        <p:spPr/>
        <p:txBody>
          <a:bodyPr/>
          <a:lstStyle/>
          <a:p>
            <a:fld id="{3EA2FB2C-FBA8-F148-A021-557C4F80E725}" type="slidenum">
              <a:rPr lang="it-IT" smtClean="0"/>
              <a:t>14</a:t>
            </a:fld>
            <a:endParaRPr lang="it-IT"/>
          </a:p>
        </p:txBody>
      </p:sp>
    </p:spTree>
    <p:extLst>
      <p:ext uri="{BB962C8B-B14F-4D97-AF65-F5344CB8AC3E}">
        <p14:creationId xmlns:p14="http://schemas.microsoft.com/office/powerpoint/2010/main" val="393878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21A61-4866-F8EA-1CD3-AE034BA54F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837577A-6FA1-D9F1-4027-AD302FA2903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CED87F5-0907-B5CC-AEDA-FC29EF7E485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BE5F4BFC-41D8-2BBD-DE86-06A1233D30E0}"/>
              </a:ext>
            </a:extLst>
          </p:cNvPr>
          <p:cNvSpPr>
            <a:spLocks noGrp="1"/>
          </p:cNvSpPr>
          <p:nvPr>
            <p:ph type="sldNum" sz="quarter" idx="5"/>
          </p:nvPr>
        </p:nvSpPr>
        <p:spPr/>
        <p:txBody>
          <a:bodyPr/>
          <a:lstStyle/>
          <a:p>
            <a:fld id="{3EA2FB2C-FBA8-F148-A021-557C4F80E725}" type="slidenum">
              <a:rPr lang="it-IT" smtClean="0"/>
              <a:t>17</a:t>
            </a:fld>
            <a:endParaRPr lang="it-IT"/>
          </a:p>
        </p:txBody>
      </p:sp>
    </p:spTree>
    <p:extLst>
      <p:ext uri="{BB962C8B-B14F-4D97-AF65-F5344CB8AC3E}">
        <p14:creationId xmlns:p14="http://schemas.microsoft.com/office/powerpoint/2010/main" val="158429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EA2FB2C-FBA8-F148-A021-557C4F80E725}" type="slidenum">
              <a:rPr lang="it-IT" smtClean="0"/>
              <a:t>18</a:t>
            </a:fld>
            <a:endParaRPr lang="it-IT"/>
          </a:p>
        </p:txBody>
      </p:sp>
    </p:spTree>
    <p:extLst>
      <p:ext uri="{BB962C8B-B14F-4D97-AF65-F5344CB8AC3E}">
        <p14:creationId xmlns:p14="http://schemas.microsoft.com/office/powerpoint/2010/main" val="3299787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C70627C-F474-3785-F9FC-F8770D96979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BB27CE6-6AE2-8F29-66C0-9C08A2D37746}"/>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6573DBFE-CCD3-1761-CD64-012C278F59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C31805-6BD8-C16E-C797-1885B78DBBAA}"/>
              </a:ext>
            </a:extLst>
          </p:cNvPr>
          <p:cNvSpPr>
            <a:spLocks noGrp="1"/>
          </p:cNvSpPr>
          <p:nvPr>
            <p:ph type="sldNum" sz="quarter" idx="12"/>
          </p:nvPr>
        </p:nvSpPr>
        <p:spPr/>
        <p:txBody>
          <a:bodyPr/>
          <a:lstStyle/>
          <a:p>
            <a:fld id="{F4A61441-015E-7942-B0C2-B31C380B9053}" type="slidenum">
              <a:rPr lang="it-IT" smtClean="0"/>
              <a:t>‹N›</a:t>
            </a:fld>
            <a:endParaRPr lang="it-IT"/>
          </a:p>
        </p:txBody>
      </p:sp>
      <p:sp>
        <p:nvSpPr>
          <p:cNvPr id="2" name="Titolo 1">
            <a:extLst>
              <a:ext uri="{FF2B5EF4-FFF2-40B4-BE49-F238E27FC236}">
                <a16:creationId xmlns:a16="http://schemas.microsoft.com/office/drawing/2014/main" id="{EAE6F733-1F74-C4A7-A7DF-E357AD49D1B9}"/>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Tree>
    <p:extLst>
      <p:ext uri="{BB962C8B-B14F-4D97-AF65-F5344CB8AC3E}">
        <p14:creationId xmlns:p14="http://schemas.microsoft.com/office/powerpoint/2010/main" val="11308660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713919-72D3-F1E2-5B1F-B2E515180ED1}"/>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704E46-5AB7-2584-974B-8D58780F1252}"/>
              </a:ext>
            </a:extLst>
          </p:cNvPr>
          <p:cNvSpPr>
            <a:spLocks noGrp="1"/>
          </p:cNvSpPr>
          <p:nvPr>
            <p:ph type="body" orient="vert" idx="1"/>
          </p:nvPr>
        </p:nvSpPr>
        <p:spPr>
          <a:xfrm>
            <a:off x="838200" y="1825625"/>
            <a:ext cx="10515600" cy="43513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071AD-7AA7-682B-2BA8-B4F6DDC21B2E}"/>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10C3419F-A290-01B9-0F94-055C1E69A6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40645B0-F128-DC84-6318-86EE47145145}"/>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344959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4341769-E023-3700-97C4-AD81DF6AE22C}"/>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31E19E1-5316-538D-67BC-B3999ACCB38D}"/>
              </a:ext>
            </a:extLst>
          </p:cNvPr>
          <p:cNvSpPr>
            <a:spLocks noGrp="1"/>
          </p:cNvSpPr>
          <p:nvPr>
            <p:ph type="body" orient="vert" idx="1"/>
          </p:nvPr>
        </p:nvSpPr>
        <p:spPr>
          <a:xfrm>
            <a:off x="838200" y="365125"/>
            <a:ext cx="7734300" cy="58118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6FA579-DF0E-0AC0-90ED-B28F5BD0DEBB}"/>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63046CAB-75D0-AF24-5718-914C5042D0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0ECFE3-76C1-79B8-E31D-3C31583D63EA}"/>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309060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A857B-47F2-5CBF-05A7-7D3FCC6CFB61}"/>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066DD6-109A-6F39-07CD-F3B617A9EAFB}"/>
              </a:ext>
            </a:extLst>
          </p:cNvPr>
          <p:cNvSpPr>
            <a:spLocks noGrp="1"/>
          </p:cNvSpPr>
          <p:nvPr>
            <p:ph idx="1"/>
          </p:nvPr>
        </p:nvSpPr>
        <p:spPr>
          <a:xfrm>
            <a:off x="838200" y="1825625"/>
            <a:ext cx="10515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DA41C10-5666-3591-7829-8C954FB5E326}"/>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C8CF46C6-EBEB-07D9-F71A-86E3389F05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66F31F-E957-21C9-CAC1-3880357936B3}"/>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27290074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3F6F89-8857-763B-8BEE-36C5A1BD5D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ABB1901-41BA-7C95-E5ED-3DAF969A41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5D25A93-AC5C-3C78-FE2C-611078AAC19D}"/>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A0BB66C6-C8B3-F6DD-B72E-4F4C35C372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A7DA7C-0624-6149-61D0-1296426607CC}"/>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176743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BCE80A-E3EF-BE02-5CF0-9FA597F65F5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33416B-5076-6AF0-6747-1653B4C99D34}"/>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D71A154-12DF-E582-ACF7-71CD4D3A7392}"/>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CF5017-9634-3C62-624C-A2D49A380E95}"/>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6" name="Segnaposto piè di pagina 5">
            <a:extLst>
              <a:ext uri="{FF2B5EF4-FFF2-40B4-BE49-F238E27FC236}">
                <a16:creationId xmlns:a16="http://schemas.microsoft.com/office/drawing/2014/main" id="{F628F312-6F87-4650-D35C-EA2CF252B7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0DE8B8-0ECC-9F4E-A5E4-6D7905E449E0}"/>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278808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713D2-9DFA-07A4-40BC-C5A53F18209C}"/>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74E2F7A-82D9-0FB1-0777-32587F9C1F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C395555-1463-B572-4B41-A4AA733EACA7}"/>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DCC63BC-C3C1-D0A1-204B-2B7D3E8416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FE3D702-72B4-336A-593A-165291AA4DAC}"/>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8371C1C-BDA9-2065-993E-F2376F3859CA}"/>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8" name="Segnaposto piè di pagina 7">
            <a:extLst>
              <a:ext uri="{FF2B5EF4-FFF2-40B4-BE49-F238E27FC236}">
                <a16:creationId xmlns:a16="http://schemas.microsoft.com/office/drawing/2014/main" id="{0D786F7A-9458-AD4B-4E22-B7DD124E600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793C34-567A-1461-E09B-787B58143C73}"/>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35711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801813-AB45-23ED-B81F-ACBDAAE58DFE}"/>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B1E8CA-FD53-C4E5-59B2-5241513746ED}"/>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4" name="Segnaposto piè di pagina 3">
            <a:extLst>
              <a:ext uri="{FF2B5EF4-FFF2-40B4-BE49-F238E27FC236}">
                <a16:creationId xmlns:a16="http://schemas.microsoft.com/office/drawing/2014/main" id="{5AFB300C-0ACF-CA3E-E1DA-C64FF692255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E40F664-296F-D4AE-F48C-6A1522A65236}"/>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246736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8237866-6679-6752-AC84-BA13B1B3087D}"/>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3" name="Segnaposto piè di pagina 2">
            <a:extLst>
              <a:ext uri="{FF2B5EF4-FFF2-40B4-BE49-F238E27FC236}">
                <a16:creationId xmlns:a16="http://schemas.microsoft.com/office/drawing/2014/main" id="{CE5353C6-44DF-4737-6F93-DB27A05C8D5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AAE0ADC-5FF7-3494-5D8F-812E953C571C}"/>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52894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B7C365-61E7-D155-29FA-2D5A4140CB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E8FD904-D500-CEEB-83D1-E61379BA0A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1234C7A-B913-EA7F-1DBE-59AAD45978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74765D8-8194-7B40-D64A-DEBC4F9ABB9E}"/>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6" name="Segnaposto piè di pagina 5">
            <a:extLst>
              <a:ext uri="{FF2B5EF4-FFF2-40B4-BE49-F238E27FC236}">
                <a16:creationId xmlns:a16="http://schemas.microsoft.com/office/drawing/2014/main" id="{050D993C-C095-2D67-6796-249EED8B7E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746BB3E-1E31-85DB-07DA-F4500CA07F40}"/>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85357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7DF4B-B170-4D1D-1AF6-BC34D2FDDD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877AA71-4270-2DD1-00FB-75C695AD549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1404B9A-71E7-DEAC-47AE-E009E5C785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F82D38-5527-9CD0-D732-EAEB864C74AF}"/>
              </a:ext>
            </a:extLst>
          </p:cNvPr>
          <p:cNvSpPr>
            <a:spLocks noGrp="1"/>
          </p:cNvSpPr>
          <p:nvPr>
            <p:ph type="dt" sz="half" idx="10"/>
          </p:nvPr>
        </p:nvSpPr>
        <p:spPr/>
        <p:txBody>
          <a:bodyPr/>
          <a:lstStyle/>
          <a:p>
            <a:fld id="{DFAE3463-9792-2743-8103-84FF402CD715}" type="datetimeFigureOut">
              <a:rPr lang="it-IT" smtClean="0"/>
              <a:t>28/08/2025</a:t>
            </a:fld>
            <a:endParaRPr lang="it-IT"/>
          </a:p>
        </p:txBody>
      </p:sp>
      <p:sp>
        <p:nvSpPr>
          <p:cNvPr id="6" name="Segnaposto piè di pagina 5">
            <a:extLst>
              <a:ext uri="{FF2B5EF4-FFF2-40B4-BE49-F238E27FC236}">
                <a16:creationId xmlns:a16="http://schemas.microsoft.com/office/drawing/2014/main" id="{BEAC0565-F8D1-5258-E008-DA36E29FF8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DDD6621-9E66-05F8-355B-A09E4C8F37B6}"/>
              </a:ext>
            </a:extLst>
          </p:cNvPr>
          <p:cNvSpPr>
            <a:spLocks noGrp="1"/>
          </p:cNvSpPr>
          <p:nvPr>
            <p:ph type="sldNum" sz="quarter" idx="12"/>
          </p:nvPr>
        </p:nvSpPr>
        <p:spPr/>
        <p:txBody>
          <a:bodyPr/>
          <a:lstStyle/>
          <a:p>
            <a:fld id="{F4A61441-015E-7942-B0C2-B31C380B9053}" type="slidenum">
              <a:rPr lang="it-IT" smtClean="0"/>
              <a:t>‹N›</a:t>
            </a:fld>
            <a:endParaRPr lang="it-IT"/>
          </a:p>
        </p:txBody>
      </p:sp>
    </p:spTree>
    <p:extLst>
      <p:ext uri="{BB962C8B-B14F-4D97-AF65-F5344CB8AC3E}">
        <p14:creationId xmlns:p14="http://schemas.microsoft.com/office/powerpoint/2010/main" val="270730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3A036F60-DAFD-0A6E-A6C8-7C480B93D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AE3463-9792-2743-8103-84FF402CD715}" type="datetimeFigureOut">
              <a:rPr lang="it-IT" smtClean="0"/>
              <a:t>28/08/2025</a:t>
            </a:fld>
            <a:endParaRPr lang="it-IT"/>
          </a:p>
        </p:txBody>
      </p:sp>
      <p:sp>
        <p:nvSpPr>
          <p:cNvPr id="5" name="Segnaposto piè di pagina 4">
            <a:extLst>
              <a:ext uri="{FF2B5EF4-FFF2-40B4-BE49-F238E27FC236}">
                <a16:creationId xmlns:a16="http://schemas.microsoft.com/office/drawing/2014/main" id="{9A42FA45-9BAE-3E39-90E7-8325E5798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DD841582-EEA1-1D1A-E2AC-AE0347D34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A61441-015E-7942-B0C2-B31C380B9053}" type="slidenum">
              <a:rPr lang="it-IT" smtClean="0"/>
              <a:t>‹N›</a:t>
            </a:fld>
            <a:endParaRPr lang="it-IT"/>
          </a:p>
        </p:txBody>
      </p:sp>
    </p:spTree>
    <p:extLst>
      <p:ext uri="{BB962C8B-B14F-4D97-AF65-F5344CB8AC3E}">
        <p14:creationId xmlns:p14="http://schemas.microsoft.com/office/powerpoint/2010/main" val="236941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AE528B6-7326-0071-F9D2-81BDF910B633}"/>
              </a:ext>
            </a:extLst>
          </p:cNvPr>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6E787E1-BBB1-F158-72F8-B46E15800C46}"/>
              </a:ext>
            </a:extLst>
          </p:cNvPr>
          <p:cNvSpPr/>
          <p:nvPr/>
        </p:nvSpPr>
        <p:spPr>
          <a:xfrm>
            <a:off x="308640" y="222905"/>
            <a:ext cx="11618260" cy="6443839"/>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1754EF2-1888-D7B6-9C71-DA86F632A7B6}"/>
              </a:ext>
            </a:extLst>
          </p:cNvPr>
          <p:cNvSpPr/>
          <p:nvPr/>
        </p:nvSpPr>
        <p:spPr>
          <a:xfrm>
            <a:off x="5849934" y="3329937"/>
            <a:ext cx="5588000" cy="399498"/>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0F472968-9AC8-3111-6341-F56E4116CD62}"/>
              </a:ext>
            </a:extLst>
          </p:cNvPr>
          <p:cNvSpPr txBox="1"/>
          <p:nvPr/>
        </p:nvSpPr>
        <p:spPr>
          <a:xfrm>
            <a:off x="5835740" y="1898247"/>
            <a:ext cx="5929366" cy="3093154"/>
          </a:xfrm>
          <a:prstGeom prst="rect">
            <a:avLst/>
          </a:prstGeom>
          <a:noFill/>
        </p:spPr>
        <p:txBody>
          <a:bodyPr wrap="square" rtlCol="0">
            <a:spAutoFit/>
          </a:bodyPr>
          <a:lstStyle/>
          <a:p>
            <a:r>
              <a:rPr lang="it-IT" sz="1600" b="1">
                <a:latin typeface="Adelle Sans ExtraBold" panose="02000503000000020004" pitchFamily="2" charset="77"/>
              </a:rPr>
              <a:t>AVVISO PUBBLICO APERTO DAL 5/3/25</a:t>
            </a:r>
            <a:r>
              <a:rPr lang="it-IT" sz="6500" b="1">
                <a:latin typeface="Adelle Sans ExtraBold" panose="02000503000000020004" pitchFamily="2" charset="77"/>
              </a:rPr>
              <a:t> Milano Attiva</a:t>
            </a:r>
          </a:p>
          <a:p>
            <a:endParaRPr lang="it-IT" sz="6500" b="1">
              <a:latin typeface="Adelle Sans ExtraBold" panose="02000503000000020004" pitchFamily="2" charset="77"/>
            </a:endParaRPr>
          </a:p>
        </p:txBody>
      </p:sp>
      <p:pic>
        <p:nvPicPr>
          <p:cNvPr id="18" name="Immagine 17" descr="Immagine che contiene simbolo, Elementi grafici, logo, design&#10;&#10;Descrizione generata automaticamente">
            <a:extLst>
              <a:ext uri="{FF2B5EF4-FFF2-40B4-BE49-F238E27FC236}">
                <a16:creationId xmlns:a16="http://schemas.microsoft.com/office/drawing/2014/main" id="{DD3D4B26-7319-A380-16B1-210B9333827B}"/>
              </a:ext>
            </a:extLst>
          </p:cNvPr>
          <p:cNvPicPr>
            <a:picLocks noChangeAspect="1"/>
          </p:cNvPicPr>
          <p:nvPr/>
        </p:nvPicPr>
        <p:blipFill>
          <a:blip r:embed="rId3"/>
          <a:stretch>
            <a:fillRect/>
          </a:stretch>
        </p:blipFill>
        <p:spPr>
          <a:xfrm>
            <a:off x="9546857" y="-836184"/>
            <a:ext cx="2254913" cy="3196358"/>
          </a:xfrm>
          <a:prstGeom prst="rect">
            <a:avLst/>
          </a:prstGeom>
        </p:spPr>
      </p:pic>
      <p:pic>
        <p:nvPicPr>
          <p:cNvPr id="22" name="Immagine 21" descr="Immagine che contiene vestiti, edificio, calzature, uomo&#10;&#10;Descrizione generata automaticamente">
            <a:extLst>
              <a:ext uri="{FF2B5EF4-FFF2-40B4-BE49-F238E27FC236}">
                <a16:creationId xmlns:a16="http://schemas.microsoft.com/office/drawing/2014/main" id="{DA4A1B7B-F56C-96D8-C9D5-9A71FC6EA18F}"/>
              </a:ext>
            </a:extLst>
          </p:cNvPr>
          <p:cNvPicPr>
            <a:picLocks noChangeAspect="1"/>
          </p:cNvPicPr>
          <p:nvPr/>
        </p:nvPicPr>
        <p:blipFill rotWithShape="1">
          <a:blip r:embed="rId4"/>
          <a:srcRect l="32559"/>
          <a:stretch/>
        </p:blipFill>
        <p:spPr>
          <a:xfrm>
            <a:off x="-1340504" y="-234162"/>
            <a:ext cx="6614158" cy="7357975"/>
          </a:xfrm>
          <a:prstGeom prst="rect">
            <a:avLst/>
          </a:prstGeom>
        </p:spPr>
      </p:pic>
      <p:sp>
        <p:nvSpPr>
          <p:cNvPr id="23" name="CasellaDiTesto 22">
            <a:extLst>
              <a:ext uri="{FF2B5EF4-FFF2-40B4-BE49-F238E27FC236}">
                <a16:creationId xmlns:a16="http://schemas.microsoft.com/office/drawing/2014/main" id="{8131CB20-3DE0-EC17-EE97-C6FC0AE577F7}"/>
              </a:ext>
            </a:extLst>
          </p:cNvPr>
          <p:cNvSpPr txBox="1"/>
          <p:nvPr/>
        </p:nvSpPr>
        <p:spPr>
          <a:xfrm>
            <a:off x="5849934" y="4019667"/>
            <a:ext cx="5452614" cy="1261884"/>
          </a:xfrm>
          <a:prstGeom prst="rect">
            <a:avLst/>
          </a:prstGeom>
          <a:noFill/>
        </p:spPr>
        <p:txBody>
          <a:bodyPr wrap="square" rtlCol="0">
            <a:spAutoFit/>
          </a:bodyPr>
          <a:lstStyle/>
          <a:p>
            <a:endParaRPr lang="it-IT" sz="2000" b="1">
              <a:latin typeface="Adelle Sans Light" panose="02000503000000020004" pitchFamily="2" charset="77"/>
            </a:endParaRPr>
          </a:p>
          <a:p>
            <a:endParaRPr lang="it-IT" sz="2000" b="1">
              <a:latin typeface="Adelle Sans Light" panose="02000503000000020004" pitchFamily="2" charset="77"/>
            </a:endParaRPr>
          </a:p>
          <a:p>
            <a:r>
              <a:rPr lang="it-IT" sz="2000" b="1">
                <a:latin typeface="Adelle Sans Light" panose="02000503000000020004" pitchFamily="2" charset="77"/>
              </a:rPr>
              <a:t>Commissione Consiliare</a:t>
            </a:r>
          </a:p>
          <a:p>
            <a:r>
              <a:rPr lang="it-IT" sz="1600" b="1" i="1">
                <a:latin typeface="Adelle Sans Light" panose="02000503000000020004" pitchFamily="2" charset="77"/>
              </a:rPr>
              <a:t>27/08/2025</a:t>
            </a:r>
          </a:p>
        </p:txBody>
      </p:sp>
    </p:spTree>
    <p:extLst>
      <p:ext uri="{BB962C8B-B14F-4D97-AF65-F5344CB8AC3E}">
        <p14:creationId xmlns:p14="http://schemas.microsoft.com/office/powerpoint/2010/main" val="2248740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07FB-917B-B257-562F-49CC118FD1ED}"/>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8DC83F79-8AFE-8DCA-971C-3347EF194230}"/>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AAA734E-36DE-458A-E7C7-06BC565B7C87}"/>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E008622-E581-5673-1F14-8B63DD7FA8B5}"/>
              </a:ext>
            </a:extLst>
          </p:cNvPr>
          <p:cNvSpPr txBox="1"/>
          <p:nvPr/>
        </p:nvSpPr>
        <p:spPr>
          <a:xfrm>
            <a:off x="4530480" y="1281588"/>
            <a:ext cx="5964800" cy="5786199"/>
          </a:xfrm>
          <a:prstGeom prst="rect">
            <a:avLst/>
          </a:prstGeom>
          <a:noFill/>
        </p:spPr>
        <p:txBody>
          <a:bodyPr wrap="square" lIns="91440" tIns="45720" rIns="91440" bIns="45720" anchor="t">
            <a:spAutoFit/>
          </a:bodyPr>
          <a:lstStyle/>
          <a:p>
            <a:r>
              <a:rPr lang="it-IT" sz="2000">
                <a:effectLst/>
                <a:latin typeface="AdelleSans" panose="02000503000000020004" pitchFamily="2" charset="77"/>
              </a:rPr>
              <a:t>Collo</a:t>
            </a:r>
            <a:r>
              <a:rPr lang="it-IT" sz="2000">
                <a:latin typeface="AdelleSans" panose="02000503000000020004" pitchFamily="2" charset="77"/>
              </a:rPr>
              <a:t>cazione di attrezzature sportive finanziate dal proponente nell’area individuata di Via Sacco (Mun.7). Interlocuzione avanzata. </a:t>
            </a:r>
            <a:endParaRPr lang="it-IT" sz="2000">
              <a:effectLst/>
              <a:latin typeface="AdelleSans" panose="02000503000000020004" pitchFamily="2" charset="77"/>
            </a:endParaRPr>
          </a:p>
          <a:p>
            <a:endParaRPr lang="it-IT" sz="2000">
              <a:latin typeface="AdelleSans" panose="02000503000000020004" pitchFamily="2" charset="77"/>
            </a:endParaRPr>
          </a:p>
          <a:p>
            <a:endParaRPr lang="it-IT" sz="2000">
              <a:latin typeface="AdelleSans" panose="02000503000000020004" pitchFamily="2" charset="77"/>
            </a:endParaRPr>
          </a:p>
          <a:p>
            <a:endParaRPr lang="it-IT" sz="2000">
              <a:latin typeface="AdelleSans" panose="02000503000000020004" pitchFamily="2" charset="77"/>
            </a:endParaRPr>
          </a:p>
          <a:p>
            <a:r>
              <a:rPr lang="it-IT" sz="2000">
                <a:effectLst/>
                <a:latin typeface="AdelleSans" panose="02000503000000020004" pitchFamily="2" charset="77"/>
              </a:rPr>
              <a:t>Collo</a:t>
            </a:r>
            <a:r>
              <a:rPr lang="it-IT" sz="2000">
                <a:latin typeface="AdelleSans" panose="02000503000000020004" pitchFamily="2" charset="77"/>
              </a:rPr>
              <a:t>cazione di attrezzatura sportiva e arredi urbani finanziati dal proponente nell’area individuata di Piazzale Selinunte (Mun.7). Interlocuzione avanzata. </a:t>
            </a:r>
            <a:endParaRPr lang="it-IT" sz="2000">
              <a:effectLst/>
              <a:latin typeface="AdelleSans" panose="02000503000000020004" pitchFamily="2" charset="77"/>
            </a:endParaRPr>
          </a:p>
          <a:p>
            <a:endParaRPr lang="it-IT" sz="2000">
              <a:highlight>
                <a:srgbClr val="FFFF00"/>
              </a:highlight>
              <a:latin typeface="AdelleSans" panose="02000503000000020004" pitchFamily="2" charset="77"/>
            </a:endParaRPr>
          </a:p>
          <a:p>
            <a:endParaRPr lang="it-IT" sz="2000">
              <a:highlight>
                <a:srgbClr val="FFFF00"/>
              </a:highlight>
              <a:latin typeface="AdelleSans" panose="02000503000000020004" pitchFamily="2" charset="77"/>
            </a:endParaRPr>
          </a:p>
          <a:p>
            <a:r>
              <a:rPr lang="it-IT" sz="2000">
                <a:latin typeface="AdelleSans"/>
              </a:rPr>
              <a:t>Utilizzo di orti urbani in area decentrata della città (Orti T Noce o Cascina </a:t>
            </a:r>
            <a:r>
              <a:rPr lang="it-IT" sz="2000" err="1">
                <a:latin typeface="AdelleSans"/>
              </a:rPr>
              <a:t>Campazzino</a:t>
            </a:r>
            <a:r>
              <a:rPr lang="it-IT" sz="2000">
                <a:latin typeface="AdelleSans"/>
              </a:rPr>
              <a:t>) per la creazione di materiale tessile circolare e coinvolgimento studenti settore moda e giovani residenti (Mun.5). Interlocuzione avanzata.</a:t>
            </a:r>
            <a:endParaRPr lang="it-IT" sz="2000">
              <a:latin typeface="AdelleSans" panose="02000503000000020004" pitchFamily="2" charset="77"/>
            </a:endParaRPr>
          </a:p>
          <a:p>
            <a:endParaRPr lang="it-IT" sz="2500">
              <a:highlight>
                <a:srgbClr val="FFFF00"/>
              </a:highlight>
              <a:latin typeface="AdelleSans" panose="02000503000000020004" pitchFamily="2" charset="77"/>
            </a:endParaRPr>
          </a:p>
          <a:p>
            <a:endParaRPr lang="it-IT" sz="2500">
              <a:solidFill>
                <a:schemeClr val="bg1">
                  <a:lumMod val="75000"/>
                </a:schemeClr>
              </a:solidFill>
              <a:latin typeface="AdelleSans" panose="02000503000000020004" pitchFamily="2" charset="77"/>
            </a:endParaRPr>
          </a:p>
        </p:txBody>
      </p:sp>
      <p:sp>
        <p:nvSpPr>
          <p:cNvPr id="17" name="CasellaDiTesto 16">
            <a:extLst>
              <a:ext uri="{FF2B5EF4-FFF2-40B4-BE49-F238E27FC236}">
                <a16:creationId xmlns:a16="http://schemas.microsoft.com/office/drawing/2014/main" id="{ED448093-1BE0-7D39-F675-0981289C013D}"/>
              </a:ext>
            </a:extLst>
          </p:cNvPr>
          <p:cNvSpPr txBox="1"/>
          <p:nvPr/>
        </p:nvSpPr>
        <p:spPr>
          <a:xfrm>
            <a:off x="3531428" y="6080501"/>
            <a:ext cx="590911" cy="477054"/>
          </a:xfrm>
          <a:prstGeom prst="rect">
            <a:avLst/>
          </a:prstGeom>
          <a:noFill/>
        </p:spPr>
        <p:txBody>
          <a:bodyPr wrap="square">
            <a:spAutoFit/>
          </a:bodyPr>
          <a:lstStyle/>
          <a:p>
            <a:pPr algn="r"/>
            <a:r>
              <a:rPr lang="it-IT" sz="2500">
                <a:solidFill>
                  <a:schemeClr val="bg1">
                    <a:lumMod val="75000"/>
                  </a:schemeClr>
                </a:solidFill>
                <a:latin typeface="Adelle Sans ExtraBold" panose="02000503000000020004" pitchFamily="2" charset="77"/>
              </a:rPr>
              <a:t>0</a:t>
            </a:r>
            <a:endParaRPr lang="it-IT" sz="2500">
              <a:solidFill>
                <a:schemeClr val="bg1">
                  <a:lumMod val="75000"/>
                </a:schemeClr>
              </a:solidFill>
              <a:effectLst/>
              <a:latin typeface="Adelle Sans ExtraBold" panose="02000503000000020004" pitchFamily="2" charset="77"/>
            </a:endParaRPr>
          </a:p>
        </p:txBody>
      </p:sp>
      <p:sp>
        <p:nvSpPr>
          <p:cNvPr id="6" name="CasellaDiTesto 5">
            <a:extLst>
              <a:ext uri="{FF2B5EF4-FFF2-40B4-BE49-F238E27FC236}">
                <a16:creationId xmlns:a16="http://schemas.microsoft.com/office/drawing/2014/main" id="{572574A2-4BFB-1F83-2D29-6EA18F5AD127}"/>
              </a:ext>
            </a:extLst>
          </p:cNvPr>
          <p:cNvSpPr txBox="1"/>
          <p:nvPr/>
        </p:nvSpPr>
        <p:spPr>
          <a:xfrm>
            <a:off x="9526314" y="5532383"/>
            <a:ext cx="11535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a:latin typeface="Adelle Sans Semibold"/>
              </a:rPr>
              <a:t>​</a:t>
            </a:r>
            <a:endParaRPr lang="it-IT" sz="6000"/>
          </a:p>
        </p:txBody>
      </p:sp>
      <p:sp>
        <p:nvSpPr>
          <p:cNvPr id="8" name="object 5">
            <a:extLst>
              <a:ext uri="{FF2B5EF4-FFF2-40B4-BE49-F238E27FC236}">
                <a16:creationId xmlns:a16="http://schemas.microsoft.com/office/drawing/2014/main" id="{FAA6FECC-2FBA-1C1E-9962-09E5EF313632}"/>
              </a:ext>
            </a:extLst>
          </p:cNvPr>
          <p:cNvSpPr txBox="1">
            <a:spLocks noGrp="1"/>
          </p:cNvSpPr>
          <p:nvPr>
            <p:ph type="title"/>
          </p:nvPr>
        </p:nvSpPr>
        <p:spPr>
          <a:xfrm>
            <a:off x="648574" y="441128"/>
            <a:ext cx="10515600"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Proposte realizzate e di prossima realizzazione</a:t>
            </a:r>
          </a:p>
        </p:txBody>
      </p:sp>
      <p:sp>
        <p:nvSpPr>
          <p:cNvPr id="11" name="CasellaDiTesto 10">
            <a:extLst>
              <a:ext uri="{FF2B5EF4-FFF2-40B4-BE49-F238E27FC236}">
                <a16:creationId xmlns:a16="http://schemas.microsoft.com/office/drawing/2014/main" id="{9416E5D5-9B0F-03F4-BC13-3BEB01FECB37}"/>
              </a:ext>
            </a:extLst>
          </p:cNvPr>
          <p:cNvSpPr txBox="1"/>
          <p:nvPr/>
        </p:nvSpPr>
        <p:spPr>
          <a:xfrm>
            <a:off x="439373" y="1281589"/>
            <a:ext cx="3817667" cy="4469237"/>
          </a:xfrm>
          <a:prstGeom prst="rect">
            <a:avLst/>
          </a:prstGeom>
          <a:noFill/>
        </p:spPr>
        <p:txBody>
          <a:bodyPr wrap="square" lIns="91440" tIns="45720" rIns="91440" bIns="45720" anchor="t">
            <a:spAutoFit/>
          </a:bodyPr>
          <a:lstStyle/>
          <a:p>
            <a:pPr algn="r">
              <a:lnSpc>
                <a:spcPct val="150000"/>
              </a:lnSpc>
              <a:spcAft>
                <a:spcPts val="600"/>
              </a:spcAft>
            </a:pPr>
            <a:r>
              <a:rPr lang="it-IT" sz="3600" b="1">
                <a:solidFill>
                  <a:srgbClr val="FF7300"/>
                </a:solidFill>
                <a:latin typeface="Adelle Sans ExtraBold"/>
              </a:rPr>
              <a:t>Play Places</a:t>
            </a:r>
          </a:p>
          <a:p>
            <a:pPr algn="r">
              <a:lnSpc>
                <a:spcPct val="150000"/>
              </a:lnSpc>
              <a:spcAft>
                <a:spcPts val="600"/>
              </a:spcAft>
            </a:pPr>
            <a:endParaRPr lang="it-IT" sz="3600" b="1">
              <a:solidFill>
                <a:srgbClr val="FF7300"/>
              </a:solidFill>
              <a:latin typeface="Adelle Sans ExtraBold"/>
            </a:endParaRPr>
          </a:p>
          <a:p>
            <a:pPr algn="r">
              <a:lnSpc>
                <a:spcPct val="150000"/>
              </a:lnSpc>
              <a:spcAft>
                <a:spcPts val="600"/>
              </a:spcAft>
            </a:pPr>
            <a:r>
              <a:rPr lang="it-IT" sz="3600" b="1">
                <a:solidFill>
                  <a:srgbClr val="FF7300"/>
                </a:solidFill>
                <a:latin typeface="Adelle Sans ExtraBold"/>
              </a:rPr>
              <a:t>Piazzale Selinunte</a:t>
            </a:r>
            <a:endParaRPr lang="it-IT">
              <a:solidFill>
                <a:srgbClr val="000000"/>
              </a:solidFill>
              <a:latin typeface="Aptos" panose="02110004020202020204"/>
            </a:endParaRPr>
          </a:p>
          <a:p>
            <a:pPr>
              <a:lnSpc>
                <a:spcPct val="150000"/>
              </a:lnSpc>
              <a:spcAft>
                <a:spcPts val="600"/>
              </a:spcAft>
            </a:pPr>
            <a:r>
              <a:rPr lang="it-IT" sz="3600" b="1">
                <a:solidFill>
                  <a:srgbClr val="FF7300"/>
                </a:solidFill>
                <a:latin typeface="Adelle Sans ExtraBold"/>
              </a:rPr>
              <a:t>	</a:t>
            </a:r>
          </a:p>
          <a:p>
            <a:pPr>
              <a:lnSpc>
                <a:spcPct val="150000"/>
              </a:lnSpc>
              <a:spcAft>
                <a:spcPts val="600"/>
              </a:spcAft>
            </a:pPr>
            <a:r>
              <a:rPr lang="it-IT" sz="3600" b="1">
                <a:solidFill>
                  <a:srgbClr val="FF7300"/>
                </a:solidFill>
                <a:latin typeface="Adelle Sans ExtraBold"/>
              </a:rPr>
              <a:t>         </a:t>
            </a:r>
            <a:r>
              <a:rPr lang="it-IT" sz="3600" b="1" err="1">
                <a:solidFill>
                  <a:srgbClr val="FF7300"/>
                </a:solidFill>
                <a:latin typeface="Adelle Sans ExtraBold"/>
              </a:rPr>
              <a:t>Gift</a:t>
            </a:r>
            <a:r>
              <a:rPr lang="it-IT" sz="3600" b="1">
                <a:solidFill>
                  <a:srgbClr val="FF7300"/>
                </a:solidFill>
                <a:latin typeface="Adelle Sans ExtraBold"/>
              </a:rPr>
              <a:t> of Colour</a:t>
            </a:r>
          </a:p>
        </p:txBody>
      </p:sp>
    </p:spTree>
    <p:extLst>
      <p:ext uri="{BB962C8B-B14F-4D97-AF65-F5344CB8AC3E}">
        <p14:creationId xmlns:p14="http://schemas.microsoft.com/office/powerpoint/2010/main" val="122549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12C24E5-47A4-2B98-9791-0ACCEDBC2DAD}"/>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F546613-D2D3-77B5-50F5-77BCEF0BF942}"/>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4D2D843-99A1-FCE9-28A6-E10FE0F1C503}"/>
              </a:ext>
            </a:extLst>
          </p:cNvPr>
          <p:cNvSpPr/>
          <p:nvPr/>
        </p:nvSpPr>
        <p:spPr>
          <a:xfrm>
            <a:off x="818865" y="4068773"/>
            <a:ext cx="8809951" cy="68119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F61E5A3B-60CD-045F-1816-A2237DC3724A}"/>
              </a:ext>
            </a:extLst>
          </p:cNvPr>
          <p:cNvSpPr txBox="1"/>
          <p:nvPr/>
        </p:nvSpPr>
        <p:spPr>
          <a:xfrm>
            <a:off x="929997" y="3974910"/>
            <a:ext cx="9838087" cy="1446550"/>
          </a:xfrm>
          <a:prstGeom prst="rect">
            <a:avLst/>
          </a:prstGeom>
          <a:noFill/>
        </p:spPr>
        <p:txBody>
          <a:bodyPr wrap="square" lIns="91440" tIns="45720" rIns="91440" bIns="45720" rtlCol="0" anchor="t">
            <a:spAutoFit/>
          </a:bodyPr>
          <a:lstStyle/>
          <a:p>
            <a:r>
              <a:rPr lang="it-IT" sz="4800" b="1">
                <a:solidFill>
                  <a:schemeClr val="bg1"/>
                </a:solidFill>
                <a:latin typeface="Adelle Sans ExtraBold"/>
              </a:rPr>
              <a:t>LE PROPOSTE</a:t>
            </a:r>
          </a:p>
          <a:p>
            <a:r>
              <a:rPr lang="it-IT" sz="4000" i="1">
                <a:latin typeface="Adelle Sans"/>
              </a:rPr>
              <a:t>Alla 1° finestra di valutazione 31/3/2025</a:t>
            </a:r>
          </a:p>
        </p:txBody>
      </p:sp>
      <p:pic>
        <p:nvPicPr>
          <p:cNvPr id="2" name="Immagine 1" descr="Immagine che contiene simbolo, Elementi grafici, logo, design&#10;&#10;Descrizione generata automaticamente">
            <a:extLst>
              <a:ext uri="{FF2B5EF4-FFF2-40B4-BE49-F238E27FC236}">
                <a16:creationId xmlns:a16="http://schemas.microsoft.com/office/drawing/2014/main" id="{55E82B2B-0FBC-065F-0A0B-4C5F7E1C5B4A}"/>
              </a:ext>
            </a:extLst>
          </p:cNvPr>
          <p:cNvPicPr>
            <a:picLocks noChangeAspect="1"/>
          </p:cNvPicPr>
          <p:nvPr/>
        </p:nvPicPr>
        <p:blipFill>
          <a:blip r:embed="rId3"/>
          <a:stretch>
            <a:fillRect/>
          </a:stretch>
        </p:blipFill>
        <p:spPr>
          <a:xfrm>
            <a:off x="9546857" y="-836184"/>
            <a:ext cx="2254913" cy="3196358"/>
          </a:xfrm>
          <a:prstGeom prst="rect">
            <a:avLst/>
          </a:prstGeom>
        </p:spPr>
      </p:pic>
    </p:spTree>
    <p:extLst>
      <p:ext uri="{BB962C8B-B14F-4D97-AF65-F5344CB8AC3E}">
        <p14:creationId xmlns:p14="http://schemas.microsoft.com/office/powerpoint/2010/main" val="2554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80E4BC8-2B9B-234E-C7D8-47EA7F0BF719}"/>
              </a:ext>
            </a:extLst>
          </p:cNvPr>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6B84E73C-392E-6399-82EC-07FEC9598106}"/>
              </a:ext>
            </a:extLst>
          </p:cNvPr>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schermata, arte&#10;&#10;Il contenuto generato dall&amp;#39;intelligenza artificiale potrebbe non essere corretto.">
            <a:extLst>
              <a:ext uri="{FF2B5EF4-FFF2-40B4-BE49-F238E27FC236}">
                <a16:creationId xmlns:a16="http://schemas.microsoft.com/office/drawing/2014/main" id="{6F84601F-3301-DA7F-6836-75E3B519AD11}"/>
              </a:ext>
            </a:extLst>
          </p:cNvPr>
          <p:cNvPicPr>
            <a:picLocks noChangeAspect="1"/>
          </p:cNvPicPr>
          <p:nvPr/>
        </p:nvPicPr>
        <p:blipFill>
          <a:blip r:embed="rId2"/>
          <a:srcRect r="26567" b="-73"/>
          <a:stretch/>
        </p:blipFill>
        <p:spPr>
          <a:xfrm>
            <a:off x="0" y="-817801"/>
            <a:ext cx="9129528" cy="8786143"/>
          </a:xfrm>
          <a:prstGeom prst="rect">
            <a:avLst/>
          </a:prstGeom>
        </p:spPr>
      </p:pic>
      <p:sp>
        <p:nvSpPr>
          <p:cNvPr id="40" name="CasellaDiTesto 39">
            <a:extLst>
              <a:ext uri="{FF2B5EF4-FFF2-40B4-BE49-F238E27FC236}">
                <a16:creationId xmlns:a16="http://schemas.microsoft.com/office/drawing/2014/main" id="{0B3C737E-54C8-F84C-1979-1959CF009C62}"/>
              </a:ext>
            </a:extLst>
          </p:cNvPr>
          <p:cNvSpPr txBox="1"/>
          <p:nvPr/>
        </p:nvSpPr>
        <p:spPr>
          <a:xfrm>
            <a:off x="9525966" y="544933"/>
            <a:ext cx="2299835" cy="5262979"/>
          </a:xfrm>
          <a:prstGeom prst="rect">
            <a:avLst/>
          </a:prstGeom>
          <a:noFill/>
        </p:spPr>
        <p:txBody>
          <a:bodyPr wrap="square" lIns="91440" tIns="45720" rIns="91440" bIns="45720" anchor="t">
            <a:spAutoFit/>
          </a:bodyPr>
          <a:lstStyle/>
          <a:p>
            <a:pPr algn="r"/>
            <a:r>
              <a:rPr lang="it-IT" sz="1200" b="1">
                <a:solidFill>
                  <a:srgbClr val="FF7300"/>
                </a:solidFill>
                <a:latin typeface="Adelle Sans ExtraBold" panose="02000503000000020004" pitchFamily="2" charset="77"/>
              </a:rPr>
              <a:t>INTERVENTI CON AREE </a:t>
            </a:r>
            <a:endParaRPr lang="it-IT" b="1">
              <a:latin typeface="Adelle Sans ExtraBold" panose="02000503000000020004" pitchFamily="2" charset="77"/>
            </a:endParaRPr>
          </a:p>
          <a:p>
            <a:pPr algn="r"/>
            <a:r>
              <a:rPr lang="it-IT" sz="1200" b="1">
                <a:solidFill>
                  <a:srgbClr val="FF7300"/>
                </a:solidFill>
                <a:latin typeface="Adelle Sans ExtraBold" panose="02000503000000020004" pitchFamily="2" charset="77"/>
              </a:rPr>
              <a:t>DA INDIVIDUARE</a:t>
            </a:r>
            <a:endParaRPr lang="it-IT" sz="1200" b="1">
              <a:latin typeface="Adelle Sans ExtraBold" panose="02000503000000020004" pitchFamily="2" charset="77"/>
            </a:endParaRPr>
          </a:p>
          <a:p>
            <a:pPr algn="r"/>
            <a:endParaRPr lang="it-IT" sz="1200">
              <a:latin typeface="Adelle Sans" pitchFamily="2" charset="77"/>
            </a:endParaRPr>
          </a:p>
          <a:p>
            <a:pPr algn="r"/>
            <a:r>
              <a:rPr lang="it-IT" sz="1200" err="1">
                <a:latin typeface="Adelle Sans" panose="02000503000000020004" pitchFamily="2" charset="77"/>
              </a:rPr>
              <a:t>Gift</a:t>
            </a:r>
            <a:r>
              <a:rPr lang="it-IT" sz="1200">
                <a:latin typeface="Adelle Sans" panose="02000503000000020004" pitchFamily="2" charset="77"/>
              </a:rPr>
              <a:t> of </a:t>
            </a:r>
            <a:r>
              <a:rPr lang="it-IT" sz="1200" err="1">
                <a:latin typeface="Adelle Sans" panose="02000503000000020004" pitchFamily="2" charset="77"/>
              </a:rPr>
              <a:t>colour</a:t>
            </a:r>
            <a:r>
              <a:rPr lang="it-IT" sz="1200">
                <a:latin typeface="Adelle Sans" panose="02000503000000020004" pitchFamily="2" charset="77"/>
              </a:rPr>
              <a:t> per Milano</a:t>
            </a:r>
          </a:p>
          <a:p>
            <a:pPr algn="r"/>
            <a:endParaRPr lang="it-IT" sz="1200">
              <a:latin typeface="Adelle Sans" panose="02000503000000020004" pitchFamily="2" charset="77"/>
            </a:endParaRPr>
          </a:p>
          <a:p>
            <a:pPr algn="r"/>
            <a:r>
              <a:rPr lang="it-IT" sz="1200">
                <a:latin typeface="Adelle Sans" panose="02000503000000020004" pitchFamily="2" charset="77"/>
              </a:rPr>
              <a:t>Spazio Futuro – Educazione alla Mobilità e alla Sostenibilità</a:t>
            </a:r>
            <a:endParaRPr lang="it-IT">
              <a:latin typeface="Adelle Sans" panose="02000503000000020004" pitchFamily="2" charset="77"/>
            </a:endParaRPr>
          </a:p>
          <a:p>
            <a:pPr algn="r"/>
            <a:endParaRPr lang="it-IT" sz="1200">
              <a:latin typeface="Adelle Sans" panose="02000503000000020004" pitchFamily="2" charset="77"/>
            </a:endParaRPr>
          </a:p>
          <a:p>
            <a:pPr algn="r"/>
            <a:r>
              <a:rPr lang="it-IT" sz="1200">
                <a:latin typeface="Adelle Sans" panose="02000503000000020004" pitchFamily="2" charset="77"/>
              </a:rPr>
              <a:t>Re-wild</a:t>
            </a:r>
          </a:p>
          <a:p>
            <a:pPr algn="r"/>
            <a:endParaRPr lang="it-IT" sz="1200">
              <a:latin typeface="Adelle Sans" panose="02000503000000020004" pitchFamily="2" charset="77"/>
            </a:endParaRPr>
          </a:p>
          <a:p>
            <a:pPr algn="r"/>
            <a:r>
              <a:rPr lang="it-IT" sz="1200">
                <a:latin typeface="Adelle Sans" panose="02000503000000020004" pitchFamily="2" charset="77"/>
              </a:rPr>
              <a:t>Play Places</a:t>
            </a:r>
          </a:p>
          <a:p>
            <a:pPr algn="r"/>
            <a:endParaRPr lang="it-IT" sz="1200">
              <a:latin typeface="Adelle Sans" panose="02000503000000020004" pitchFamily="2" charset="77"/>
            </a:endParaRPr>
          </a:p>
          <a:p>
            <a:pPr algn="r"/>
            <a:r>
              <a:rPr lang="it-IT" sz="1200">
                <a:latin typeface="Adelle Sans" panose="02000503000000020004" pitchFamily="2" charset="77"/>
              </a:rPr>
              <a:t>Arte che unisce. I Colori della speranza</a:t>
            </a:r>
          </a:p>
          <a:p>
            <a:pPr algn="r"/>
            <a:endParaRPr lang="it-IT" sz="1200">
              <a:latin typeface="Adelle Sans" panose="02000503000000020004" pitchFamily="2" charset="77"/>
            </a:endParaRPr>
          </a:p>
          <a:p>
            <a:pPr algn="r"/>
            <a:r>
              <a:rPr lang="it-IT" sz="1200">
                <a:latin typeface="Adelle Sans" panose="02000503000000020004" pitchFamily="2" charset="77"/>
              </a:rPr>
              <a:t>Reading Playground</a:t>
            </a:r>
          </a:p>
          <a:p>
            <a:pPr algn="r"/>
            <a:endParaRPr lang="it-IT" sz="1200">
              <a:latin typeface="Adelle Sans" panose="02000503000000020004" pitchFamily="2" charset="77"/>
            </a:endParaRPr>
          </a:p>
          <a:p>
            <a:pPr algn="r"/>
            <a:r>
              <a:rPr lang="it-IT" sz="1200" b="1">
                <a:solidFill>
                  <a:srgbClr val="FF7300"/>
                </a:solidFill>
                <a:latin typeface="Adelle Sans ExtraBold" panose="02000503000000020004" pitchFamily="2" charset="77"/>
              </a:rPr>
              <a:t>PROPOSTE NON LOCALIZZABILI</a:t>
            </a:r>
          </a:p>
          <a:p>
            <a:pPr algn="r"/>
            <a:endParaRPr lang="it-IT" sz="1200">
              <a:solidFill>
                <a:srgbClr val="000000"/>
              </a:solidFill>
              <a:latin typeface="Adelle Sans" panose="02000503000000020004" pitchFamily="2" charset="77"/>
            </a:endParaRPr>
          </a:p>
          <a:p>
            <a:pPr algn="r"/>
            <a:r>
              <a:rPr lang="it-IT" sz="1200">
                <a:solidFill>
                  <a:srgbClr val="000000"/>
                </a:solidFill>
                <a:latin typeface="Adelle Sans" panose="02000503000000020004" pitchFamily="2" charset="77"/>
              </a:rPr>
              <a:t>Passeggiate patrimoniali in periferia</a:t>
            </a:r>
            <a:endParaRPr lang="it-IT" sz="1200">
              <a:latin typeface="Adelle Sans" panose="02000503000000020004" pitchFamily="2" charset="77"/>
            </a:endParaRPr>
          </a:p>
          <a:p>
            <a:pPr algn="r"/>
            <a:endParaRPr lang="it-IT" sz="1200">
              <a:solidFill>
                <a:srgbClr val="000000"/>
              </a:solidFill>
              <a:latin typeface="Adelle Sans" panose="02000503000000020004" pitchFamily="2" charset="77"/>
            </a:endParaRPr>
          </a:p>
          <a:p>
            <a:pPr algn="r"/>
            <a:r>
              <a:rPr lang="it-IT" sz="1200">
                <a:latin typeface="Adelle Sans" panose="02000503000000020004" pitchFamily="2" charset="77"/>
              </a:rPr>
              <a:t>progetto smart air lab - da </a:t>
            </a:r>
            <a:r>
              <a:rPr lang="it-IT" sz="1200" err="1">
                <a:latin typeface="Adelle Sans" panose="02000503000000020004" pitchFamily="2" charset="77"/>
              </a:rPr>
              <a:t>smartcity</a:t>
            </a:r>
            <a:r>
              <a:rPr lang="it-IT" sz="1200">
                <a:latin typeface="Adelle Sans" panose="02000503000000020004" pitchFamily="2" charset="77"/>
              </a:rPr>
              <a:t> a smart air city</a:t>
            </a:r>
          </a:p>
          <a:p>
            <a:pPr algn="r"/>
            <a:endParaRPr lang="it-IT" sz="1200">
              <a:latin typeface="Adelle Sans" panose="02000503000000020004" pitchFamily="2" charset="77"/>
            </a:endParaRPr>
          </a:p>
          <a:p>
            <a:pPr algn="r"/>
            <a:endParaRPr lang="it-IT" sz="1200">
              <a:latin typeface="Adelle Sans" panose="02000503000000020004" pitchFamily="2" charset="77"/>
            </a:endParaRPr>
          </a:p>
        </p:txBody>
      </p:sp>
      <p:sp>
        <p:nvSpPr>
          <p:cNvPr id="2" name="CasellaDiTesto 1">
            <a:extLst>
              <a:ext uri="{FF2B5EF4-FFF2-40B4-BE49-F238E27FC236}">
                <a16:creationId xmlns:a16="http://schemas.microsoft.com/office/drawing/2014/main" id="{5420A513-F8DD-E8BA-50C5-CF8205BCC97D}"/>
              </a:ext>
            </a:extLst>
          </p:cNvPr>
          <p:cNvSpPr txBox="1"/>
          <p:nvPr/>
        </p:nvSpPr>
        <p:spPr>
          <a:xfrm>
            <a:off x="10475836" y="5621823"/>
            <a:ext cx="1345786" cy="784830"/>
          </a:xfrm>
          <a:prstGeom prst="rect">
            <a:avLst/>
          </a:prstGeom>
          <a:noFill/>
        </p:spPr>
        <p:txBody>
          <a:bodyPr wrap="square" lIns="91440" tIns="45720" rIns="91440" bIns="45720" rtlCol="0" anchor="t">
            <a:spAutoFit/>
          </a:bodyPr>
          <a:lstStyle/>
          <a:p>
            <a:pPr algn="r"/>
            <a:r>
              <a:rPr lang="it-IT" sz="1500" b="1">
                <a:solidFill>
                  <a:srgbClr val="FF7300"/>
                </a:solidFill>
                <a:latin typeface="Adelle Sans SemiBold"/>
              </a:rPr>
              <a:t>Numero totale delle proposte</a:t>
            </a:r>
            <a:endParaRPr lang="it-IT" sz="1500"/>
          </a:p>
        </p:txBody>
      </p:sp>
      <p:sp>
        <p:nvSpPr>
          <p:cNvPr id="4" name="CasellaDiTesto 3">
            <a:extLst>
              <a:ext uri="{FF2B5EF4-FFF2-40B4-BE49-F238E27FC236}">
                <a16:creationId xmlns:a16="http://schemas.microsoft.com/office/drawing/2014/main" id="{668D878F-1A3E-A1E0-2AFC-DD518732DBFF}"/>
              </a:ext>
            </a:extLst>
          </p:cNvPr>
          <p:cNvSpPr txBox="1"/>
          <p:nvPr/>
        </p:nvSpPr>
        <p:spPr>
          <a:xfrm>
            <a:off x="9526314" y="5532383"/>
            <a:ext cx="11535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b="1">
                <a:solidFill>
                  <a:srgbClr val="FF7300"/>
                </a:solidFill>
                <a:latin typeface="Adelle Sans" panose="02000503000000020004" pitchFamily="2" charset="77"/>
              </a:rPr>
              <a:t>27</a:t>
            </a:r>
            <a:r>
              <a:rPr lang="it-IT" sz="6000">
                <a:latin typeface="Adelle Sans" panose="02000503000000020004" pitchFamily="2" charset="77"/>
              </a:rPr>
              <a:t>​</a:t>
            </a:r>
          </a:p>
        </p:txBody>
      </p:sp>
      <p:sp>
        <p:nvSpPr>
          <p:cNvPr id="7" name="object 5">
            <a:extLst>
              <a:ext uri="{FF2B5EF4-FFF2-40B4-BE49-F238E27FC236}">
                <a16:creationId xmlns:a16="http://schemas.microsoft.com/office/drawing/2014/main" id="{EAA8F66F-9C80-2A32-77EC-C651F08D17EE}"/>
              </a:ext>
            </a:extLst>
          </p:cNvPr>
          <p:cNvSpPr txBox="1">
            <a:spLocks noGrp="1"/>
          </p:cNvSpPr>
          <p:nvPr>
            <p:ph type="title"/>
          </p:nvPr>
        </p:nvSpPr>
        <p:spPr>
          <a:xfrm>
            <a:off x="648574" y="441128"/>
            <a:ext cx="6998096"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Localizzazione proposte</a:t>
            </a:r>
          </a:p>
        </p:txBody>
      </p:sp>
      <p:graphicFrame>
        <p:nvGraphicFramePr>
          <p:cNvPr id="8" name="Tabella 7">
            <a:extLst>
              <a:ext uri="{FF2B5EF4-FFF2-40B4-BE49-F238E27FC236}">
                <a16:creationId xmlns:a16="http://schemas.microsoft.com/office/drawing/2014/main" id="{A46021A0-9B8C-3FF6-007E-89A0E955520B}"/>
              </a:ext>
            </a:extLst>
          </p:cNvPr>
          <p:cNvGraphicFramePr>
            <a:graphicFrameLocks noGrp="1"/>
          </p:cNvGraphicFramePr>
          <p:nvPr>
            <p:extLst>
              <p:ext uri="{D42A27DB-BD31-4B8C-83A1-F6EECF244321}">
                <p14:modId xmlns:p14="http://schemas.microsoft.com/office/powerpoint/2010/main" val="4137881988"/>
              </p:ext>
            </p:extLst>
          </p:nvPr>
        </p:nvGraphicFramePr>
        <p:xfrm>
          <a:off x="304799" y="3832698"/>
          <a:ext cx="2000656" cy="2659244"/>
        </p:xfrm>
        <a:graphic>
          <a:graphicData uri="http://schemas.openxmlformats.org/drawingml/2006/table">
            <a:tbl>
              <a:tblPr/>
              <a:tblGrid>
                <a:gridCol w="1338418">
                  <a:extLst>
                    <a:ext uri="{9D8B030D-6E8A-4147-A177-3AD203B41FA5}">
                      <a16:colId xmlns:a16="http://schemas.microsoft.com/office/drawing/2014/main" val="3226994339"/>
                    </a:ext>
                  </a:extLst>
                </a:gridCol>
                <a:gridCol w="662238">
                  <a:extLst>
                    <a:ext uri="{9D8B030D-6E8A-4147-A177-3AD203B41FA5}">
                      <a16:colId xmlns:a16="http://schemas.microsoft.com/office/drawing/2014/main" val="3634838688"/>
                    </a:ext>
                  </a:extLst>
                </a:gridCol>
              </a:tblGrid>
              <a:tr h="371604">
                <a:tc>
                  <a:txBody>
                    <a:bodyPr/>
                    <a:lstStyle/>
                    <a:p>
                      <a:pPr algn="l" fontAlgn="b"/>
                      <a:r>
                        <a:rPr lang="it-IT" sz="1100" b="1" i="0" u="none" strike="noStrike">
                          <a:solidFill>
                            <a:srgbClr val="FFFFFF"/>
                          </a:solidFill>
                          <a:effectLst/>
                          <a:latin typeface="Calibri" panose="020F0502020204030204" pitchFamily="34" charset="0"/>
                        </a:rPr>
                        <a:t>Municipi</a:t>
                      </a:r>
                    </a:p>
                  </a:txBody>
                  <a:tcPr marL="7620" marR="7620" marT="7620" anchor="b">
                    <a:lnL>
                      <a:noFill/>
                    </a:lnL>
                    <a:lnR>
                      <a:noFill/>
                    </a:lnR>
                    <a:lnT>
                      <a:noFill/>
                    </a:lnT>
                    <a:lnB>
                      <a:noFill/>
                    </a:lnB>
                    <a:solidFill>
                      <a:srgbClr val="4472C4"/>
                    </a:solidFill>
                  </a:tcPr>
                </a:tc>
                <a:tc>
                  <a:txBody>
                    <a:bodyPr/>
                    <a:lstStyle/>
                    <a:p>
                      <a:pPr algn="l" fontAlgn="b"/>
                      <a:r>
                        <a:rPr lang="it-IT" sz="1100" b="1" i="0" u="none" strike="noStrike">
                          <a:solidFill>
                            <a:srgbClr val="FFFFFF"/>
                          </a:solidFill>
                          <a:effectLst/>
                          <a:latin typeface="Calibri" panose="020F0502020204030204" pitchFamily="34" charset="0"/>
                        </a:rPr>
                        <a:t>Numero Progetti</a:t>
                      </a:r>
                    </a:p>
                  </a:txBody>
                  <a:tcPr marL="7620" marR="7620" marT="7620" anchor="b">
                    <a:lnL>
                      <a:noFill/>
                    </a:lnL>
                    <a:lnR>
                      <a:noFill/>
                    </a:lnR>
                    <a:lnT>
                      <a:noFill/>
                    </a:lnT>
                    <a:lnB>
                      <a:noFill/>
                    </a:lnB>
                    <a:solidFill>
                      <a:srgbClr val="4472C4"/>
                    </a:solidFill>
                  </a:tcPr>
                </a:tc>
                <a:extLst>
                  <a:ext uri="{0D108BD9-81ED-4DB2-BD59-A6C34878D82A}">
                    <a16:rowId xmlns:a16="http://schemas.microsoft.com/office/drawing/2014/main" val="2368779420"/>
                  </a:ext>
                </a:extLst>
              </a:tr>
              <a:tr h="306840">
                <a:tc>
                  <a:txBody>
                    <a:bodyPr/>
                    <a:lstStyle/>
                    <a:p>
                      <a:pPr algn="r" fontAlgn="b"/>
                      <a:r>
                        <a:rPr lang="it-IT" sz="1100" b="1" i="0" u="none" strike="noStrike">
                          <a:solidFill>
                            <a:srgbClr val="000000"/>
                          </a:solidFill>
                          <a:effectLst/>
                          <a:latin typeface="Calibri" panose="020F0502020204030204" pitchFamily="34" charset="0"/>
                        </a:rPr>
                        <a:t>1</a:t>
                      </a:r>
                    </a:p>
                  </a:txBody>
                  <a:tcPr marL="7620" marR="7620" marT="7620" anchor="b">
                    <a:lnL>
                      <a:noFill/>
                    </a:lnL>
                    <a:lnR>
                      <a:noFill/>
                    </a:lnR>
                    <a:lnT>
                      <a:noFill/>
                    </a:lnT>
                    <a:lnB>
                      <a:noFill/>
                    </a:lnB>
                    <a:solidFill>
                      <a:srgbClr val="D9E1F2"/>
                    </a:solidFill>
                  </a:tcPr>
                </a:tc>
                <a:tc>
                  <a:txBody>
                    <a:bodyPr/>
                    <a:lstStyle/>
                    <a:p>
                      <a:pPr algn="r" fontAlgn="b"/>
                      <a:r>
                        <a:rPr lang="it-IT" sz="1100" b="1" i="0" u="none" strike="noStrike">
                          <a:solidFill>
                            <a:srgbClr val="000000"/>
                          </a:solidFill>
                          <a:effectLst/>
                          <a:latin typeface="Calibri" panose="020F0502020204030204" pitchFamily="34" charset="0"/>
                        </a:rPr>
                        <a:t>5</a:t>
                      </a:r>
                    </a:p>
                  </a:txBody>
                  <a:tcPr marL="7620" marR="7620" marT="7620" anchor="b">
                    <a:lnL>
                      <a:noFill/>
                    </a:lnL>
                    <a:lnR>
                      <a:noFill/>
                    </a:lnR>
                    <a:lnT>
                      <a:noFill/>
                    </a:lnT>
                    <a:lnB>
                      <a:noFill/>
                    </a:lnB>
                    <a:solidFill>
                      <a:srgbClr val="D9E1F2"/>
                    </a:solidFill>
                  </a:tcPr>
                </a:tc>
                <a:extLst>
                  <a:ext uri="{0D108BD9-81ED-4DB2-BD59-A6C34878D82A}">
                    <a16:rowId xmlns:a16="http://schemas.microsoft.com/office/drawing/2014/main" val="1461982485"/>
                  </a:ext>
                </a:extLst>
              </a:tr>
              <a:tr h="211304">
                <a:tc>
                  <a:txBody>
                    <a:bodyPr/>
                    <a:lstStyle/>
                    <a:p>
                      <a:pPr algn="r" fontAlgn="b"/>
                      <a:r>
                        <a:rPr lang="it-IT" sz="1100" b="1" i="0" u="none" strike="noStrike">
                          <a:solidFill>
                            <a:srgbClr val="000000"/>
                          </a:solidFill>
                          <a:effectLst/>
                          <a:latin typeface="Calibri" panose="020F0502020204030204" pitchFamily="34" charset="0"/>
                        </a:rPr>
                        <a:t>2</a:t>
                      </a:r>
                    </a:p>
                  </a:txBody>
                  <a:tcPr marL="7620" marR="7620" marT="7620" anchor="b">
                    <a:lnL>
                      <a:noFill/>
                    </a:lnL>
                    <a:lnR>
                      <a:noFill/>
                    </a:lnR>
                    <a:lnT>
                      <a:noFill/>
                    </a:lnT>
                    <a:lnB>
                      <a:noFill/>
                    </a:lnB>
                    <a:noFill/>
                  </a:tcPr>
                </a:tc>
                <a:tc>
                  <a:txBody>
                    <a:bodyPr/>
                    <a:lstStyle/>
                    <a:p>
                      <a:pPr algn="r" fontAlgn="b"/>
                      <a:r>
                        <a:rPr lang="it-IT" sz="1100" b="1" i="0" u="none" strike="noStrike">
                          <a:solidFill>
                            <a:srgbClr val="000000"/>
                          </a:solidFill>
                          <a:effectLst/>
                          <a:latin typeface="Calibri" panose="020F0502020204030204" pitchFamily="34" charset="0"/>
                        </a:rPr>
                        <a:t>5</a:t>
                      </a:r>
                    </a:p>
                  </a:txBody>
                  <a:tcPr marL="7620" marR="7620" marT="7620" anchor="b">
                    <a:lnL>
                      <a:noFill/>
                    </a:lnL>
                    <a:lnR>
                      <a:noFill/>
                    </a:lnR>
                    <a:lnT>
                      <a:noFill/>
                    </a:lnT>
                    <a:lnB>
                      <a:noFill/>
                    </a:lnB>
                    <a:noFill/>
                  </a:tcPr>
                </a:tc>
                <a:extLst>
                  <a:ext uri="{0D108BD9-81ED-4DB2-BD59-A6C34878D82A}">
                    <a16:rowId xmlns:a16="http://schemas.microsoft.com/office/drawing/2014/main" val="42445363"/>
                  </a:ext>
                </a:extLst>
              </a:tr>
              <a:tr h="331064">
                <a:tc>
                  <a:txBody>
                    <a:bodyPr/>
                    <a:lstStyle/>
                    <a:p>
                      <a:pPr algn="r" fontAlgn="b"/>
                      <a:r>
                        <a:rPr lang="it-IT" sz="1100" b="1" i="0" u="none" strike="noStrike">
                          <a:solidFill>
                            <a:srgbClr val="000000"/>
                          </a:solidFill>
                          <a:effectLst/>
                          <a:latin typeface="Calibri" panose="020F0502020204030204" pitchFamily="34" charset="0"/>
                        </a:rPr>
                        <a:t>3</a:t>
                      </a:r>
                    </a:p>
                  </a:txBody>
                  <a:tcPr marL="7620" marR="7620" marT="7620" anchor="b">
                    <a:lnL>
                      <a:noFill/>
                    </a:lnL>
                    <a:lnR>
                      <a:noFill/>
                    </a:lnR>
                    <a:lnT>
                      <a:noFill/>
                    </a:lnT>
                    <a:lnB>
                      <a:noFill/>
                    </a:lnB>
                    <a:solidFill>
                      <a:srgbClr val="D9E1F2"/>
                    </a:solidFill>
                  </a:tcPr>
                </a:tc>
                <a:tc>
                  <a:txBody>
                    <a:bodyPr/>
                    <a:lstStyle/>
                    <a:p>
                      <a:pPr algn="r" fontAlgn="b"/>
                      <a:r>
                        <a:rPr lang="it-IT" sz="1100" b="1" i="0" u="none" strike="noStrike">
                          <a:solidFill>
                            <a:srgbClr val="000000"/>
                          </a:solidFill>
                          <a:effectLst/>
                          <a:latin typeface="Calibri" panose="020F0502020204030204" pitchFamily="34" charset="0"/>
                        </a:rPr>
                        <a:t>2</a:t>
                      </a:r>
                    </a:p>
                  </a:txBody>
                  <a:tcPr marL="7620" marR="7620" marT="7620" anchor="b">
                    <a:lnL>
                      <a:noFill/>
                    </a:lnL>
                    <a:lnR>
                      <a:noFill/>
                    </a:lnR>
                    <a:lnT>
                      <a:noFill/>
                    </a:lnT>
                    <a:lnB>
                      <a:noFill/>
                    </a:lnB>
                    <a:solidFill>
                      <a:srgbClr val="D9E1F2"/>
                    </a:solidFill>
                  </a:tcPr>
                </a:tc>
                <a:extLst>
                  <a:ext uri="{0D108BD9-81ED-4DB2-BD59-A6C34878D82A}">
                    <a16:rowId xmlns:a16="http://schemas.microsoft.com/office/drawing/2014/main" val="2730603023"/>
                  </a:ext>
                </a:extLst>
              </a:tr>
              <a:tr h="211304">
                <a:tc>
                  <a:txBody>
                    <a:bodyPr/>
                    <a:lstStyle/>
                    <a:p>
                      <a:pPr algn="r" fontAlgn="b"/>
                      <a:r>
                        <a:rPr lang="it-IT" sz="1100" b="1" i="0" u="none" strike="noStrike">
                          <a:solidFill>
                            <a:srgbClr val="000000"/>
                          </a:solidFill>
                          <a:effectLst/>
                          <a:latin typeface="Calibri" panose="020F0502020204030204" pitchFamily="34" charset="0"/>
                        </a:rPr>
                        <a:t>4</a:t>
                      </a:r>
                    </a:p>
                  </a:txBody>
                  <a:tcPr marL="7620" marR="7620" marT="7620" anchor="b">
                    <a:lnL>
                      <a:noFill/>
                    </a:lnL>
                    <a:lnR>
                      <a:noFill/>
                    </a:lnR>
                    <a:lnT>
                      <a:noFill/>
                    </a:lnT>
                    <a:lnB>
                      <a:noFill/>
                    </a:lnB>
                    <a:noFill/>
                  </a:tcPr>
                </a:tc>
                <a:tc>
                  <a:txBody>
                    <a:bodyPr/>
                    <a:lstStyle/>
                    <a:p>
                      <a:pPr algn="r" fontAlgn="b"/>
                      <a:r>
                        <a:rPr lang="it-IT" sz="1100" b="1" i="0" u="none" strike="noStrike">
                          <a:solidFill>
                            <a:srgbClr val="000000"/>
                          </a:solidFill>
                          <a:effectLst/>
                          <a:latin typeface="Calibri" panose="020F0502020204030204" pitchFamily="34" charset="0"/>
                        </a:rPr>
                        <a:t>3</a:t>
                      </a:r>
                    </a:p>
                  </a:txBody>
                  <a:tcPr marL="7620" marR="7620" marT="7620" anchor="b">
                    <a:lnL>
                      <a:noFill/>
                    </a:lnL>
                    <a:lnR>
                      <a:noFill/>
                    </a:lnR>
                    <a:lnT>
                      <a:noFill/>
                    </a:lnT>
                    <a:lnB>
                      <a:noFill/>
                    </a:lnB>
                    <a:noFill/>
                  </a:tcPr>
                </a:tc>
                <a:extLst>
                  <a:ext uri="{0D108BD9-81ED-4DB2-BD59-A6C34878D82A}">
                    <a16:rowId xmlns:a16="http://schemas.microsoft.com/office/drawing/2014/main" val="1740325710"/>
                  </a:ext>
                </a:extLst>
              </a:tr>
              <a:tr h="211304">
                <a:tc>
                  <a:txBody>
                    <a:bodyPr/>
                    <a:lstStyle/>
                    <a:p>
                      <a:pPr algn="r" fontAlgn="b"/>
                      <a:r>
                        <a:rPr lang="it-IT" sz="1100" b="1" i="0" u="none" strike="noStrike">
                          <a:solidFill>
                            <a:srgbClr val="000000"/>
                          </a:solidFill>
                          <a:effectLst/>
                          <a:latin typeface="Calibri" panose="020F0502020204030204" pitchFamily="34" charset="0"/>
                        </a:rPr>
                        <a:t>5</a:t>
                      </a:r>
                    </a:p>
                  </a:txBody>
                  <a:tcPr marL="7620" marR="7620" marT="7620" anchor="b">
                    <a:lnL>
                      <a:noFill/>
                    </a:lnL>
                    <a:lnR>
                      <a:noFill/>
                    </a:lnR>
                    <a:lnT>
                      <a:noFill/>
                    </a:lnT>
                    <a:lnB>
                      <a:noFill/>
                    </a:lnB>
                    <a:solidFill>
                      <a:srgbClr val="D9E1F2"/>
                    </a:solidFill>
                  </a:tcPr>
                </a:tc>
                <a:tc>
                  <a:txBody>
                    <a:bodyPr/>
                    <a:lstStyle/>
                    <a:p>
                      <a:pPr algn="r" fontAlgn="b"/>
                      <a:r>
                        <a:rPr lang="it-IT" sz="1100" b="1" i="0" u="none" strike="noStrike">
                          <a:solidFill>
                            <a:srgbClr val="000000"/>
                          </a:solidFill>
                          <a:effectLst/>
                          <a:latin typeface="Calibri" panose="020F0502020204030204" pitchFamily="34" charset="0"/>
                        </a:rPr>
                        <a:t>0</a:t>
                      </a:r>
                    </a:p>
                  </a:txBody>
                  <a:tcPr marL="7620" marR="7620" marT="7620" anchor="b">
                    <a:lnL>
                      <a:noFill/>
                    </a:lnL>
                    <a:lnR>
                      <a:noFill/>
                    </a:lnR>
                    <a:lnT>
                      <a:noFill/>
                    </a:lnT>
                    <a:lnB>
                      <a:noFill/>
                    </a:lnB>
                    <a:solidFill>
                      <a:srgbClr val="D9E1F2"/>
                    </a:solidFill>
                  </a:tcPr>
                </a:tc>
                <a:extLst>
                  <a:ext uri="{0D108BD9-81ED-4DB2-BD59-A6C34878D82A}">
                    <a16:rowId xmlns:a16="http://schemas.microsoft.com/office/drawing/2014/main" val="3331560953"/>
                  </a:ext>
                </a:extLst>
              </a:tr>
              <a:tr h="306840">
                <a:tc>
                  <a:txBody>
                    <a:bodyPr/>
                    <a:lstStyle/>
                    <a:p>
                      <a:pPr algn="r" fontAlgn="b"/>
                      <a:r>
                        <a:rPr lang="it-IT" sz="1100" b="1" i="0" u="none" strike="noStrike">
                          <a:solidFill>
                            <a:srgbClr val="000000"/>
                          </a:solidFill>
                          <a:effectLst/>
                          <a:latin typeface="Calibri" panose="020F0502020204030204" pitchFamily="34" charset="0"/>
                        </a:rPr>
                        <a:t>6</a:t>
                      </a:r>
                    </a:p>
                  </a:txBody>
                  <a:tcPr marL="7620" marR="7620" marT="7620" anchor="b">
                    <a:lnL>
                      <a:noFill/>
                    </a:lnL>
                    <a:lnR>
                      <a:noFill/>
                    </a:lnR>
                    <a:lnT>
                      <a:noFill/>
                    </a:lnT>
                    <a:lnB>
                      <a:noFill/>
                    </a:lnB>
                    <a:noFill/>
                  </a:tcPr>
                </a:tc>
                <a:tc>
                  <a:txBody>
                    <a:bodyPr/>
                    <a:lstStyle/>
                    <a:p>
                      <a:pPr algn="r" fontAlgn="b"/>
                      <a:r>
                        <a:rPr lang="it-IT" sz="1100" b="1" i="0" u="none" strike="noStrike">
                          <a:solidFill>
                            <a:srgbClr val="000000"/>
                          </a:solidFill>
                          <a:effectLst/>
                          <a:latin typeface="Calibri" panose="020F0502020204030204" pitchFamily="34" charset="0"/>
                        </a:rPr>
                        <a:t>4</a:t>
                      </a:r>
                    </a:p>
                  </a:txBody>
                  <a:tcPr marL="7620" marR="7620" marT="7620" anchor="b">
                    <a:lnL>
                      <a:noFill/>
                    </a:lnL>
                    <a:lnR>
                      <a:noFill/>
                    </a:lnR>
                    <a:lnT>
                      <a:noFill/>
                    </a:lnT>
                    <a:lnB>
                      <a:noFill/>
                    </a:lnB>
                    <a:noFill/>
                  </a:tcPr>
                </a:tc>
                <a:extLst>
                  <a:ext uri="{0D108BD9-81ED-4DB2-BD59-A6C34878D82A}">
                    <a16:rowId xmlns:a16="http://schemas.microsoft.com/office/drawing/2014/main" val="565473172"/>
                  </a:ext>
                </a:extLst>
              </a:tr>
              <a:tr h="211304">
                <a:tc>
                  <a:txBody>
                    <a:bodyPr/>
                    <a:lstStyle/>
                    <a:p>
                      <a:pPr algn="r" fontAlgn="b"/>
                      <a:r>
                        <a:rPr lang="it-IT" sz="1100" b="1" i="0" u="none" strike="noStrike">
                          <a:solidFill>
                            <a:srgbClr val="000000"/>
                          </a:solidFill>
                          <a:effectLst/>
                          <a:latin typeface="Calibri" panose="020F0502020204030204" pitchFamily="34" charset="0"/>
                        </a:rPr>
                        <a:t>7</a:t>
                      </a:r>
                    </a:p>
                  </a:txBody>
                  <a:tcPr marL="7620" marR="7620" marT="7620" anchor="b">
                    <a:lnL>
                      <a:noFill/>
                    </a:lnL>
                    <a:lnR>
                      <a:noFill/>
                    </a:lnR>
                    <a:lnT>
                      <a:noFill/>
                    </a:lnT>
                    <a:lnB>
                      <a:noFill/>
                    </a:lnB>
                    <a:solidFill>
                      <a:srgbClr val="D9E1F2"/>
                    </a:solidFill>
                  </a:tcPr>
                </a:tc>
                <a:tc>
                  <a:txBody>
                    <a:bodyPr/>
                    <a:lstStyle/>
                    <a:p>
                      <a:pPr algn="r" fontAlgn="b"/>
                      <a:r>
                        <a:rPr lang="it-IT" sz="1100" b="1" i="0" u="none" strike="noStrike">
                          <a:solidFill>
                            <a:srgbClr val="000000"/>
                          </a:solidFill>
                          <a:effectLst/>
                          <a:latin typeface="Calibri" panose="020F0502020204030204" pitchFamily="34" charset="0"/>
                        </a:rPr>
                        <a:t>4</a:t>
                      </a:r>
                    </a:p>
                  </a:txBody>
                  <a:tcPr marL="7620" marR="7620" marT="7620" anchor="b">
                    <a:lnL>
                      <a:noFill/>
                    </a:lnL>
                    <a:lnR>
                      <a:noFill/>
                    </a:lnR>
                    <a:lnT>
                      <a:noFill/>
                    </a:lnT>
                    <a:lnB>
                      <a:noFill/>
                    </a:lnB>
                    <a:solidFill>
                      <a:srgbClr val="D9E1F2"/>
                    </a:solidFill>
                  </a:tcPr>
                </a:tc>
                <a:extLst>
                  <a:ext uri="{0D108BD9-81ED-4DB2-BD59-A6C34878D82A}">
                    <a16:rowId xmlns:a16="http://schemas.microsoft.com/office/drawing/2014/main" val="1417542270"/>
                  </a:ext>
                </a:extLst>
              </a:tr>
              <a:tr h="211304">
                <a:tc>
                  <a:txBody>
                    <a:bodyPr/>
                    <a:lstStyle/>
                    <a:p>
                      <a:pPr algn="r" fontAlgn="b"/>
                      <a:r>
                        <a:rPr lang="it-IT" sz="1100" b="1" i="0" u="none" strike="noStrike">
                          <a:solidFill>
                            <a:srgbClr val="000000"/>
                          </a:solidFill>
                          <a:effectLst/>
                          <a:latin typeface="Calibri" panose="020F0502020204030204" pitchFamily="34" charset="0"/>
                        </a:rPr>
                        <a:t>8</a:t>
                      </a:r>
                    </a:p>
                  </a:txBody>
                  <a:tcPr marL="7620" marR="7620" marT="7620" anchor="b">
                    <a:lnL>
                      <a:noFill/>
                    </a:lnL>
                    <a:lnR>
                      <a:noFill/>
                    </a:lnR>
                    <a:lnT>
                      <a:noFill/>
                    </a:lnT>
                    <a:lnB>
                      <a:noFill/>
                    </a:lnB>
                    <a:noFill/>
                  </a:tcPr>
                </a:tc>
                <a:tc>
                  <a:txBody>
                    <a:bodyPr/>
                    <a:lstStyle/>
                    <a:p>
                      <a:pPr algn="r" fontAlgn="b"/>
                      <a:r>
                        <a:rPr lang="it-IT" sz="1100" b="1" i="0" u="none" strike="noStrike">
                          <a:solidFill>
                            <a:srgbClr val="000000"/>
                          </a:solidFill>
                          <a:effectLst/>
                          <a:latin typeface="Calibri" panose="020F0502020204030204" pitchFamily="34" charset="0"/>
                        </a:rPr>
                        <a:t>5</a:t>
                      </a:r>
                    </a:p>
                  </a:txBody>
                  <a:tcPr marL="7620" marR="7620" marT="7620" anchor="b">
                    <a:lnL>
                      <a:noFill/>
                    </a:lnL>
                    <a:lnR>
                      <a:noFill/>
                    </a:lnR>
                    <a:lnT>
                      <a:noFill/>
                    </a:lnT>
                    <a:lnB>
                      <a:noFill/>
                    </a:lnB>
                    <a:noFill/>
                  </a:tcPr>
                </a:tc>
                <a:extLst>
                  <a:ext uri="{0D108BD9-81ED-4DB2-BD59-A6C34878D82A}">
                    <a16:rowId xmlns:a16="http://schemas.microsoft.com/office/drawing/2014/main" val="2748777726"/>
                  </a:ext>
                </a:extLst>
              </a:tr>
              <a:tr h="211304">
                <a:tc>
                  <a:txBody>
                    <a:bodyPr/>
                    <a:lstStyle/>
                    <a:p>
                      <a:pPr algn="r" fontAlgn="b"/>
                      <a:r>
                        <a:rPr lang="it-IT" sz="1100" b="1" i="0" u="none" strike="noStrike">
                          <a:solidFill>
                            <a:srgbClr val="000000"/>
                          </a:solidFill>
                          <a:effectLst/>
                          <a:latin typeface="Calibri" panose="020F0502020204030204" pitchFamily="34" charset="0"/>
                        </a:rPr>
                        <a:t>9</a:t>
                      </a:r>
                    </a:p>
                  </a:txBody>
                  <a:tcPr marL="7620" marR="7620" marT="7620" anchor="b">
                    <a:lnL>
                      <a:noFill/>
                    </a:lnL>
                    <a:lnR>
                      <a:noFill/>
                    </a:lnR>
                    <a:lnT>
                      <a:noFill/>
                    </a:lnT>
                    <a:lnB>
                      <a:noFill/>
                    </a:lnB>
                    <a:solidFill>
                      <a:srgbClr val="D9E1F2"/>
                    </a:solidFill>
                  </a:tcPr>
                </a:tc>
                <a:tc>
                  <a:txBody>
                    <a:bodyPr/>
                    <a:lstStyle/>
                    <a:p>
                      <a:pPr algn="r" fontAlgn="b"/>
                      <a:r>
                        <a:rPr lang="it-IT" sz="1100" b="1" i="0" u="none" strike="noStrike">
                          <a:solidFill>
                            <a:srgbClr val="000000"/>
                          </a:solidFill>
                          <a:effectLst/>
                          <a:latin typeface="Calibri" panose="020F0502020204030204" pitchFamily="34" charset="0"/>
                        </a:rPr>
                        <a:t>4</a:t>
                      </a:r>
                    </a:p>
                  </a:txBody>
                  <a:tcPr marL="7620" marR="7620" marT="7620" anchor="b">
                    <a:lnL>
                      <a:noFill/>
                    </a:lnL>
                    <a:lnR>
                      <a:noFill/>
                    </a:lnR>
                    <a:lnT>
                      <a:noFill/>
                    </a:lnT>
                    <a:lnB>
                      <a:noFill/>
                    </a:lnB>
                    <a:solidFill>
                      <a:srgbClr val="D9E1F2"/>
                    </a:solidFill>
                  </a:tcPr>
                </a:tc>
                <a:extLst>
                  <a:ext uri="{0D108BD9-81ED-4DB2-BD59-A6C34878D82A}">
                    <a16:rowId xmlns:a16="http://schemas.microsoft.com/office/drawing/2014/main" val="950661660"/>
                  </a:ext>
                </a:extLst>
              </a:tr>
            </a:tbl>
          </a:graphicData>
        </a:graphic>
      </p:graphicFrame>
    </p:spTree>
    <p:extLst>
      <p:ext uri="{BB962C8B-B14F-4D97-AF65-F5344CB8AC3E}">
        <p14:creationId xmlns:p14="http://schemas.microsoft.com/office/powerpoint/2010/main" val="264734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6FE88-3FA7-9791-F7F7-BD341073CD97}"/>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1AA07969-4FD4-76F6-0824-78E8E8640097}"/>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23D2411-561B-C49A-DFD5-22F0678C5795}"/>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1E9966D0-84DD-1A91-2D7D-29E13D99F53E}"/>
              </a:ext>
            </a:extLst>
          </p:cNvPr>
          <p:cNvSpPr txBox="1"/>
          <p:nvPr/>
        </p:nvSpPr>
        <p:spPr>
          <a:xfrm>
            <a:off x="304799" y="241701"/>
            <a:ext cx="11939321" cy="923330"/>
          </a:xfrm>
          <a:prstGeom prst="rect">
            <a:avLst/>
          </a:prstGeom>
          <a:noFill/>
        </p:spPr>
        <p:txBody>
          <a:bodyPr wrap="square" rtlCol="0">
            <a:spAutoFit/>
          </a:bodyPr>
          <a:lstStyle/>
          <a:p>
            <a:r>
              <a:rPr lang="it-IT" sz="1800">
                <a:solidFill>
                  <a:srgbClr val="FF7300"/>
                </a:solidFill>
                <a:effectLst/>
                <a:latin typeface="Adelle Sans ExtraBold" panose="02000503000000020004" pitchFamily="2" charset="77"/>
              </a:rPr>
              <a:t>Ambito: C</a:t>
            </a:r>
            <a:r>
              <a:rPr lang="it-IT" sz="1800">
                <a:solidFill>
                  <a:srgbClr val="FF7300"/>
                </a:solidFill>
                <a:effectLst/>
                <a:latin typeface="AdelleSans" panose="02000503000000020004" pitchFamily="2" charset="77"/>
              </a:rPr>
              <a:t>ura e rivitalizzazione di spazi urbani pubblici o ad uso pubblico – 11 proposte</a:t>
            </a:r>
          </a:p>
          <a:p>
            <a:r>
              <a:rPr lang="it-IT">
                <a:latin typeface="AdelleSans" panose="02000503000000020004" pitchFamily="2" charset="77"/>
              </a:rPr>
              <a:t>Sintesi proposte</a:t>
            </a:r>
            <a:endParaRPr lang="it-IT" sz="1800">
              <a:effectLst/>
              <a:latin typeface="AdelleSans" panose="02000503000000020004" pitchFamily="2" charset="77"/>
            </a:endParaRP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3E8419D9-53EB-272A-EF3C-0314F1A643A9}"/>
              </a:ext>
            </a:extLst>
          </p:cNvPr>
          <p:cNvGraphicFramePr>
            <a:graphicFrameLocks noGrp="1"/>
          </p:cNvGraphicFramePr>
          <p:nvPr>
            <p:extLst>
              <p:ext uri="{D42A27DB-BD31-4B8C-83A1-F6EECF244321}">
                <p14:modId xmlns:p14="http://schemas.microsoft.com/office/powerpoint/2010/main" val="593220482"/>
              </p:ext>
            </p:extLst>
          </p:nvPr>
        </p:nvGraphicFramePr>
        <p:xfrm>
          <a:off x="310122" y="898140"/>
          <a:ext cx="10855717" cy="5226124"/>
        </p:xfrm>
        <a:graphic>
          <a:graphicData uri="http://schemas.openxmlformats.org/drawingml/2006/table">
            <a:tbl>
              <a:tblPr firstRow="1" bandRow="1">
                <a:tableStyleId>{5C22544A-7EE6-4342-B048-85BDC9FD1C3A}</a:tableStyleId>
              </a:tblPr>
              <a:tblGrid>
                <a:gridCol w="2118169">
                  <a:extLst>
                    <a:ext uri="{9D8B030D-6E8A-4147-A177-3AD203B41FA5}">
                      <a16:colId xmlns:a16="http://schemas.microsoft.com/office/drawing/2014/main" val="3442489014"/>
                    </a:ext>
                  </a:extLst>
                </a:gridCol>
                <a:gridCol w="3045986">
                  <a:extLst>
                    <a:ext uri="{9D8B030D-6E8A-4147-A177-3AD203B41FA5}">
                      <a16:colId xmlns:a16="http://schemas.microsoft.com/office/drawing/2014/main" val="1175458617"/>
                    </a:ext>
                  </a:extLst>
                </a:gridCol>
                <a:gridCol w="3374896">
                  <a:extLst>
                    <a:ext uri="{9D8B030D-6E8A-4147-A177-3AD203B41FA5}">
                      <a16:colId xmlns:a16="http://schemas.microsoft.com/office/drawing/2014/main" val="2389385546"/>
                    </a:ext>
                  </a:extLst>
                </a:gridCol>
                <a:gridCol w="2316666">
                  <a:extLst>
                    <a:ext uri="{9D8B030D-6E8A-4147-A177-3AD203B41FA5}">
                      <a16:colId xmlns:a16="http://schemas.microsoft.com/office/drawing/2014/main" val="1165624900"/>
                    </a:ext>
                  </a:extLst>
                </a:gridCol>
              </a:tblGrid>
              <a:tr h="564720">
                <a:tc>
                  <a:txBody>
                    <a:bodyPr/>
                    <a:lstStyle/>
                    <a:p>
                      <a:pPr lvl="0" algn="ctr">
                        <a:buNone/>
                      </a:pPr>
                      <a:r>
                        <a:rPr lang="it-IT" sz="1050" b="1">
                          <a:latin typeface="AdelleSans"/>
                        </a:rPr>
                        <a:t>Nome progetto</a:t>
                      </a:r>
                    </a:p>
                  </a:txBody>
                  <a:tcPr anchor="ctr">
                    <a:solidFill>
                      <a:srgbClr val="FF7300"/>
                    </a:solidFill>
                  </a:tcPr>
                </a:tc>
                <a:tc>
                  <a:txBody>
                    <a:bodyPr/>
                    <a:lstStyle/>
                    <a:p>
                      <a:pPr lvl="0" algn="ctr">
                        <a:buNone/>
                      </a:pPr>
                      <a:r>
                        <a:rPr lang="it-IT" sz="1050" b="1">
                          <a:latin typeface="AdelleSans"/>
                        </a:rPr>
                        <a:t>Oggetto della proposta</a:t>
                      </a:r>
                    </a:p>
                  </a:txBody>
                  <a:tcPr anchor="ctr">
                    <a:solidFill>
                      <a:srgbClr val="FF7300"/>
                    </a:solidFill>
                  </a:tcPr>
                </a:tc>
                <a:tc>
                  <a:txBody>
                    <a:bodyPr/>
                    <a:lstStyle/>
                    <a:p>
                      <a:pPr lvl="0" algn="ctr">
                        <a:buNone/>
                      </a:pPr>
                      <a:r>
                        <a:rPr lang="it-IT" sz="1050" b="1">
                          <a:latin typeface="AdelleSans"/>
                        </a:rPr>
                        <a:t>Direzioni coinvolte</a:t>
                      </a:r>
                    </a:p>
                  </a:txBody>
                  <a:tcPr anchor="ctr">
                    <a:solidFill>
                      <a:srgbClr val="FF7300"/>
                    </a:solidFill>
                  </a:tcPr>
                </a:tc>
                <a:tc>
                  <a:txBody>
                    <a:bodyPr/>
                    <a:lstStyle/>
                    <a:p>
                      <a:pPr lvl="0" algn="ctr">
                        <a:buNone/>
                      </a:pPr>
                      <a:r>
                        <a:rPr lang="it-IT" sz="1050" b="1">
                          <a:latin typeface="AdelleSans"/>
                        </a:rPr>
                        <a:t>Referente proposto</a:t>
                      </a:r>
                    </a:p>
                  </a:txBody>
                  <a:tcPr anchor="ctr">
                    <a:solidFill>
                      <a:srgbClr val="FF7300"/>
                    </a:solidFill>
                  </a:tcPr>
                </a:tc>
                <a:extLst>
                  <a:ext uri="{0D108BD9-81ED-4DB2-BD59-A6C34878D82A}">
                    <a16:rowId xmlns:a16="http://schemas.microsoft.com/office/drawing/2014/main" val="826175197"/>
                  </a:ext>
                </a:extLst>
              </a:tr>
              <a:tr h="741768">
                <a:tc>
                  <a:txBody>
                    <a:bodyPr/>
                    <a:lstStyle/>
                    <a:p>
                      <a:pPr marL="0" marR="0" lvl="0" indent="0" algn="l">
                        <a:lnSpc>
                          <a:spcPct val="100000"/>
                        </a:lnSpc>
                        <a:spcBef>
                          <a:spcPts val="0"/>
                        </a:spcBef>
                        <a:spcAft>
                          <a:spcPts val="0"/>
                        </a:spcAft>
                        <a:buNone/>
                      </a:pPr>
                      <a:r>
                        <a:rPr lang="it-IT" sz="1400" b="0" i="0" u="none" strike="noStrike" noProof="0">
                          <a:solidFill>
                            <a:srgbClr val="000000"/>
                          </a:solidFill>
                          <a:latin typeface="AdelleSans"/>
                        </a:rPr>
                        <a:t>Riqualificazione di Piazza Bausan</a:t>
                      </a:r>
                      <a:endParaRPr lang="en-US" sz="1400" b="0" i="0" u="none" strike="noStrike" noProof="0">
                        <a:latin typeface="AdelleSans"/>
                      </a:endParaRPr>
                    </a:p>
                  </a:txBody>
                  <a:tcPr anchor="ctr">
                    <a:solidFill>
                      <a:schemeClr val="accent2">
                        <a:lumMod val="20000"/>
                        <a:lumOff val="80000"/>
                      </a:schemeClr>
                    </a:solidFill>
                  </a:tcPr>
                </a:tc>
                <a:tc>
                  <a:txBody>
                    <a:bodyPr/>
                    <a:lstStyle/>
                    <a:p>
                      <a:pPr marL="0" marR="0" lvl="0" indent="0" algn="ctr">
                        <a:lnSpc>
                          <a:spcPct val="100000"/>
                        </a:lnSpc>
                        <a:spcBef>
                          <a:spcPts val="0"/>
                        </a:spcBef>
                        <a:spcAft>
                          <a:spcPts val="0"/>
                        </a:spcAft>
                        <a:buNone/>
                      </a:pPr>
                      <a:r>
                        <a:rPr lang="it-IT" sz="1100" b="0" i="0" u="none" strike="noStrike" noProof="0">
                          <a:solidFill>
                            <a:srgbClr val="000000"/>
                          </a:solidFill>
                        </a:rPr>
                        <a:t>Riqualificazione piazza</a:t>
                      </a:r>
                    </a:p>
                  </a:txBody>
                  <a:tcPr anchor="ctr">
                    <a:solidFill>
                      <a:schemeClr val="accent2">
                        <a:lumMod val="20000"/>
                        <a:lumOff val="80000"/>
                      </a:schemeClr>
                    </a:solidFill>
                  </a:tcPr>
                </a:tc>
                <a:tc>
                  <a:txBody>
                    <a:bodyPr/>
                    <a:lstStyle/>
                    <a:p>
                      <a:pPr marL="0" marR="0" lvl="0" indent="0" algn="ctr">
                        <a:lnSpc>
                          <a:spcPct val="100000"/>
                        </a:lnSpc>
                        <a:spcBef>
                          <a:spcPts val="0"/>
                        </a:spcBef>
                        <a:spcAft>
                          <a:spcPts val="0"/>
                        </a:spcAft>
                        <a:buNone/>
                      </a:pPr>
                      <a:r>
                        <a:rPr lang="it-IT" sz="900" b="0" i="0" u="none" strike="noStrike" noProof="0">
                          <a:solidFill>
                            <a:srgbClr val="000000"/>
                          </a:solidFill>
                        </a:rPr>
                        <a:t>Municipi, Mobilità, Amat, Infrastrutture Spazio Pubblico, AGMP, Verde</a:t>
                      </a:r>
                      <a:endParaRPr lang="en-US" sz="900" b="0" i="0" u="none" strike="noStrike" noProof="0"/>
                    </a:p>
                  </a:txBody>
                  <a:tcPr anchor="ctr">
                    <a:solidFill>
                      <a:schemeClr val="accent2">
                        <a:lumMod val="20000"/>
                        <a:lumOff val="80000"/>
                      </a:schemeClr>
                    </a:solidFill>
                  </a:tcPr>
                </a:tc>
                <a:tc>
                  <a:txBody>
                    <a:bodyPr/>
                    <a:lstStyle/>
                    <a:p>
                      <a:pPr marL="0" marR="0" lvl="0" indent="0" algn="ctr">
                        <a:lnSpc>
                          <a:spcPct val="100000"/>
                        </a:lnSpc>
                        <a:spcBef>
                          <a:spcPts val="0"/>
                        </a:spcBef>
                        <a:spcAft>
                          <a:spcPts val="0"/>
                        </a:spcAft>
                        <a:buNone/>
                      </a:pPr>
                      <a:r>
                        <a:rPr lang="en-US" sz="900" b="0" i="0" u="none" strike="noStrike" noProof="0"/>
                        <a:t>AGMP</a:t>
                      </a:r>
                      <a:br>
                        <a:rPr lang="en-US" sz="900" b="0" i="0" u="none" strike="noStrike" noProof="0"/>
                      </a:br>
                      <a:r>
                        <a:rPr lang="en-US" sz="900" b="0" i="0" u="none" strike="noStrike" noProof="0"/>
                        <a:t>(con </a:t>
                      </a:r>
                      <a:r>
                        <a:rPr lang="en-US" sz="900" b="0" i="0" u="none" strike="noStrike" noProof="0" err="1"/>
                        <a:t>supporto</a:t>
                      </a:r>
                      <a:r>
                        <a:rPr lang="en-US" sz="900" b="0" i="0" u="none" strike="noStrike" noProof="0"/>
                        <a:t> di AMAT)</a:t>
                      </a:r>
                    </a:p>
                  </a:txBody>
                  <a:tcPr anchor="ctr">
                    <a:solidFill>
                      <a:schemeClr val="accent2">
                        <a:lumMod val="20000"/>
                        <a:lumOff val="80000"/>
                      </a:schemeClr>
                    </a:solidFill>
                  </a:tcPr>
                </a:tc>
                <a:extLst>
                  <a:ext uri="{0D108BD9-81ED-4DB2-BD59-A6C34878D82A}">
                    <a16:rowId xmlns:a16="http://schemas.microsoft.com/office/drawing/2014/main" val="4044887824"/>
                  </a:ext>
                </a:extLst>
              </a:tr>
              <a:tr h="743689">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Riqualificazione Area Piazzale Selinunte</a:t>
                      </a:r>
                      <a:endParaRPr lang="it-IT" sz="1400" b="0" i="0" u="none" strike="noStrike" noProof="0">
                        <a:latin typeface="AdelleSans"/>
                      </a:endParaRPr>
                    </a:p>
                  </a:txBody>
                  <a:tcPr anchor="ctr">
                    <a:solidFill>
                      <a:schemeClr val="accent2">
                        <a:lumMod val="40000"/>
                        <a:lumOff val="60000"/>
                      </a:schemeClr>
                    </a:solidFill>
                  </a:tcPr>
                </a:tc>
                <a:tc>
                  <a:txBody>
                    <a:bodyPr/>
                    <a:lstStyle/>
                    <a:p>
                      <a:pPr lvl="0" algn="ctr">
                        <a:buNone/>
                      </a:pPr>
                      <a:r>
                        <a:rPr lang="it-IT" sz="1100" b="0" i="0" u="none" strike="noStrike" noProof="0">
                          <a:solidFill>
                            <a:srgbClr val="000000"/>
                          </a:solidFill>
                          <a:latin typeface="Aptos"/>
                        </a:rPr>
                        <a:t>Riqualificazione spazi pubblici per lo sport</a:t>
                      </a:r>
                      <a:endParaRPr lang="it-IT" sz="1100"/>
                    </a:p>
                  </a:txBody>
                  <a:tcPr anchor="ctr">
                    <a:solidFill>
                      <a:schemeClr val="accent2">
                        <a:lumMod val="40000"/>
                        <a:lumOff val="60000"/>
                      </a:schemeClr>
                    </a:solidFill>
                  </a:tcPr>
                </a:tc>
                <a:tc>
                  <a:txBody>
                    <a:bodyPr/>
                    <a:lstStyle/>
                    <a:p>
                      <a:pPr lvl="0" algn="ctr">
                        <a:buNone/>
                      </a:pPr>
                      <a:r>
                        <a:rPr lang="it-IT" sz="900" b="0" i="0" u="none" strike="noStrike" noProof="0">
                          <a:solidFill>
                            <a:srgbClr val="000000"/>
                          </a:solidFill>
                          <a:latin typeface="Aptos"/>
                        </a:rPr>
                        <a:t>Amat, AGMP, Giovani e Sport, Arredo Urbano, Municipi, Verde</a:t>
                      </a:r>
                      <a:endParaRPr lang="it-IT" sz="2000"/>
                    </a:p>
                  </a:txBody>
                  <a:tcPr anchor="ctr">
                    <a:solidFill>
                      <a:schemeClr val="accent2">
                        <a:lumMod val="40000"/>
                        <a:lumOff val="60000"/>
                      </a:schemeClr>
                    </a:solidFill>
                  </a:tcPr>
                </a:tc>
                <a:tc>
                  <a:txBody>
                    <a:bodyPr/>
                    <a:lstStyle/>
                    <a:p>
                      <a:pPr marL="0" marR="0" lvl="0" indent="0" algn="ctr">
                        <a:lnSpc>
                          <a:spcPct val="100000"/>
                        </a:lnSpc>
                        <a:spcBef>
                          <a:spcPts val="0"/>
                        </a:spcBef>
                        <a:spcAft>
                          <a:spcPts val="0"/>
                        </a:spcAft>
                        <a:buNone/>
                      </a:pPr>
                      <a:r>
                        <a:rPr lang="en-US" sz="900" b="0" i="0" u="none" strike="noStrike" noProof="0"/>
                        <a:t>AGMP</a:t>
                      </a:r>
                      <a:br>
                        <a:rPr lang="en-US" sz="900" b="0" i="0" u="none" strike="noStrike" noProof="0"/>
                      </a:br>
                      <a:r>
                        <a:rPr lang="en-US" sz="900" b="0" i="0" u="none" strike="noStrike" noProof="0"/>
                        <a:t>(con </a:t>
                      </a:r>
                      <a:r>
                        <a:rPr lang="en-US" sz="900" b="0" i="0" u="none" strike="noStrike" noProof="0" err="1"/>
                        <a:t>supporto</a:t>
                      </a:r>
                      <a:r>
                        <a:rPr lang="en-US" sz="900" b="0" i="0" u="none" strike="noStrike" noProof="0"/>
                        <a:t> di AMAT)</a:t>
                      </a:r>
                    </a:p>
                  </a:txBody>
                  <a:tcPr anchor="ctr">
                    <a:solidFill>
                      <a:schemeClr val="accent2">
                        <a:lumMod val="40000"/>
                        <a:lumOff val="60000"/>
                      </a:schemeClr>
                    </a:solidFill>
                  </a:tcPr>
                </a:tc>
                <a:extLst>
                  <a:ext uri="{0D108BD9-81ED-4DB2-BD59-A6C34878D82A}">
                    <a16:rowId xmlns:a16="http://schemas.microsoft.com/office/drawing/2014/main" val="137353210"/>
                  </a:ext>
                </a:extLst>
              </a:tr>
              <a:tr h="743689">
                <a:tc>
                  <a:txBody>
                    <a:bodyPr/>
                    <a:lstStyle/>
                    <a:p>
                      <a:pPr lvl="0" algn="l">
                        <a:lnSpc>
                          <a:spcPct val="100000"/>
                        </a:lnSpc>
                        <a:spcBef>
                          <a:spcPts val="0"/>
                        </a:spcBef>
                        <a:spcAft>
                          <a:spcPts val="0"/>
                        </a:spcAft>
                        <a:buNone/>
                      </a:pPr>
                      <a:r>
                        <a:rPr lang="it-IT" sz="1400" b="0" i="0" u="none" strike="noStrike" noProof="0" err="1">
                          <a:solidFill>
                            <a:srgbClr val="000000"/>
                          </a:solidFill>
                          <a:latin typeface="AdelleSans"/>
                        </a:rPr>
                        <a:t>Parklet</a:t>
                      </a:r>
                      <a:r>
                        <a:rPr lang="it-IT" sz="1400" b="0" i="0" u="none" strike="noStrike" noProof="0">
                          <a:solidFill>
                            <a:srgbClr val="000000"/>
                          </a:solidFill>
                          <a:latin typeface="AdelleSans"/>
                        </a:rPr>
                        <a:t> in China Town</a:t>
                      </a:r>
                      <a:endParaRPr lang="it-IT" sz="1400" b="0" i="0" u="none" strike="noStrike" noProof="0">
                        <a:latin typeface="AdelleSans"/>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it-IT" sz="1100" b="0" i="0" u="none" strike="noStrike" noProof="0">
                          <a:solidFill>
                            <a:srgbClr val="000000"/>
                          </a:solidFill>
                        </a:rPr>
                        <a:t>Inserimento di un parklet (urbanistica tattica, arredo urbano)</a:t>
                      </a:r>
                    </a:p>
                  </a:txBody>
                  <a:tcPr anchor="ctr">
                    <a:solidFill>
                      <a:schemeClr val="accent2">
                        <a:lumMod val="20000"/>
                        <a:lumOff val="80000"/>
                      </a:schemeClr>
                    </a:solidFill>
                  </a:tcPr>
                </a:tc>
                <a:tc>
                  <a:txBody>
                    <a:bodyPr/>
                    <a:lstStyle/>
                    <a:p>
                      <a:pPr lvl="0" algn="ctr">
                        <a:buNone/>
                      </a:pPr>
                      <a:r>
                        <a:rPr lang="it-IT" sz="900" b="0" i="0" u="none" strike="noStrike" noProof="0">
                          <a:solidFill>
                            <a:srgbClr val="000000"/>
                          </a:solidFill>
                          <a:latin typeface="Aptos"/>
                        </a:rPr>
                        <a:t>AGMP, Amat, Infrastrutture, Spazio Pubblico-Arredo Urbano, Mobilità, Municipi</a:t>
                      </a:r>
                      <a:endParaRPr lang="it-IT" sz="2000"/>
                    </a:p>
                  </a:txBody>
                  <a:tcPr anchor="ctr">
                    <a:solidFill>
                      <a:schemeClr val="accent2">
                        <a:lumMod val="20000"/>
                        <a:lumOff val="80000"/>
                      </a:schemeClr>
                    </a:solidFill>
                  </a:tcPr>
                </a:tc>
                <a:tc>
                  <a:txBody>
                    <a:bodyPr/>
                    <a:lstStyle/>
                    <a:p>
                      <a:pPr lvl="0" algn="ctr">
                        <a:buNone/>
                      </a:pPr>
                      <a:r>
                        <a:rPr lang="it-IT" sz="900"/>
                        <a:t>AGMP (con supporto di AMAT + </a:t>
                      </a:r>
                      <a:r>
                        <a:rPr lang="it-IT" sz="900" err="1"/>
                        <a:t>PoliMi</a:t>
                      </a:r>
                      <a:r>
                        <a:rPr lang="it-IT" sz="900"/>
                        <a:t> Queer City)</a:t>
                      </a:r>
                    </a:p>
                  </a:txBody>
                  <a:tcPr anchor="ctr">
                    <a:solidFill>
                      <a:schemeClr val="accent2">
                        <a:lumMod val="20000"/>
                        <a:lumOff val="80000"/>
                      </a:schemeClr>
                    </a:solidFill>
                  </a:tcPr>
                </a:tc>
                <a:extLst>
                  <a:ext uri="{0D108BD9-81ED-4DB2-BD59-A6C34878D82A}">
                    <a16:rowId xmlns:a16="http://schemas.microsoft.com/office/drawing/2014/main" val="2834985317"/>
                  </a:ext>
                </a:extLst>
              </a:tr>
              <a:tr h="743689">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Rete spazi inclusivi</a:t>
                      </a:r>
                      <a:endParaRPr lang="it-IT" sz="1400" b="0" i="0" u="none" strike="noStrike" noProof="0">
                        <a:latin typeface="AdelleSans"/>
                      </a:endParaRPr>
                    </a:p>
                  </a:txBody>
                  <a:tcPr anchor="ctr">
                    <a:solidFill>
                      <a:schemeClr val="accent2">
                        <a:lumMod val="20000"/>
                        <a:lumOff val="80000"/>
                      </a:schemeClr>
                    </a:solidFill>
                  </a:tcPr>
                </a:tc>
                <a:tc>
                  <a:txBody>
                    <a:bodyPr/>
                    <a:lstStyle/>
                    <a:p>
                      <a:pPr lvl="0" algn="ctr">
                        <a:buNone/>
                      </a:pPr>
                      <a:r>
                        <a:rPr lang="it-IT" sz="1100" b="0" i="0" u="none" strike="noStrike" noProof="0">
                          <a:solidFill>
                            <a:srgbClr val="000000"/>
                          </a:solidFill>
                          <a:latin typeface="Aptos"/>
                        </a:rPr>
                        <a:t>Microinterventi di riqualificazione con le scuole a Dergano-Bovisa-Maciachini</a:t>
                      </a:r>
                      <a:endParaRPr lang="it-IT" sz="1100"/>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it-IT" sz="900" b="0" i="0" u="none" strike="noStrike" noProof="0">
                          <a:solidFill>
                            <a:srgbClr val="000000"/>
                          </a:solidFill>
                          <a:latin typeface="Aptos"/>
                        </a:rPr>
                        <a:t>Municipi, AGMP, Verde, Arredo Urbano, Educazione, Amat, Mobilità</a:t>
                      </a:r>
                      <a:endParaRPr lang="it-IT" sz="900" b="0" i="0" u="none" strike="noStrike" noProof="0">
                        <a:latin typeface="Aptos"/>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it-IT" sz="900" b="0" i="0" u="none" strike="noStrike" noProof="0">
                          <a:latin typeface="Aptos"/>
                        </a:rPr>
                        <a:t>AGMP </a:t>
                      </a:r>
                      <a:br>
                        <a:rPr lang="it-IT" sz="900" b="0" i="0" u="none" strike="noStrike" noProof="0">
                          <a:latin typeface="Aptos"/>
                        </a:rPr>
                      </a:br>
                      <a:r>
                        <a:rPr lang="it-IT" sz="900" b="0" i="0" u="none" strike="noStrike" noProof="0">
                          <a:latin typeface="Aptos"/>
                        </a:rPr>
                        <a:t>(con supporto di AMAT)</a:t>
                      </a:r>
                    </a:p>
                  </a:txBody>
                  <a:tcPr anchor="ctr">
                    <a:solidFill>
                      <a:schemeClr val="accent2">
                        <a:lumMod val="20000"/>
                        <a:lumOff val="80000"/>
                      </a:schemeClr>
                    </a:solidFill>
                  </a:tcPr>
                </a:tc>
                <a:extLst>
                  <a:ext uri="{0D108BD9-81ED-4DB2-BD59-A6C34878D82A}">
                    <a16:rowId xmlns:a16="http://schemas.microsoft.com/office/drawing/2014/main" val="2890407428"/>
                  </a:ext>
                </a:extLst>
              </a:tr>
              <a:tr h="594138">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Pedonalizzazione e riqualificazione di Corso Vercelli e via Belfiore, Pagano</a:t>
                      </a:r>
                      <a:endParaRPr lang="it-IT" sz="1400" b="0" i="0" u="none" strike="noStrike" noProof="0">
                        <a:latin typeface="AdelleSans"/>
                      </a:endParaRPr>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1100" b="0" i="0" u="none" strike="noStrike" noProof="0">
                          <a:solidFill>
                            <a:srgbClr val="000000"/>
                          </a:solidFill>
                          <a:latin typeface="Aptos"/>
                        </a:rPr>
                        <a:t>Urbanistica tattica e successiva riqualificazione strutturale</a:t>
                      </a:r>
                      <a:endParaRPr lang="it-IT" sz="1100" b="0" i="0" u="none" strike="noStrike" noProof="0">
                        <a:latin typeface="Aptos"/>
                      </a:endParaRPr>
                    </a:p>
                    <a:p>
                      <a:pPr lvl="0" algn="ctr">
                        <a:buNone/>
                      </a:pPr>
                      <a:endParaRPr lang="it-IT" sz="1100">
                        <a:latin typeface="AdelleSans"/>
                      </a:endParaRPr>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900" b="0" i="0" u="none" strike="noStrike" noProof="0">
                          <a:solidFill>
                            <a:srgbClr val="000000"/>
                          </a:solidFill>
                          <a:latin typeface="Aptos"/>
                        </a:rPr>
                        <a:t>Municipi, AGMP, Mobilità, Infrastrutture, Spazio Pubblico, Amat</a:t>
                      </a:r>
                      <a:endParaRPr lang="it-IT" sz="900" b="0" i="0" u="none" strike="noStrike" noProof="0">
                        <a:latin typeface="Aptos"/>
                      </a:endParaRPr>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900" b="0" i="0" u="none" strike="noStrike" noProof="0">
                          <a:latin typeface="+mn-lt"/>
                        </a:rPr>
                        <a:t>AGMP </a:t>
                      </a:r>
                      <a:br>
                        <a:rPr lang="it-IT" sz="900" b="0" i="0" u="none" strike="noStrike" noProof="0">
                          <a:latin typeface="+mn-lt"/>
                        </a:rPr>
                      </a:br>
                      <a:r>
                        <a:rPr lang="it-IT" sz="900" b="0" i="0" u="none" strike="noStrike" noProof="0">
                          <a:latin typeface="+mn-lt"/>
                        </a:rPr>
                        <a:t>(con supporto di AMAT)</a:t>
                      </a:r>
                    </a:p>
                  </a:txBody>
                  <a:tcPr anchor="ctr">
                    <a:solidFill>
                      <a:schemeClr val="accent2">
                        <a:lumMod val="40000"/>
                        <a:lumOff val="60000"/>
                      </a:schemeClr>
                    </a:solidFill>
                  </a:tcPr>
                </a:tc>
                <a:extLst>
                  <a:ext uri="{0D108BD9-81ED-4DB2-BD59-A6C34878D82A}">
                    <a16:rowId xmlns:a16="http://schemas.microsoft.com/office/drawing/2014/main" val="1941940822"/>
                  </a:ext>
                </a:extLst>
              </a:tr>
              <a:tr h="743689">
                <a:tc>
                  <a:txBody>
                    <a:bodyPr/>
                    <a:lstStyle/>
                    <a:p>
                      <a:pPr lvl="0" algn="l">
                        <a:lnSpc>
                          <a:spcPct val="100000"/>
                        </a:lnSpc>
                        <a:spcBef>
                          <a:spcPts val="0"/>
                        </a:spcBef>
                        <a:spcAft>
                          <a:spcPts val="0"/>
                        </a:spcAft>
                        <a:buNone/>
                      </a:pPr>
                      <a:r>
                        <a:rPr lang="it-IT" sz="1400">
                          <a:latin typeface="AdelleSans"/>
                        </a:rPr>
                        <a:t>Play places (CDI)</a:t>
                      </a:r>
                    </a:p>
                  </a:txBody>
                  <a:tcPr anchor="ctr">
                    <a:solidFill>
                      <a:schemeClr val="accent2">
                        <a:lumMod val="40000"/>
                        <a:lumOff val="60000"/>
                      </a:schemeClr>
                    </a:solidFill>
                  </a:tcPr>
                </a:tc>
                <a:tc>
                  <a:txBody>
                    <a:bodyPr/>
                    <a:lstStyle/>
                    <a:p>
                      <a:pPr lvl="0" algn="ctr">
                        <a:buNone/>
                      </a:pPr>
                      <a:r>
                        <a:rPr lang="it-IT" sz="1100"/>
                        <a:t>Riqualificazione spazi urbani per lo sport</a:t>
                      </a:r>
                    </a:p>
                  </a:txBody>
                  <a:tcPr anchor="ctr">
                    <a:solidFill>
                      <a:schemeClr val="accent2">
                        <a:lumMod val="40000"/>
                        <a:lumOff val="60000"/>
                      </a:schemeClr>
                    </a:solidFill>
                  </a:tcPr>
                </a:tc>
                <a:tc>
                  <a:txBody>
                    <a:bodyPr/>
                    <a:lstStyle/>
                    <a:p>
                      <a:pPr lvl="0" algn="ctr">
                        <a:buNone/>
                      </a:pPr>
                      <a:r>
                        <a:rPr lang="it-IT" sz="900" b="0" i="0" u="none" strike="noStrike" kern="1200">
                          <a:solidFill>
                            <a:srgbClr val="000000"/>
                          </a:solidFill>
                          <a:latin typeface="+mn-lt"/>
                          <a:ea typeface="+mn-ea"/>
                          <a:cs typeface="+mn-cs"/>
                        </a:rPr>
                        <a:t>AGMP, Amat</a:t>
                      </a:r>
                      <a:r>
                        <a:rPr lang="it-IT" sz="900" b="0" i="0" u="none" strike="noStrike" kern="1200">
                          <a:solidFill>
                            <a:srgbClr val="000000"/>
                          </a:solidFill>
                          <a:latin typeface="Aptos"/>
                          <a:ea typeface="+mn-ea"/>
                          <a:cs typeface="+mn-cs"/>
                        </a:rPr>
                        <a:t>, Municipi, Verde, Sport </a:t>
                      </a:r>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900" b="0" i="0" u="none" strike="noStrike" noProof="0">
                          <a:latin typeface="+mn-lt"/>
                        </a:rPr>
                        <a:t>AGMP </a:t>
                      </a:r>
                      <a:br>
                        <a:rPr lang="it-IT" sz="900" b="0" i="0" u="none" strike="noStrike" noProof="0">
                          <a:latin typeface="+mn-lt"/>
                        </a:rPr>
                      </a:br>
                      <a:r>
                        <a:rPr lang="it-IT" sz="900" b="0" i="0" u="none" strike="noStrike" noProof="0">
                          <a:latin typeface="+mn-lt"/>
                        </a:rPr>
                        <a:t>(con supporto di AMAT)</a:t>
                      </a:r>
                    </a:p>
                  </a:txBody>
                  <a:tcPr anchor="ctr">
                    <a:solidFill>
                      <a:schemeClr val="accent2">
                        <a:lumMod val="40000"/>
                        <a:lumOff val="60000"/>
                      </a:schemeClr>
                    </a:solidFill>
                  </a:tcPr>
                </a:tc>
                <a:extLst>
                  <a:ext uri="{0D108BD9-81ED-4DB2-BD59-A6C34878D82A}">
                    <a16:rowId xmlns:a16="http://schemas.microsoft.com/office/drawing/2014/main" val="3344400596"/>
                  </a:ext>
                </a:extLst>
              </a:tr>
            </a:tbl>
          </a:graphicData>
        </a:graphic>
      </p:graphicFrame>
    </p:spTree>
    <p:extLst>
      <p:ext uri="{BB962C8B-B14F-4D97-AF65-F5344CB8AC3E}">
        <p14:creationId xmlns:p14="http://schemas.microsoft.com/office/powerpoint/2010/main" val="1486115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A03D-422E-2557-CAC5-9136C2102890}"/>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40C363DB-CC23-3079-42DC-4023D6BF3430}"/>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E0F0130-B96B-E434-1AFA-E537B3B9FA52}"/>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358AD9A3-29E1-579E-B063-2FAD751ED93D}"/>
              </a:ext>
            </a:extLst>
          </p:cNvPr>
          <p:cNvSpPr txBox="1"/>
          <p:nvPr/>
        </p:nvSpPr>
        <p:spPr>
          <a:xfrm>
            <a:off x="252679" y="259939"/>
            <a:ext cx="11939321" cy="646331"/>
          </a:xfrm>
          <a:prstGeom prst="rect">
            <a:avLst/>
          </a:prstGeom>
          <a:noFill/>
        </p:spPr>
        <p:txBody>
          <a:bodyPr wrap="square" rtlCol="0">
            <a:spAutoFit/>
          </a:bodyPr>
          <a:lstStyle/>
          <a:p>
            <a:r>
              <a:rPr lang="it-IT" b="1">
                <a:solidFill>
                  <a:srgbClr val="FF7300"/>
                </a:solidFill>
                <a:latin typeface="Adelle Sans ExtraBold" panose="02000503000000020004" pitchFamily="2" charset="77"/>
              </a:rPr>
              <a:t>Ambito</a:t>
            </a:r>
            <a:r>
              <a:rPr lang="it-IT" b="1">
                <a:solidFill>
                  <a:srgbClr val="FF7300"/>
                </a:solidFill>
                <a:latin typeface="Adelle Sans SemiBold" panose="02000503000000020004" pitchFamily="2" charset="77"/>
              </a:rPr>
              <a:t> - </a:t>
            </a:r>
            <a:r>
              <a:rPr lang="it-IT" sz="1800">
                <a:solidFill>
                  <a:srgbClr val="FF7300"/>
                </a:solidFill>
                <a:effectLst/>
                <a:latin typeface="AdelleSans" panose="02000503000000020004" pitchFamily="2" charset="77"/>
              </a:rPr>
              <a:t>cura e rivitalizzazione di spazi urbani pubblici o ad uso pubblico</a:t>
            </a: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3C4EB2C2-E072-72E1-CC50-44691CDCABB8}"/>
              </a:ext>
            </a:extLst>
          </p:cNvPr>
          <p:cNvGraphicFramePr>
            <a:graphicFrameLocks noGrp="1"/>
          </p:cNvGraphicFramePr>
          <p:nvPr>
            <p:extLst>
              <p:ext uri="{D42A27DB-BD31-4B8C-83A1-F6EECF244321}">
                <p14:modId xmlns:p14="http://schemas.microsoft.com/office/powerpoint/2010/main" val="3403444630"/>
              </p:ext>
            </p:extLst>
          </p:nvPr>
        </p:nvGraphicFramePr>
        <p:xfrm>
          <a:off x="268941" y="829128"/>
          <a:ext cx="10947699" cy="5459910"/>
        </p:xfrm>
        <a:graphic>
          <a:graphicData uri="http://schemas.openxmlformats.org/drawingml/2006/table">
            <a:tbl>
              <a:tblPr firstRow="1" bandRow="1">
                <a:tableStyleId>{5C22544A-7EE6-4342-B048-85BDC9FD1C3A}</a:tableStyleId>
              </a:tblPr>
              <a:tblGrid>
                <a:gridCol w="2193773">
                  <a:extLst>
                    <a:ext uri="{9D8B030D-6E8A-4147-A177-3AD203B41FA5}">
                      <a16:colId xmlns:a16="http://schemas.microsoft.com/office/drawing/2014/main" val="3442489014"/>
                    </a:ext>
                  </a:extLst>
                </a:gridCol>
                <a:gridCol w="2713117">
                  <a:extLst>
                    <a:ext uri="{9D8B030D-6E8A-4147-A177-3AD203B41FA5}">
                      <a16:colId xmlns:a16="http://schemas.microsoft.com/office/drawing/2014/main" val="1175458617"/>
                    </a:ext>
                  </a:extLst>
                </a:gridCol>
                <a:gridCol w="3627484">
                  <a:extLst>
                    <a:ext uri="{9D8B030D-6E8A-4147-A177-3AD203B41FA5}">
                      <a16:colId xmlns:a16="http://schemas.microsoft.com/office/drawing/2014/main" val="2389385546"/>
                    </a:ext>
                  </a:extLst>
                </a:gridCol>
                <a:gridCol w="2413325">
                  <a:extLst>
                    <a:ext uri="{9D8B030D-6E8A-4147-A177-3AD203B41FA5}">
                      <a16:colId xmlns:a16="http://schemas.microsoft.com/office/drawing/2014/main" val="1837596168"/>
                    </a:ext>
                  </a:extLst>
                </a:gridCol>
              </a:tblGrid>
              <a:tr h="719870">
                <a:tc>
                  <a:txBody>
                    <a:bodyPr/>
                    <a:lstStyle/>
                    <a:p>
                      <a:pPr lvl="0" algn="ctr">
                        <a:buNone/>
                      </a:pPr>
                      <a:r>
                        <a:rPr lang="it-IT" sz="1050" b="1">
                          <a:latin typeface="AdelleSans"/>
                        </a:rPr>
                        <a:t>Nome progetto</a:t>
                      </a:r>
                    </a:p>
                  </a:txBody>
                  <a:tcPr anchor="ctr">
                    <a:solidFill>
                      <a:srgbClr val="FF7300"/>
                    </a:solidFill>
                  </a:tcPr>
                </a:tc>
                <a:tc>
                  <a:txBody>
                    <a:bodyPr/>
                    <a:lstStyle/>
                    <a:p>
                      <a:pPr lvl="0" algn="ctr">
                        <a:buNone/>
                      </a:pPr>
                      <a:r>
                        <a:rPr lang="it-IT" sz="1050" b="1">
                          <a:latin typeface="AdelleSans"/>
                        </a:rPr>
                        <a:t>Oggeto della proposta</a:t>
                      </a:r>
                    </a:p>
                  </a:txBody>
                  <a:tcPr anchor="ctr">
                    <a:solidFill>
                      <a:srgbClr val="FF7300"/>
                    </a:solidFill>
                  </a:tcPr>
                </a:tc>
                <a:tc>
                  <a:txBody>
                    <a:bodyPr/>
                    <a:lstStyle/>
                    <a:p>
                      <a:pPr lvl="0" algn="ctr">
                        <a:buNone/>
                      </a:pPr>
                      <a:r>
                        <a:rPr lang="it-IT" sz="1050" b="1">
                          <a:latin typeface="AdelleSans"/>
                        </a:rPr>
                        <a:t>Direzioni coinvolte</a:t>
                      </a:r>
                    </a:p>
                  </a:txBody>
                  <a:tcPr anchor="ctr">
                    <a:solidFill>
                      <a:srgbClr val="FF7300"/>
                    </a:solidFill>
                  </a:tcPr>
                </a:tc>
                <a:tc>
                  <a:txBody>
                    <a:bodyPr/>
                    <a:lstStyle/>
                    <a:p>
                      <a:pPr lvl="0" algn="ctr">
                        <a:buNone/>
                      </a:pPr>
                      <a:r>
                        <a:rPr lang="it-IT" sz="1050" b="1">
                          <a:latin typeface="AdelleSans"/>
                        </a:rPr>
                        <a:t>Referente proposto</a:t>
                      </a:r>
                    </a:p>
                  </a:txBody>
                  <a:tcPr anchor="ctr">
                    <a:solidFill>
                      <a:srgbClr val="FF7300"/>
                    </a:solidFill>
                  </a:tcPr>
                </a:tc>
                <a:extLst>
                  <a:ext uri="{0D108BD9-81ED-4DB2-BD59-A6C34878D82A}">
                    <a16:rowId xmlns:a16="http://schemas.microsoft.com/office/drawing/2014/main" val="826175197"/>
                  </a:ext>
                </a:extLst>
              </a:tr>
              <a:tr h="948008">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Riqualificazione di Piazza Sant’Erasmo</a:t>
                      </a:r>
                      <a:endParaRPr lang="it-IT" sz="1400">
                        <a:latin typeface="AdelleSans"/>
                      </a:endParaRPr>
                    </a:p>
                  </a:txBody>
                  <a:tcPr anchor="ctr">
                    <a:solidFill>
                      <a:schemeClr val="accent2">
                        <a:lumMod val="40000"/>
                        <a:lumOff val="60000"/>
                      </a:schemeClr>
                    </a:solidFill>
                  </a:tcPr>
                </a:tc>
                <a:tc>
                  <a:txBody>
                    <a:bodyPr/>
                    <a:lstStyle/>
                    <a:p>
                      <a:pPr lvl="0" algn="ctr">
                        <a:buNone/>
                      </a:pPr>
                      <a:r>
                        <a:rPr lang="it-IT" sz="1100" b="0" i="0" u="none" strike="noStrike" noProof="0">
                          <a:solidFill>
                            <a:srgbClr val="000000"/>
                          </a:solidFill>
                          <a:latin typeface="Aptos"/>
                        </a:rPr>
                        <a:t>Intervento di urbanistica tattica con vasi e arredo</a:t>
                      </a:r>
                      <a:endParaRPr lang="it-IT" sz="1100"/>
                    </a:p>
                  </a:txBody>
                  <a:tcPr anchor="ctr">
                    <a:solidFill>
                      <a:schemeClr val="accent2">
                        <a:lumMod val="40000"/>
                        <a:lumOff val="60000"/>
                      </a:schemeClr>
                    </a:solidFill>
                  </a:tcPr>
                </a:tc>
                <a:tc>
                  <a:txBody>
                    <a:bodyPr/>
                    <a:lstStyle/>
                    <a:p>
                      <a:pPr lvl="0" algn="ctr">
                        <a:buNone/>
                      </a:pPr>
                      <a:r>
                        <a:rPr lang="it-IT" sz="900" b="0" i="0" u="none" strike="noStrike" noProof="0">
                          <a:solidFill>
                            <a:srgbClr val="000000"/>
                          </a:solidFill>
                          <a:latin typeface="+mn-lt"/>
                        </a:rPr>
                        <a:t>AGMP, Amat,  </a:t>
                      </a:r>
                      <a:r>
                        <a:rPr lang="it-IT" sz="900" b="0" i="0" u="none" strike="noStrike" noProof="0">
                          <a:solidFill>
                            <a:srgbClr val="000000"/>
                          </a:solidFill>
                          <a:latin typeface="Aptos"/>
                        </a:rPr>
                        <a:t>Mobilità, Municipi</a:t>
                      </a:r>
                      <a:endParaRPr lang="it-IT" sz="2000"/>
                    </a:p>
                  </a:txBody>
                  <a:tcPr anchor="ctr">
                    <a:solidFill>
                      <a:schemeClr val="accent2">
                        <a:lumMod val="40000"/>
                        <a:lumOff val="60000"/>
                      </a:schemeClr>
                    </a:solidFill>
                  </a:tcPr>
                </a:tc>
                <a:tc>
                  <a:txBody>
                    <a:bodyPr/>
                    <a:lstStyle/>
                    <a:p>
                      <a:pPr lvl="0" algn="ctr">
                        <a:buNone/>
                      </a:pPr>
                      <a:r>
                        <a:rPr lang="it-IT" sz="900"/>
                        <a:t>AGMP</a:t>
                      </a:r>
                      <a:br>
                        <a:rPr lang="it-IT" sz="900"/>
                      </a:br>
                      <a:r>
                        <a:rPr lang="it-IT" sz="900"/>
                        <a:t>(con supporto di Amat)</a:t>
                      </a:r>
                    </a:p>
                  </a:txBody>
                  <a:tcPr anchor="ctr">
                    <a:solidFill>
                      <a:schemeClr val="accent2">
                        <a:lumMod val="40000"/>
                        <a:lumOff val="60000"/>
                      </a:schemeClr>
                    </a:solidFill>
                  </a:tcPr>
                </a:tc>
                <a:extLst>
                  <a:ext uri="{0D108BD9-81ED-4DB2-BD59-A6C34878D82A}">
                    <a16:rowId xmlns:a16="http://schemas.microsoft.com/office/drawing/2014/main" val="137353210"/>
                  </a:ext>
                </a:extLst>
              </a:tr>
              <a:tr h="948008">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Piazzetta Argentine</a:t>
                      </a:r>
                      <a:endParaRPr lang="it-IT" sz="2000"/>
                    </a:p>
                  </a:txBody>
                  <a:tcPr anchor="ctr">
                    <a:solidFill>
                      <a:schemeClr val="accent2">
                        <a:lumMod val="20000"/>
                        <a:lumOff val="80000"/>
                      </a:schemeClr>
                    </a:solidFill>
                  </a:tcPr>
                </a:tc>
                <a:tc>
                  <a:txBody>
                    <a:bodyPr/>
                    <a:lstStyle/>
                    <a:p>
                      <a:pPr lvl="0" algn="ctr">
                        <a:buNone/>
                      </a:pPr>
                      <a:r>
                        <a:rPr lang="it-IT" sz="1100" b="0" i="0" u="none" strike="noStrike" noProof="0">
                          <a:solidFill>
                            <a:srgbClr val="000000"/>
                          </a:solidFill>
                          <a:latin typeface="Aptos"/>
                        </a:rPr>
                        <a:t>Intervento di urbanistica tattica in area pedonale</a:t>
                      </a:r>
                      <a:endParaRPr lang="it-IT" sz="1100"/>
                    </a:p>
                  </a:txBody>
                  <a:tcPr anchor="ctr">
                    <a:solidFill>
                      <a:schemeClr val="accent2">
                        <a:lumMod val="20000"/>
                        <a:lumOff val="80000"/>
                      </a:schemeClr>
                    </a:solidFill>
                  </a:tcPr>
                </a:tc>
                <a:tc>
                  <a:txBody>
                    <a:bodyPr/>
                    <a:lstStyle/>
                    <a:p>
                      <a:pPr lvl="0" algn="ctr">
                        <a:buNone/>
                      </a:pPr>
                      <a:r>
                        <a:rPr lang="it-IT" sz="900" b="0" i="0" u="none" strike="noStrike" noProof="0">
                          <a:solidFill>
                            <a:srgbClr val="000000"/>
                          </a:solidFill>
                          <a:latin typeface="Aptos"/>
                        </a:rPr>
                        <a:t>AGMP, Amat, Mobilità, Municipi</a:t>
                      </a:r>
                      <a:endParaRPr lang="it-IT" sz="2000"/>
                    </a:p>
                  </a:txBody>
                  <a:tcPr anchor="ctr">
                    <a:solidFill>
                      <a:schemeClr val="accent2">
                        <a:lumMod val="20000"/>
                        <a:lumOff val="80000"/>
                      </a:schemeClr>
                    </a:solidFill>
                  </a:tcPr>
                </a:tc>
                <a:tc>
                  <a:txBody>
                    <a:bodyPr/>
                    <a:lstStyle/>
                    <a:p>
                      <a:pPr lvl="0" algn="ctr">
                        <a:buNone/>
                      </a:pPr>
                      <a:r>
                        <a:rPr lang="it-IT" sz="900"/>
                        <a:t>AGMP</a:t>
                      </a:r>
                      <a:br>
                        <a:rPr lang="it-IT" sz="900"/>
                      </a:br>
                      <a:r>
                        <a:rPr lang="it-IT" sz="900"/>
                        <a:t>(con supporto di Amat)</a:t>
                      </a:r>
                    </a:p>
                  </a:txBody>
                  <a:tcPr anchor="ctr">
                    <a:solidFill>
                      <a:schemeClr val="accent2">
                        <a:lumMod val="20000"/>
                        <a:lumOff val="80000"/>
                      </a:schemeClr>
                    </a:solidFill>
                  </a:tcPr>
                </a:tc>
                <a:extLst>
                  <a:ext uri="{0D108BD9-81ED-4DB2-BD59-A6C34878D82A}">
                    <a16:rowId xmlns:a16="http://schemas.microsoft.com/office/drawing/2014/main" val="2834985317"/>
                  </a:ext>
                </a:extLst>
              </a:tr>
              <a:tr h="948008">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Facciamoci La*</a:t>
                      </a:r>
                      <a:r>
                        <a:rPr lang="it-IT" sz="1400" b="0" i="0" u="none" strike="noStrike" noProof="0" err="1">
                          <a:solidFill>
                            <a:srgbClr val="000000"/>
                          </a:solidFill>
                          <a:latin typeface="AdelleSans"/>
                        </a:rPr>
                        <a:t>r</a:t>
                      </a:r>
                      <a:r>
                        <a:rPr lang="it-IT" sz="1400" b="0" i="0" u="none" strike="noStrike" noProof="0">
                          <a:solidFill>
                            <a:srgbClr val="000000"/>
                          </a:solidFill>
                          <a:latin typeface="AdelleSans"/>
                        </a:rPr>
                        <a:t>*go</a:t>
                      </a:r>
                      <a:endParaRPr lang="it-IT" sz="2000"/>
                    </a:p>
                  </a:txBody>
                  <a:tcPr anchor="ctr">
                    <a:solidFill>
                      <a:schemeClr val="accent2">
                        <a:lumMod val="40000"/>
                        <a:lumOff val="60000"/>
                      </a:schemeClr>
                    </a:solidFill>
                  </a:tcPr>
                </a:tc>
                <a:tc>
                  <a:txBody>
                    <a:bodyPr/>
                    <a:lstStyle/>
                    <a:p>
                      <a:pPr lvl="0" algn="ctr">
                        <a:buNone/>
                      </a:pPr>
                      <a:r>
                        <a:rPr lang="it-IT" sz="1100" b="0" i="0" u="none" strike="noStrike" noProof="0">
                          <a:solidFill>
                            <a:srgbClr val="000000"/>
                          </a:solidFill>
                          <a:latin typeface="Aptos"/>
                        </a:rPr>
                        <a:t>Intervento di urbanistica tattica e ciclabilità</a:t>
                      </a:r>
                      <a:endParaRPr lang="it-IT" sz="1100"/>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900" b="0" i="0" u="none" strike="noStrike" noProof="0">
                          <a:solidFill>
                            <a:srgbClr val="000000"/>
                          </a:solidFill>
                          <a:latin typeface="Aptos"/>
                        </a:rPr>
                        <a:t>Municipi, AGMP, Amat, Mobilità</a:t>
                      </a:r>
                      <a:endParaRPr lang="it-IT" sz="900" b="0" i="0" u="none" strike="noStrike" noProof="0">
                        <a:latin typeface="Aptos"/>
                      </a:endParaRPr>
                    </a:p>
                  </a:txBody>
                  <a:tcPr anchor="ctr">
                    <a:solidFill>
                      <a:schemeClr val="accent2">
                        <a:lumMod val="40000"/>
                        <a:lumOff val="60000"/>
                      </a:schemeClr>
                    </a:solidFill>
                  </a:tcPr>
                </a:tc>
                <a:tc>
                  <a:txBody>
                    <a:bodyPr/>
                    <a:lstStyle/>
                    <a:p>
                      <a:pPr lvl="0" algn="ctr">
                        <a:buNone/>
                      </a:pPr>
                      <a:r>
                        <a:rPr lang="it-IT" sz="900"/>
                        <a:t>AGMP</a:t>
                      </a:r>
                      <a:br>
                        <a:rPr lang="it-IT" sz="900"/>
                      </a:br>
                      <a:r>
                        <a:rPr lang="it-IT" sz="900"/>
                        <a:t>(con supporto di Amat)</a:t>
                      </a:r>
                    </a:p>
                  </a:txBody>
                  <a:tcPr anchor="ctr">
                    <a:solidFill>
                      <a:schemeClr val="accent2">
                        <a:lumMod val="40000"/>
                        <a:lumOff val="60000"/>
                      </a:schemeClr>
                    </a:solidFill>
                  </a:tcPr>
                </a:tc>
                <a:extLst>
                  <a:ext uri="{0D108BD9-81ED-4DB2-BD59-A6C34878D82A}">
                    <a16:rowId xmlns:a16="http://schemas.microsoft.com/office/drawing/2014/main" val="1352517445"/>
                  </a:ext>
                </a:extLst>
              </a:tr>
              <a:tr h="948008">
                <a:tc>
                  <a:txBody>
                    <a:bodyPr/>
                    <a:lstStyle/>
                    <a:p>
                      <a:pPr lvl="0" algn="l">
                        <a:lnSpc>
                          <a:spcPct val="100000"/>
                        </a:lnSpc>
                        <a:spcBef>
                          <a:spcPts val="0"/>
                        </a:spcBef>
                        <a:spcAft>
                          <a:spcPts val="0"/>
                        </a:spcAft>
                        <a:buNone/>
                      </a:pPr>
                      <a:r>
                        <a:rPr lang="it-IT" sz="1400" b="0" i="0" u="none" strike="noStrike" noProof="0">
                          <a:latin typeface="AdelleSans"/>
                        </a:rPr>
                        <a:t>Ex chiosco Mimì Piazzale Baiamonti</a:t>
                      </a:r>
                    </a:p>
                  </a:txBody>
                  <a:tcPr anchor="ctr">
                    <a:solidFill>
                      <a:schemeClr val="accent2">
                        <a:lumMod val="20000"/>
                        <a:lumOff val="80000"/>
                      </a:schemeClr>
                    </a:solidFill>
                  </a:tcPr>
                </a:tc>
                <a:tc>
                  <a:txBody>
                    <a:bodyPr/>
                    <a:lstStyle/>
                    <a:p>
                      <a:pPr lvl="0" algn="ctr">
                        <a:buNone/>
                      </a:pPr>
                      <a:r>
                        <a:rPr lang="it-IT" sz="1100"/>
                        <a:t>Recupero e riattivazione chiosco</a:t>
                      </a: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it-IT" sz="900" b="0" i="0" u="none" strike="noStrike" noProof="0">
                          <a:latin typeface="Aptos"/>
                        </a:rPr>
                        <a:t>Municipi, Verde, Demanio, AGMP</a:t>
                      </a: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it-IT" sz="900" b="0" i="0" u="none" strike="noStrike" noProof="0">
                          <a:latin typeface="Aptos"/>
                        </a:rPr>
                        <a:t>-</a:t>
                      </a:r>
                    </a:p>
                  </a:txBody>
                  <a:tcPr anchor="ctr">
                    <a:solidFill>
                      <a:schemeClr val="accent2">
                        <a:lumMod val="20000"/>
                        <a:lumOff val="80000"/>
                      </a:schemeClr>
                    </a:solidFill>
                  </a:tcPr>
                </a:tc>
                <a:extLst>
                  <a:ext uri="{0D108BD9-81ED-4DB2-BD59-A6C34878D82A}">
                    <a16:rowId xmlns:a16="http://schemas.microsoft.com/office/drawing/2014/main" val="1235751830"/>
                  </a:ext>
                </a:extLst>
              </a:tr>
              <a:tr h="948008">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Reading Play Ground. Un padiglione per la lettura, la creatività e l'immaginazione</a:t>
                      </a:r>
                      <a:endParaRPr lang="it-IT" sz="1400">
                        <a:latin typeface="AdelleSans"/>
                      </a:endParaRPr>
                    </a:p>
                  </a:txBody>
                  <a:tcPr anchor="ctr">
                    <a:solidFill>
                      <a:schemeClr val="accent2">
                        <a:lumMod val="40000"/>
                        <a:lumOff val="60000"/>
                      </a:schemeClr>
                    </a:solidFill>
                  </a:tcPr>
                </a:tc>
                <a:tc>
                  <a:txBody>
                    <a:bodyPr/>
                    <a:lstStyle/>
                    <a:p>
                      <a:pPr lvl="0" algn="ctr">
                        <a:buNone/>
                      </a:pPr>
                      <a:r>
                        <a:rPr lang="it-IT" sz="1100"/>
                        <a:t>Realizzazione architettura temporanea per bambin*</a:t>
                      </a:r>
                    </a:p>
                  </a:txBody>
                  <a:tcPr anchor="ctr">
                    <a:solidFill>
                      <a:schemeClr val="accent2">
                        <a:lumMod val="40000"/>
                        <a:lumOff val="60000"/>
                      </a:schemeClr>
                    </a:solidFill>
                  </a:tcPr>
                </a:tc>
                <a:tc>
                  <a:txBody>
                    <a:bodyPr/>
                    <a:lstStyle/>
                    <a:p>
                      <a:pPr lvl="0" algn="ctr">
                        <a:lnSpc>
                          <a:spcPct val="100000"/>
                        </a:lnSpc>
                        <a:spcBef>
                          <a:spcPts val="0"/>
                        </a:spcBef>
                        <a:spcAft>
                          <a:spcPts val="0"/>
                        </a:spcAft>
                        <a:buNone/>
                      </a:pPr>
                      <a:r>
                        <a:rPr lang="it-IT" sz="900" b="0" i="0" u="none" strike="noStrike" noProof="0">
                          <a:solidFill>
                            <a:srgbClr val="000000"/>
                          </a:solidFill>
                          <a:latin typeface="Aptos"/>
                        </a:rPr>
                        <a:t>Municipi, AGMP, Amat</a:t>
                      </a: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900"/>
                        <a:t>AGMP</a:t>
                      </a:r>
                      <a:br>
                        <a:rPr lang="it-IT" sz="900"/>
                      </a:br>
                      <a:r>
                        <a:rPr lang="it-IT" sz="900"/>
                        <a:t>(con supporto di Amat)</a:t>
                      </a:r>
                    </a:p>
                    <a:p>
                      <a:pPr lvl="0" algn="ctr">
                        <a:lnSpc>
                          <a:spcPct val="100000"/>
                        </a:lnSpc>
                        <a:spcBef>
                          <a:spcPts val="0"/>
                        </a:spcBef>
                        <a:spcAft>
                          <a:spcPts val="0"/>
                        </a:spcAft>
                        <a:buNone/>
                      </a:pPr>
                      <a:r>
                        <a:rPr lang="it-IT" sz="900" b="0" i="0" u="none" strike="noStrike" noProof="0">
                          <a:solidFill>
                            <a:srgbClr val="000000"/>
                          </a:solidFill>
                          <a:latin typeface="Aptos"/>
                        </a:rPr>
                        <a:t>/ Municipio 2</a:t>
                      </a:r>
                    </a:p>
                  </a:txBody>
                  <a:tcPr anchor="ctr">
                    <a:solidFill>
                      <a:schemeClr val="accent2">
                        <a:lumMod val="40000"/>
                        <a:lumOff val="60000"/>
                      </a:schemeClr>
                    </a:solidFill>
                  </a:tcPr>
                </a:tc>
                <a:extLst>
                  <a:ext uri="{0D108BD9-81ED-4DB2-BD59-A6C34878D82A}">
                    <a16:rowId xmlns:a16="http://schemas.microsoft.com/office/drawing/2014/main" val="2890407428"/>
                  </a:ext>
                </a:extLst>
              </a:tr>
            </a:tbl>
          </a:graphicData>
        </a:graphic>
      </p:graphicFrame>
    </p:spTree>
    <p:extLst>
      <p:ext uri="{BB962C8B-B14F-4D97-AF65-F5344CB8AC3E}">
        <p14:creationId xmlns:p14="http://schemas.microsoft.com/office/powerpoint/2010/main" val="305118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94BE-D249-1571-BB8E-81ADA4A83306}"/>
            </a:ext>
          </a:extLst>
        </p:cNvPr>
        <p:cNvGrpSpPr/>
        <p:nvPr/>
      </p:nvGrpSpPr>
      <p:grpSpPr>
        <a:xfrm>
          <a:off x="0" y="0"/>
          <a:ext cx="0" cy="0"/>
          <a:chOff x="0" y="0"/>
          <a:chExt cx="0" cy="0"/>
        </a:xfrm>
      </p:grpSpPr>
      <p:sp>
        <p:nvSpPr>
          <p:cNvPr id="28" name="Rettangolo 27">
            <a:extLst>
              <a:ext uri="{FF2B5EF4-FFF2-40B4-BE49-F238E27FC236}">
                <a16:creationId xmlns:a16="http://schemas.microsoft.com/office/drawing/2014/main" id="{9B6CD456-405C-2AE1-2BDD-11A72E8C0211}"/>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30" name="Rettangolo 29">
            <a:extLst>
              <a:ext uri="{FF2B5EF4-FFF2-40B4-BE49-F238E27FC236}">
                <a16:creationId xmlns:a16="http://schemas.microsoft.com/office/drawing/2014/main" id="{6BFC2158-5BAE-D03A-B83B-04B99DE78E3D}"/>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ABECD85-9B4C-1C7F-7D9F-EACA58779C28}"/>
              </a:ext>
            </a:extLst>
          </p:cNvPr>
          <p:cNvSpPr txBox="1"/>
          <p:nvPr/>
        </p:nvSpPr>
        <p:spPr>
          <a:xfrm>
            <a:off x="252679" y="238886"/>
            <a:ext cx="11939321" cy="646331"/>
          </a:xfrm>
          <a:prstGeom prst="rect">
            <a:avLst/>
          </a:prstGeom>
          <a:noFill/>
        </p:spPr>
        <p:txBody>
          <a:bodyPr wrap="square" rtlCol="0">
            <a:spAutoFit/>
          </a:bodyPr>
          <a:lstStyle/>
          <a:p>
            <a:r>
              <a:rPr lang="it-IT" b="1">
                <a:solidFill>
                  <a:schemeClr val="accent6"/>
                </a:solidFill>
                <a:latin typeface="Adelle Sans ExtraBold" panose="02000503000000020004" pitchFamily="2" charset="77"/>
              </a:rPr>
              <a:t>Ambito</a:t>
            </a:r>
            <a:r>
              <a:rPr lang="it-IT" b="1">
                <a:solidFill>
                  <a:schemeClr val="accent6"/>
                </a:solidFill>
                <a:latin typeface="Adelle Sans SemiBold" panose="02000503000000020004" pitchFamily="2" charset="77"/>
              </a:rPr>
              <a:t> - </a:t>
            </a:r>
            <a:r>
              <a:rPr lang="it-IT" sz="1800">
                <a:solidFill>
                  <a:schemeClr val="accent6"/>
                </a:solidFill>
                <a:effectLst/>
                <a:latin typeface="AdelleSans" panose="02000503000000020004" pitchFamily="2" charset="77"/>
              </a:rPr>
              <a:t>cura e rivitalizzazione di spazi verdi, biodiversità – 7 proposte</a:t>
            </a:r>
          </a:p>
          <a:p>
            <a:r>
              <a:rPr lang="it-IT" b="1">
                <a:latin typeface="Adelle Sans SemiBold" panose="02000503000000020004" pitchFamily="2" charset="77"/>
              </a:rPr>
              <a:t>Sintesi proposte</a:t>
            </a:r>
          </a:p>
        </p:txBody>
      </p:sp>
      <p:graphicFrame>
        <p:nvGraphicFramePr>
          <p:cNvPr id="100" name="Tabella 99">
            <a:extLst>
              <a:ext uri="{FF2B5EF4-FFF2-40B4-BE49-F238E27FC236}">
                <a16:creationId xmlns:a16="http://schemas.microsoft.com/office/drawing/2014/main" id="{2F5C12CA-8FBE-7EAC-6DB1-16A954599754}"/>
              </a:ext>
            </a:extLst>
          </p:cNvPr>
          <p:cNvGraphicFramePr>
            <a:graphicFrameLocks noGrp="1"/>
          </p:cNvGraphicFramePr>
          <p:nvPr>
            <p:extLst>
              <p:ext uri="{D42A27DB-BD31-4B8C-83A1-F6EECF244321}">
                <p14:modId xmlns:p14="http://schemas.microsoft.com/office/powerpoint/2010/main" val="264890364"/>
              </p:ext>
            </p:extLst>
          </p:nvPr>
        </p:nvGraphicFramePr>
        <p:xfrm>
          <a:off x="304798" y="885217"/>
          <a:ext cx="11135361" cy="5274564"/>
        </p:xfrm>
        <a:graphic>
          <a:graphicData uri="http://schemas.openxmlformats.org/drawingml/2006/table">
            <a:tbl>
              <a:tblPr firstRow="1" bandRow="1">
                <a:tableStyleId>{93296810-A885-4BE3-A3E7-6D5BEEA58F35}</a:tableStyleId>
              </a:tblPr>
              <a:tblGrid>
                <a:gridCol w="2513519">
                  <a:extLst>
                    <a:ext uri="{9D8B030D-6E8A-4147-A177-3AD203B41FA5}">
                      <a16:colId xmlns:a16="http://schemas.microsoft.com/office/drawing/2014/main" val="3442489014"/>
                    </a:ext>
                  </a:extLst>
                </a:gridCol>
                <a:gridCol w="3172724">
                  <a:extLst>
                    <a:ext uri="{9D8B030D-6E8A-4147-A177-3AD203B41FA5}">
                      <a16:colId xmlns:a16="http://schemas.microsoft.com/office/drawing/2014/main" val="1175458617"/>
                    </a:ext>
                  </a:extLst>
                </a:gridCol>
                <a:gridCol w="2902403">
                  <a:extLst>
                    <a:ext uri="{9D8B030D-6E8A-4147-A177-3AD203B41FA5}">
                      <a16:colId xmlns:a16="http://schemas.microsoft.com/office/drawing/2014/main" val="2389385546"/>
                    </a:ext>
                  </a:extLst>
                </a:gridCol>
                <a:gridCol w="2546715">
                  <a:extLst>
                    <a:ext uri="{9D8B030D-6E8A-4147-A177-3AD203B41FA5}">
                      <a16:colId xmlns:a16="http://schemas.microsoft.com/office/drawing/2014/main" val="1579061615"/>
                    </a:ext>
                  </a:extLst>
                </a:gridCol>
              </a:tblGrid>
              <a:tr h="351006">
                <a:tc>
                  <a:txBody>
                    <a:bodyPr/>
                    <a:lstStyle/>
                    <a:p>
                      <a:pPr lvl="0" algn="ctr">
                        <a:buNone/>
                      </a:pPr>
                      <a:r>
                        <a:rPr lang="it-IT" sz="1050" b="1"/>
                        <a:t>Nome progetto</a:t>
                      </a:r>
                      <a:endParaRPr lang="it-IT" sz="1050" b="1">
                        <a:latin typeface="AdelleSans"/>
                      </a:endParaRPr>
                    </a:p>
                  </a:txBody>
                  <a:tcPr anchor="ctr"/>
                </a:tc>
                <a:tc>
                  <a:txBody>
                    <a:bodyPr/>
                    <a:lstStyle/>
                    <a:p>
                      <a:pPr lvl="0" algn="ctr">
                        <a:buNone/>
                      </a:pPr>
                      <a:r>
                        <a:rPr lang="it-IT" sz="1050" b="1"/>
                        <a:t>Oggetto della proposta</a:t>
                      </a:r>
                      <a:endParaRPr lang="it-IT" sz="1050" b="1">
                        <a:latin typeface="AdelleSans"/>
                      </a:endParaRPr>
                    </a:p>
                  </a:txBody>
                  <a:tcPr anchor="ctr"/>
                </a:tc>
                <a:tc>
                  <a:txBody>
                    <a:bodyPr/>
                    <a:lstStyle/>
                    <a:p>
                      <a:pPr lvl="0" algn="ctr">
                        <a:buNone/>
                      </a:pPr>
                      <a:r>
                        <a:rPr lang="it-IT" sz="1050" b="1"/>
                        <a:t>Direzioni coinvolte</a:t>
                      </a:r>
                      <a:endParaRPr lang="it-IT" sz="1050" b="1">
                        <a:latin typeface="AdelleSans"/>
                      </a:endParaRPr>
                    </a:p>
                  </a:txBody>
                  <a:tcPr anchor="ctr"/>
                </a:tc>
                <a:tc>
                  <a:txBody>
                    <a:bodyPr/>
                    <a:lstStyle/>
                    <a:p>
                      <a:pPr lvl="0" algn="ctr">
                        <a:buNone/>
                      </a:pPr>
                      <a:r>
                        <a:rPr lang="it-IT" sz="1050" b="1">
                          <a:latin typeface="AdelleSans"/>
                        </a:rPr>
                        <a:t>Referente proposto</a:t>
                      </a:r>
                    </a:p>
                  </a:txBody>
                  <a:tcPr anchor="ctr"/>
                </a:tc>
                <a:extLst>
                  <a:ext uri="{0D108BD9-81ED-4DB2-BD59-A6C34878D82A}">
                    <a16:rowId xmlns:a16="http://schemas.microsoft.com/office/drawing/2014/main" val="826175197"/>
                  </a:ext>
                </a:extLst>
              </a:tr>
              <a:tr h="486103">
                <a:tc>
                  <a:txBody>
                    <a:bodyPr/>
                    <a:lstStyle/>
                    <a:p>
                      <a:pPr marL="0" marR="0" lvl="0" indent="0" algn="l">
                        <a:lnSpc>
                          <a:spcPct val="100000"/>
                        </a:lnSpc>
                        <a:spcBef>
                          <a:spcPts val="0"/>
                        </a:spcBef>
                        <a:spcAft>
                          <a:spcPts val="0"/>
                        </a:spcAft>
                        <a:buNone/>
                      </a:pPr>
                      <a:r>
                        <a:rPr lang="it-IT" sz="1400" b="0" u="none" strike="noStrike" noProof="0">
                          <a:solidFill>
                            <a:srgbClr val="000000"/>
                          </a:solidFill>
                        </a:rPr>
                        <a:t>Il giardino dei papaveri (via Bussola)</a:t>
                      </a:r>
                      <a:endParaRPr lang="en-US" sz="1400" b="0" i="0" u="none" strike="noStrike" noProof="0">
                        <a:latin typeface="AdelleSans"/>
                      </a:endParaRPr>
                    </a:p>
                  </a:txBody>
                  <a:tcPr anchor="ctr"/>
                </a:tc>
                <a:tc>
                  <a:txBody>
                    <a:bodyPr/>
                    <a:lstStyle/>
                    <a:p>
                      <a:pPr marL="0" marR="0" lvl="0" indent="0" algn="ctr">
                        <a:lnSpc>
                          <a:spcPct val="100000"/>
                        </a:lnSpc>
                        <a:spcBef>
                          <a:spcPts val="0"/>
                        </a:spcBef>
                        <a:spcAft>
                          <a:spcPts val="0"/>
                        </a:spcAft>
                        <a:buNone/>
                      </a:pPr>
                      <a:r>
                        <a:rPr lang="it-IT" sz="1400" b="0" i="0" u="none" strike="noStrike" noProof="0">
                          <a:solidFill>
                            <a:srgbClr val="000000"/>
                          </a:solidFill>
                        </a:rPr>
                        <a:t>Riqualificazione e attivazione area verde demaniale</a:t>
                      </a:r>
                    </a:p>
                  </a:txBody>
                  <a:tcPr anchor="ctr"/>
                </a:tc>
                <a:tc>
                  <a:txBody>
                    <a:bodyPr/>
                    <a:lstStyle/>
                    <a:p>
                      <a:pPr marL="0" marR="0" lvl="0" indent="0" algn="ctr">
                        <a:lnSpc>
                          <a:spcPct val="100000"/>
                        </a:lnSpc>
                        <a:spcBef>
                          <a:spcPts val="0"/>
                        </a:spcBef>
                        <a:spcAft>
                          <a:spcPts val="0"/>
                        </a:spcAft>
                        <a:buNone/>
                      </a:pPr>
                      <a:r>
                        <a:rPr lang="en-US" sz="1400" b="0" i="0" u="none" strike="noStrike" noProof="0" err="1"/>
                        <a:t>Municipi</a:t>
                      </a:r>
                      <a:r>
                        <a:rPr lang="en-US" sz="1400" b="0" i="0" u="none" strike="noStrike" noProof="0"/>
                        <a:t>, </a:t>
                      </a:r>
                      <a:r>
                        <a:rPr lang="en-US" sz="1400" b="0" i="0" u="none" strike="noStrike" noProof="0" err="1"/>
                        <a:t>Demanio</a:t>
                      </a:r>
                      <a:r>
                        <a:rPr lang="en-US" sz="1400" b="0" i="0" u="none" strike="noStrike" noProof="0"/>
                        <a:t>, Verde</a:t>
                      </a:r>
                    </a:p>
                  </a:txBody>
                  <a:tcPr anchor="ctr"/>
                </a:tc>
                <a:tc>
                  <a:txBody>
                    <a:bodyPr/>
                    <a:lstStyle/>
                    <a:p>
                      <a:pPr marL="0" marR="0" lvl="0" indent="0" algn="ctr">
                        <a:lnSpc>
                          <a:spcPct val="100000"/>
                        </a:lnSpc>
                        <a:spcBef>
                          <a:spcPts val="0"/>
                        </a:spcBef>
                        <a:spcAft>
                          <a:spcPts val="0"/>
                        </a:spcAft>
                        <a:buNone/>
                      </a:pPr>
                      <a:r>
                        <a:rPr lang="en-US" sz="1400" b="0" i="0" u="none" strike="noStrike" noProof="0"/>
                        <a:t>AGMP -&gt; Municipio 6</a:t>
                      </a:r>
                    </a:p>
                  </a:txBody>
                  <a:tcPr anchor="ctr"/>
                </a:tc>
                <a:extLst>
                  <a:ext uri="{0D108BD9-81ED-4DB2-BD59-A6C34878D82A}">
                    <a16:rowId xmlns:a16="http://schemas.microsoft.com/office/drawing/2014/main" val="4044887824"/>
                  </a:ext>
                </a:extLst>
              </a:tr>
              <a:tr h="663191">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Terra di Nessuno</a:t>
                      </a:r>
                      <a:endParaRPr lang="it-IT" sz="1400" b="0" i="0" u="none" strike="noStrike" noProof="0">
                        <a:latin typeface="AdelleSans"/>
                      </a:endParaRPr>
                    </a:p>
                  </a:txBody>
                  <a:tcPr anchor="ctr"/>
                </a:tc>
                <a:tc>
                  <a:txBody>
                    <a:bodyPr/>
                    <a:lstStyle/>
                    <a:p>
                      <a:pPr lvl="0" algn="ctr">
                        <a:buNone/>
                      </a:pPr>
                      <a:r>
                        <a:rPr lang="it-IT" sz="1400" b="0" i="0" u="none" strike="noStrike" noProof="0">
                          <a:solidFill>
                            <a:srgbClr val="000000"/>
                          </a:solidFill>
                          <a:latin typeface="Aptos"/>
                        </a:rPr>
                        <a:t>Recupero spazio verde adiacente alla scuola</a:t>
                      </a:r>
                      <a:endParaRPr lang="it-IT" sz="1400"/>
                    </a:p>
                  </a:txBody>
                  <a:tcPr anchor="ctr"/>
                </a:tc>
                <a:tc>
                  <a:txBody>
                    <a:bodyPr/>
                    <a:lstStyle/>
                    <a:p>
                      <a:pPr lvl="0" algn="ctr">
                        <a:lnSpc>
                          <a:spcPct val="100000"/>
                        </a:lnSpc>
                        <a:spcBef>
                          <a:spcPts val="0"/>
                        </a:spcBef>
                        <a:spcAft>
                          <a:spcPts val="0"/>
                        </a:spcAft>
                        <a:buNone/>
                      </a:pPr>
                      <a:r>
                        <a:rPr lang="it-IT" sz="1400" b="0" i="0" u="none" strike="noStrike" noProof="0">
                          <a:solidFill>
                            <a:srgbClr val="000000"/>
                          </a:solidFill>
                          <a:latin typeface="Aptos"/>
                        </a:rPr>
                        <a:t>Resilienza urbana, Municipi, AGMP, Demanio, Verde</a:t>
                      </a:r>
                      <a:endParaRPr lang="it-IT" sz="1400" b="0" i="0" u="none" strike="noStrike" noProof="0">
                        <a:latin typeface="Aptos"/>
                      </a:endParaRPr>
                    </a:p>
                  </a:txBody>
                  <a:tcPr anchor="ctr"/>
                </a:tc>
                <a:tc>
                  <a:txBody>
                    <a:bodyPr/>
                    <a:lstStyle/>
                    <a:p>
                      <a:pPr lvl="0" algn="ctr">
                        <a:lnSpc>
                          <a:spcPct val="100000"/>
                        </a:lnSpc>
                        <a:spcBef>
                          <a:spcPts val="0"/>
                        </a:spcBef>
                        <a:spcAft>
                          <a:spcPts val="0"/>
                        </a:spcAft>
                        <a:buNone/>
                      </a:pPr>
                      <a:r>
                        <a:rPr lang="it-IT" sz="1400" b="0" i="0" u="none" strike="noStrike" noProof="0">
                          <a:latin typeface="Aptos"/>
                        </a:rPr>
                        <a:t>AGMP -&gt; Direzione Resilienza Urbana</a:t>
                      </a:r>
                    </a:p>
                  </a:txBody>
                  <a:tcPr anchor="ctr"/>
                </a:tc>
                <a:extLst>
                  <a:ext uri="{0D108BD9-81ED-4DB2-BD59-A6C34878D82A}">
                    <a16:rowId xmlns:a16="http://schemas.microsoft.com/office/drawing/2014/main" val="3529718909"/>
                  </a:ext>
                </a:extLst>
              </a:tr>
              <a:tr h="639706">
                <a:tc>
                  <a:txBody>
                    <a:bodyPr/>
                    <a:lstStyle/>
                    <a:p>
                      <a:pPr lvl="0" algn="l">
                        <a:lnSpc>
                          <a:spcPct val="100000"/>
                        </a:lnSpc>
                        <a:spcBef>
                          <a:spcPts val="0"/>
                        </a:spcBef>
                        <a:spcAft>
                          <a:spcPts val="0"/>
                        </a:spcAft>
                        <a:buNone/>
                      </a:pPr>
                      <a:r>
                        <a:rPr lang="it-IT" sz="1400" b="0" i="0" u="none" strike="noStrike" noProof="0">
                          <a:latin typeface="AdelleSans"/>
                        </a:rPr>
                        <a:t>Re-wild</a:t>
                      </a:r>
                    </a:p>
                  </a:txBody>
                  <a:tcPr anchor="ctr"/>
                </a:tc>
                <a:tc>
                  <a:txBody>
                    <a:bodyPr/>
                    <a:lstStyle/>
                    <a:p>
                      <a:pPr lvl="0" algn="ctr">
                        <a:buNone/>
                      </a:pPr>
                      <a:r>
                        <a:rPr lang="it-IT" sz="1400"/>
                        <a:t>Reintroduzione animali in parchi cittadini</a:t>
                      </a:r>
                    </a:p>
                  </a:txBody>
                  <a:tcPr anchor="ctr"/>
                </a:tc>
                <a:tc>
                  <a:txBody>
                    <a:bodyPr/>
                    <a:lstStyle/>
                    <a:p>
                      <a:pPr lvl="0" algn="ctr">
                        <a:lnSpc>
                          <a:spcPct val="100000"/>
                        </a:lnSpc>
                        <a:spcBef>
                          <a:spcPts val="0"/>
                        </a:spcBef>
                        <a:spcAft>
                          <a:spcPts val="0"/>
                        </a:spcAft>
                        <a:buNone/>
                      </a:pPr>
                      <a:r>
                        <a:rPr lang="it-IT" sz="1400" b="0" i="0" u="none" strike="noStrike" kern="1200" noProof="0">
                          <a:solidFill>
                            <a:srgbClr val="000000"/>
                          </a:solidFill>
                          <a:latin typeface="+mn-lt"/>
                          <a:ea typeface="+mn-ea"/>
                          <a:cs typeface="+mn-cs"/>
                        </a:rPr>
                        <a:t>Municipi, Verde, Ambiente, Garante Animali</a:t>
                      </a:r>
                    </a:p>
                  </a:txBody>
                  <a:tcPr anchor="ctr"/>
                </a:tc>
                <a:tc>
                  <a:txBody>
                    <a:bodyPr/>
                    <a:lstStyle/>
                    <a:p>
                      <a:pPr lvl="0" algn="ctr">
                        <a:lnSpc>
                          <a:spcPct val="100000"/>
                        </a:lnSpc>
                        <a:spcBef>
                          <a:spcPts val="0"/>
                        </a:spcBef>
                        <a:spcAft>
                          <a:spcPts val="0"/>
                        </a:spcAft>
                        <a:buNone/>
                      </a:pPr>
                      <a:r>
                        <a:rPr lang="it-IT" sz="1400" b="0" i="0" u="none" strike="noStrike" kern="1200" noProof="0">
                          <a:solidFill>
                            <a:srgbClr val="000000"/>
                          </a:solidFill>
                          <a:latin typeface="+mn-lt"/>
                          <a:ea typeface="+mn-ea"/>
                          <a:cs typeface="+mn-cs"/>
                        </a:rPr>
                        <a:t>-</a:t>
                      </a:r>
                    </a:p>
                  </a:txBody>
                  <a:tcPr anchor="ctr"/>
                </a:tc>
                <a:extLst>
                  <a:ext uri="{0D108BD9-81ED-4DB2-BD59-A6C34878D82A}">
                    <a16:rowId xmlns:a16="http://schemas.microsoft.com/office/drawing/2014/main" val="4034766214"/>
                  </a:ext>
                </a:extLst>
              </a:tr>
              <a:tr h="669687">
                <a:tc>
                  <a:txBody>
                    <a:bodyPr/>
                    <a:lstStyle/>
                    <a:p>
                      <a:pPr lvl="0" algn="l">
                        <a:lnSpc>
                          <a:spcPct val="100000"/>
                        </a:lnSpc>
                        <a:spcBef>
                          <a:spcPts val="0"/>
                        </a:spcBef>
                        <a:spcAft>
                          <a:spcPts val="0"/>
                        </a:spcAft>
                        <a:buNone/>
                      </a:pPr>
                      <a:r>
                        <a:rPr lang="it-IT" sz="1400" b="0" i="0" u="none" strike="noStrike" noProof="0">
                          <a:solidFill>
                            <a:srgbClr val="000000"/>
                          </a:solidFill>
                          <a:latin typeface="AdelleSans"/>
                        </a:rPr>
                        <a:t>Bocciofila di viale Argonne </a:t>
                      </a:r>
                      <a:br>
                        <a:rPr lang="it-IT" sz="1400" b="0" i="0" u="none" strike="noStrike" noProof="0">
                          <a:solidFill>
                            <a:srgbClr val="000000"/>
                          </a:solidFill>
                          <a:latin typeface="AdelleSans"/>
                        </a:rPr>
                      </a:br>
                      <a:r>
                        <a:rPr lang="it-IT" sz="1400" b="0" i="0" u="none" strike="noStrike" noProof="0">
                          <a:solidFill>
                            <a:srgbClr val="000000"/>
                          </a:solidFill>
                          <a:latin typeface="AdelleSans"/>
                        </a:rPr>
                        <a:t>e spazio coperto limitrofo</a:t>
                      </a:r>
                      <a:endParaRPr lang="it-IT" sz="1400">
                        <a:latin typeface="AdelleSans"/>
                      </a:endParaRPr>
                    </a:p>
                  </a:txBody>
                  <a:tcPr anchor="ctr"/>
                </a:tc>
                <a:tc>
                  <a:txBody>
                    <a:bodyPr/>
                    <a:lstStyle/>
                    <a:p>
                      <a:pPr marL="0" marR="0" lvl="0" indent="0" algn="ctr">
                        <a:lnSpc>
                          <a:spcPct val="100000"/>
                        </a:lnSpc>
                        <a:spcBef>
                          <a:spcPts val="0"/>
                        </a:spcBef>
                        <a:spcAft>
                          <a:spcPts val="0"/>
                        </a:spcAft>
                        <a:buNone/>
                      </a:pPr>
                      <a:r>
                        <a:rPr lang="it-IT" sz="1400" b="0" i="0" u="none" strike="noStrike" noProof="0">
                          <a:solidFill>
                            <a:srgbClr val="000000"/>
                          </a:solidFill>
                        </a:rPr>
                        <a:t>Attivazione area bocciofila</a:t>
                      </a:r>
                      <a:endParaRPr lang="en-US" sz="1400" b="0" i="0" u="none" strike="noStrike" noProof="0"/>
                    </a:p>
                  </a:txBody>
                  <a:tcPr anchor="ctr"/>
                </a:tc>
                <a:tc>
                  <a:txBody>
                    <a:bodyPr/>
                    <a:lstStyle/>
                    <a:p>
                      <a:pPr marL="0" marR="0" lvl="0" indent="0" algn="ctr">
                        <a:lnSpc>
                          <a:spcPct val="100000"/>
                        </a:lnSpc>
                        <a:spcBef>
                          <a:spcPts val="0"/>
                        </a:spcBef>
                        <a:spcAft>
                          <a:spcPts val="0"/>
                        </a:spcAft>
                        <a:buNone/>
                      </a:pPr>
                      <a:r>
                        <a:rPr lang="it-IT" sz="1400" b="0" i="0" u="none" strike="noStrike" noProof="0">
                          <a:solidFill>
                            <a:srgbClr val="000000"/>
                          </a:solidFill>
                        </a:rPr>
                        <a:t>Municipi, AGMP, Verde, Arredo Urbano</a:t>
                      </a:r>
                    </a:p>
                  </a:txBody>
                  <a:tcPr anchor="ctr"/>
                </a:tc>
                <a:tc>
                  <a:txBody>
                    <a:bodyPr/>
                    <a:lstStyle/>
                    <a:p>
                      <a:pPr marL="0" marR="0" lvl="0" indent="0" algn="ctr">
                        <a:lnSpc>
                          <a:spcPct val="100000"/>
                        </a:lnSpc>
                        <a:spcBef>
                          <a:spcPts val="0"/>
                        </a:spcBef>
                        <a:spcAft>
                          <a:spcPts val="0"/>
                        </a:spcAft>
                        <a:buNone/>
                      </a:pPr>
                      <a:r>
                        <a:rPr lang="it-IT" sz="1400" b="0" i="0" u="none" strike="noStrike" noProof="0">
                          <a:solidFill>
                            <a:srgbClr val="000000"/>
                          </a:solidFill>
                        </a:rPr>
                        <a:t>Municipio 3</a:t>
                      </a:r>
                    </a:p>
                  </a:txBody>
                  <a:tcPr anchor="ctr"/>
                </a:tc>
                <a:extLst>
                  <a:ext uri="{0D108BD9-81ED-4DB2-BD59-A6C34878D82A}">
                    <a16:rowId xmlns:a16="http://schemas.microsoft.com/office/drawing/2014/main" val="3037195896"/>
                  </a:ext>
                </a:extLst>
              </a:tr>
              <a:tr h="743967">
                <a:tc>
                  <a:txBody>
                    <a:bodyPr/>
                    <a:lstStyle/>
                    <a:p>
                      <a:pPr lvl="0" algn="l">
                        <a:lnSpc>
                          <a:spcPct val="100000"/>
                        </a:lnSpc>
                        <a:spcBef>
                          <a:spcPts val="0"/>
                        </a:spcBef>
                        <a:spcAft>
                          <a:spcPts val="0"/>
                        </a:spcAft>
                        <a:buNone/>
                      </a:pPr>
                      <a:r>
                        <a:rPr lang="it-IT" sz="1400" b="0" u="none" strike="noStrike" noProof="0">
                          <a:solidFill>
                            <a:srgbClr val="000000"/>
                          </a:solidFill>
                        </a:rPr>
                        <a:t>Riqualificazione Giardino segreto Laura Peroni</a:t>
                      </a:r>
                      <a:endParaRPr lang="it-IT" sz="1400" b="0" i="0" u="none" strike="noStrike" noProof="0">
                        <a:latin typeface="AdelleSans"/>
                      </a:endParaRPr>
                    </a:p>
                  </a:txBody>
                  <a:tcPr anchor="ctr"/>
                </a:tc>
                <a:tc>
                  <a:txBody>
                    <a:bodyPr/>
                    <a:lstStyle/>
                    <a:p>
                      <a:pPr lvl="0" algn="ctr">
                        <a:buNone/>
                      </a:pPr>
                      <a:r>
                        <a:rPr lang="it-IT" sz="1400"/>
                        <a:t>Cura e attivazione giardino</a:t>
                      </a:r>
                    </a:p>
                  </a:txBody>
                  <a:tcPr anchor="ctr"/>
                </a:tc>
                <a:tc>
                  <a:txBody>
                    <a:bodyPr/>
                    <a:lstStyle/>
                    <a:p>
                      <a:pPr lvl="0" algn="ctr">
                        <a:buNone/>
                      </a:pPr>
                      <a:r>
                        <a:rPr lang="it-IT" sz="1400" b="0" i="0" u="none" strike="noStrike" kern="1200">
                          <a:solidFill>
                            <a:srgbClr val="000000"/>
                          </a:solidFill>
                          <a:latin typeface="+mn-lt"/>
                          <a:ea typeface="+mn-ea"/>
                          <a:cs typeface="+mn-cs"/>
                        </a:rPr>
                        <a:t>Municipi, Verde, Risorse Idriche, Igiene Ambientale, AGMP, Demanio, Area Pronto Intervento, Arredo Urbano</a:t>
                      </a:r>
                    </a:p>
                  </a:txBody>
                  <a:tcPr anchor="ctr"/>
                </a:tc>
                <a:tc>
                  <a:txBody>
                    <a:bodyPr/>
                    <a:lstStyle/>
                    <a:p>
                      <a:pPr lvl="0" algn="ctr">
                        <a:buNone/>
                      </a:pPr>
                      <a:r>
                        <a:rPr lang="it-IT" sz="1400" b="0" i="0" u="none" strike="noStrike" kern="1200">
                          <a:solidFill>
                            <a:srgbClr val="000000"/>
                          </a:solidFill>
                          <a:latin typeface="+mn-lt"/>
                          <a:ea typeface="+mn-ea"/>
                          <a:cs typeface="+mn-cs"/>
                        </a:rPr>
                        <a:t>AGMP con Municipio 1</a:t>
                      </a:r>
                    </a:p>
                  </a:txBody>
                  <a:tcPr anchor="ctr"/>
                </a:tc>
                <a:extLst>
                  <a:ext uri="{0D108BD9-81ED-4DB2-BD59-A6C34878D82A}">
                    <a16:rowId xmlns:a16="http://schemas.microsoft.com/office/drawing/2014/main" val="137353210"/>
                  </a:ext>
                </a:extLst>
              </a:tr>
              <a:tr h="743967">
                <a:tc>
                  <a:txBody>
                    <a:bodyPr/>
                    <a:lstStyle/>
                    <a:p>
                      <a:pPr lvl="0" algn="l">
                        <a:lnSpc>
                          <a:spcPct val="100000"/>
                        </a:lnSpc>
                        <a:spcBef>
                          <a:spcPts val="0"/>
                        </a:spcBef>
                        <a:spcAft>
                          <a:spcPts val="0"/>
                        </a:spcAft>
                        <a:buNone/>
                      </a:pPr>
                      <a:r>
                        <a:rPr lang="it-IT" sz="1400" b="0" u="none" strike="noStrike" noProof="0">
                          <a:solidFill>
                            <a:srgbClr val="000000"/>
                          </a:solidFill>
                        </a:rPr>
                        <a:t>Camp Turroni </a:t>
                      </a:r>
                      <a:r>
                        <a:rPr lang="it-IT" sz="1400" b="0" u="none" strike="noStrike" noProof="0" err="1">
                          <a:solidFill>
                            <a:srgbClr val="000000"/>
                          </a:solidFill>
                        </a:rPr>
                        <a:t>Summer</a:t>
                      </a:r>
                      <a:r>
                        <a:rPr lang="it-IT" sz="1400" b="0" u="none" strike="noStrike" noProof="0">
                          <a:solidFill>
                            <a:srgbClr val="000000"/>
                          </a:solidFill>
                        </a:rPr>
                        <a:t> 2025</a:t>
                      </a:r>
                      <a:endParaRPr lang="it-IT" sz="1400" b="0" i="0" u="none" strike="noStrike" noProof="0">
                        <a:latin typeface="AdelleSans"/>
                      </a:endParaRPr>
                    </a:p>
                  </a:txBody>
                  <a:tcPr anchor="ctr"/>
                </a:tc>
                <a:tc>
                  <a:txBody>
                    <a:bodyPr/>
                    <a:lstStyle/>
                    <a:p>
                      <a:pPr lvl="0" algn="ctr">
                        <a:lnSpc>
                          <a:spcPct val="100000"/>
                        </a:lnSpc>
                        <a:spcBef>
                          <a:spcPts val="0"/>
                        </a:spcBef>
                        <a:spcAft>
                          <a:spcPts val="0"/>
                        </a:spcAft>
                        <a:buNone/>
                      </a:pPr>
                      <a:r>
                        <a:rPr lang="it-IT" sz="1200" b="0" i="0" u="none" strike="noStrike" noProof="0">
                          <a:solidFill>
                            <a:srgbClr val="000000"/>
                          </a:solidFill>
                        </a:rPr>
                        <a:t>Attivazione cortile scolastico</a:t>
                      </a:r>
                    </a:p>
                  </a:txBody>
                  <a:tcPr anchor="ctr"/>
                </a:tc>
                <a:tc>
                  <a:txBody>
                    <a:bodyPr/>
                    <a:lstStyle/>
                    <a:p>
                      <a:pPr lvl="0" algn="ctr">
                        <a:buNone/>
                      </a:pPr>
                      <a:r>
                        <a:rPr lang="it-IT" sz="1400" b="0" i="0" u="none" strike="noStrike" kern="1200">
                          <a:solidFill>
                            <a:srgbClr val="000000"/>
                          </a:solidFill>
                          <a:latin typeface="+mn-lt"/>
                          <a:ea typeface="+mn-ea"/>
                          <a:cs typeface="+mn-cs"/>
                        </a:rPr>
                        <a:t>Municipi, AGMP, Città Resilienti, Verde, Educazione</a:t>
                      </a:r>
                    </a:p>
                  </a:txBody>
                  <a:tcPr anchor="ctr"/>
                </a:tc>
                <a:tc>
                  <a:txBody>
                    <a:bodyPr/>
                    <a:lstStyle/>
                    <a:p>
                      <a:pPr lvl="0" algn="ctr">
                        <a:buNone/>
                      </a:pPr>
                      <a:r>
                        <a:rPr lang="it-IT" sz="1400" b="0" i="0" u="none" strike="noStrike" kern="1200">
                          <a:solidFill>
                            <a:srgbClr val="000000"/>
                          </a:solidFill>
                          <a:latin typeface="+mn-lt"/>
                          <a:ea typeface="+mn-ea"/>
                          <a:cs typeface="+mn-cs"/>
                        </a:rPr>
                        <a:t>Direzione Resilienza Urbana</a:t>
                      </a:r>
                    </a:p>
                  </a:txBody>
                  <a:tcPr anchor="ctr"/>
                </a:tc>
                <a:extLst>
                  <a:ext uri="{0D108BD9-81ED-4DB2-BD59-A6C34878D82A}">
                    <a16:rowId xmlns:a16="http://schemas.microsoft.com/office/drawing/2014/main" val="2834985317"/>
                  </a:ext>
                </a:extLst>
              </a:tr>
              <a:tr h="743967">
                <a:tc>
                  <a:txBody>
                    <a:bodyPr/>
                    <a:lstStyle/>
                    <a:p>
                      <a:pPr lvl="0" algn="l">
                        <a:lnSpc>
                          <a:spcPct val="100000"/>
                        </a:lnSpc>
                        <a:spcBef>
                          <a:spcPts val="0"/>
                        </a:spcBef>
                        <a:spcAft>
                          <a:spcPts val="0"/>
                        </a:spcAft>
                        <a:buNone/>
                      </a:pPr>
                      <a:r>
                        <a:rPr lang="it-IT" sz="1400" b="0" u="none" strike="noStrike" noProof="0">
                          <a:solidFill>
                            <a:srgbClr val="000000"/>
                          </a:solidFill>
                        </a:rPr>
                        <a:t>Giardino Maria Montuoro (via dei Transiti)</a:t>
                      </a:r>
                      <a:endParaRPr lang="it-IT" sz="1400" b="0" i="0" u="none" strike="noStrike" noProof="0">
                        <a:latin typeface="AdelleSans"/>
                      </a:endParaRPr>
                    </a:p>
                  </a:txBody>
                  <a:tcPr anchor="ctr"/>
                </a:tc>
                <a:tc>
                  <a:txBody>
                    <a:bodyPr/>
                    <a:lstStyle/>
                    <a:p>
                      <a:pPr lvl="0" algn="ctr">
                        <a:buNone/>
                      </a:pPr>
                      <a:r>
                        <a:rPr lang="it-IT" sz="1100"/>
                        <a:t>Attivazione e cura giardino</a:t>
                      </a:r>
                    </a:p>
                  </a:txBody>
                  <a:tcPr anchor="ctr"/>
                </a:tc>
                <a:tc>
                  <a:txBody>
                    <a:bodyPr/>
                    <a:lstStyle/>
                    <a:p>
                      <a:pPr lvl="0" algn="ctr">
                        <a:lnSpc>
                          <a:spcPct val="100000"/>
                        </a:lnSpc>
                        <a:spcBef>
                          <a:spcPts val="0"/>
                        </a:spcBef>
                        <a:spcAft>
                          <a:spcPts val="0"/>
                        </a:spcAft>
                        <a:buNone/>
                      </a:pPr>
                      <a:r>
                        <a:rPr lang="it-IT" sz="1400" b="0" i="0" u="none" strike="noStrike" kern="1200" noProof="0">
                          <a:solidFill>
                            <a:srgbClr val="000000"/>
                          </a:solidFill>
                          <a:latin typeface="+mn-lt"/>
                          <a:ea typeface="+mn-ea"/>
                          <a:cs typeface="+mn-cs"/>
                        </a:rPr>
                        <a:t>Municipi, Verde, AGMP, Amat</a:t>
                      </a:r>
                    </a:p>
                  </a:txBody>
                  <a:tcPr anchor="ctr"/>
                </a:tc>
                <a:tc>
                  <a:txBody>
                    <a:bodyPr/>
                    <a:lstStyle/>
                    <a:p>
                      <a:pPr lvl="0" algn="ctr">
                        <a:lnSpc>
                          <a:spcPct val="100000"/>
                        </a:lnSpc>
                        <a:spcBef>
                          <a:spcPts val="0"/>
                        </a:spcBef>
                        <a:spcAft>
                          <a:spcPts val="0"/>
                        </a:spcAft>
                        <a:buNone/>
                      </a:pPr>
                      <a:r>
                        <a:rPr lang="it-IT" sz="1400" b="0" i="0" u="none" strike="noStrike" kern="1200" noProof="0">
                          <a:solidFill>
                            <a:srgbClr val="000000"/>
                          </a:solidFill>
                          <a:latin typeface="+mn-lt"/>
                          <a:ea typeface="+mn-ea"/>
                          <a:cs typeface="+mn-cs"/>
                        </a:rPr>
                        <a:t>Municipio 2 </a:t>
                      </a:r>
                      <a:br>
                        <a:rPr lang="it-IT" sz="1400" b="0" i="0" u="none" strike="noStrike" kern="1200" noProof="0">
                          <a:solidFill>
                            <a:srgbClr val="000000"/>
                          </a:solidFill>
                          <a:latin typeface="+mn-lt"/>
                          <a:ea typeface="+mn-ea"/>
                          <a:cs typeface="+mn-cs"/>
                        </a:rPr>
                      </a:br>
                      <a:r>
                        <a:rPr lang="it-IT" sz="1400" b="0" i="0" u="none" strike="noStrike" kern="1200" noProof="0">
                          <a:solidFill>
                            <a:srgbClr val="000000"/>
                          </a:solidFill>
                          <a:latin typeface="+mn-lt"/>
                          <a:ea typeface="+mn-ea"/>
                          <a:cs typeface="+mn-cs"/>
                        </a:rPr>
                        <a:t>(con eventuale coinvolgimento di Italia Nostra)</a:t>
                      </a:r>
                    </a:p>
                  </a:txBody>
                  <a:tcPr anchor="ctr"/>
                </a:tc>
                <a:extLst>
                  <a:ext uri="{0D108BD9-81ED-4DB2-BD59-A6C34878D82A}">
                    <a16:rowId xmlns:a16="http://schemas.microsoft.com/office/drawing/2014/main" val="1352517445"/>
                  </a:ext>
                </a:extLst>
              </a:tr>
            </a:tbl>
          </a:graphicData>
        </a:graphic>
      </p:graphicFrame>
    </p:spTree>
    <p:extLst>
      <p:ext uri="{BB962C8B-B14F-4D97-AF65-F5344CB8AC3E}">
        <p14:creationId xmlns:p14="http://schemas.microsoft.com/office/powerpoint/2010/main" val="1970113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94BE-D249-1571-BB8E-81ADA4A83306}"/>
            </a:ext>
          </a:extLst>
        </p:cNvPr>
        <p:cNvGrpSpPr/>
        <p:nvPr/>
      </p:nvGrpSpPr>
      <p:grpSpPr>
        <a:xfrm>
          <a:off x="0" y="0"/>
          <a:ext cx="0" cy="0"/>
          <a:chOff x="0" y="0"/>
          <a:chExt cx="0" cy="0"/>
        </a:xfrm>
      </p:grpSpPr>
      <p:sp>
        <p:nvSpPr>
          <p:cNvPr id="40" name="Rettangolo 39">
            <a:extLst>
              <a:ext uri="{FF2B5EF4-FFF2-40B4-BE49-F238E27FC236}">
                <a16:creationId xmlns:a16="http://schemas.microsoft.com/office/drawing/2014/main" id="{07AACCF9-AE1A-BCF2-7B23-E04993C53B0B}"/>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42" name="Rettangolo 41">
            <a:extLst>
              <a:ext uri="{FF2B5EF4-FFF2-40B4-BE49-F238E27FC236}">
                <a16:creationId xmlns:a16="http://schemas.microsoft.com/office/drawing/2014/main" id="{727F69FB-8E3B-BFFB-4E1F-7A94EBE1586B}"/>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ABECD85-9B4C-1C7F-7D9F-EACA58779C28}"/>
              </a:ext>
            </a:extLst>
          </p:cNvPr>
          <p:cNvSpPr txBox="1"/>
          <p:nvPr/>
        </p:nvSpPr>
        <p:spPr>
          <a:xfrm>
            <a:off x="252679" y="259939"/>
            <a:ext cx="11939321" cy="646331"/>
          </a:xfrm>
          <a:prstGeom prst="rect">
            <a:avLst/>
          </a:prstGeom>
          <a:noFill/>
        </p:spPr>
        <p:txBody>
          <a:bodyPr wrap="square" rtlCol="0">
            <a:spAutoFit/>
          </a:bodyPr>
          <a:lstStyle/>
          <a:p>
            <a:r>
              <a:rPr lang="it-IT" b="1">
                <a:solidFill>
                  <a:srgbClr val="00B0F0"/>
                </a:solidFill>
                <a:latin typeface="Adelle Sans ExtraBold" panose="02000503000000020004" pitchFamily="2" charset="77"/>
              </a:rPr>
              <a:t>Ambito</a:t>
            </a:r>
            <a:r>
              <a:rPr lang="it-IT" b="1">
                <a:solidFill>
                  <a:srgbClr val="00B0F0"/>
                </a:solidFill>
                <a:latin typeface="Adelle Sans SemiBold" panose="02000503000000020004" pitchFamily="2" charset="77"/>
              </a:rPr>
              <a:t> – </a:t>
            </a:r>
            <a:r>
              <a:rPr lang="it-IT" sz="1800">
                <a:solidFill>
                  <a:srgbClr val="00B0F0"/>
                </a:solidFill>
                <a:effectLst/>
                <a:latin typeface="AdelleSans" panose="02000503000000020004" pitchFamily="2" charset="77"/>
              </a:rPr>
              <a:t>iniziative culturali con finalità socio-educative – 8 proposte</a:t>
            </a:r>
          </a:p>
          <a:p>
            <a:endParaRPr lang="it-IT" b="1">
              <a:solidFill>
                <a:srgbClr val="00B0F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2F5C12CA-8FBE-7EAC-6DB1-16A954599754}"/>
              </a:ext>
            </a:extLst>
          </p:cNvPr>
          <p:cNvGraphicFramePr>
            <a:graphicFrameLocks noGrp="1"/>
          </p:cNvGraphicFramePr>
          <p:nvPr>
            <p:extLst>
              <p:ext uri="{D42A27DB-BD31-4B8C-83A1-F6EECF244321}">
                <p14:modId xmlns:p14="http://schemas.microsoft.com/office/powerpoint/2010/main" val="3212587918"/>
              </p:ext>
            </p:extLst>
          </p:nvPr>
        </p:nvGraphicFramePr>
        <p:xfrm>
          <a:off x="304798" y="583104"/>
          <a:ext cx="11186162" cy="5921631"/>
        </p:xfrm>
        <a:graphic>
          <a:graphicData uri="http://schemas.openxmlformats.org/drawingml/2006/table">
            <a:tbl>
              <a:tblPr firstRow="1" bandRow="1">
                <a:tableStyleId>{00A15C55-8517-42AA-B614-E9B94910E393}</a:tableStyleId>
              </a:tblPr>
              <a:tblGrid>
                <a:gridCol w="2596563">
                  <a:extLst>
                    <a:ext uri="{9D8B030D-6E8A-4147-A177-3AD203B41FA5}">
                      <a16:colId xmlns:a16="http://schemas.microsoft.com/office/drawing/2014/main" val="3442489014"/>
                    </a:ext>
                  </a:extLst>
                </a:gridCol>
                <a:gridCol w="3286276">
                  <a:extLst>
                    <a:ext uri="{9D8B030D-6E8A-4147-A177-3AD203B41FA5}">
                      <a16:colId xmlns:a16="http://schemas.microsoft.com/office/drawing/2014/main" val="1175458617"/>
                    </a:ext>
                  </a:extLst>
                </a:gridCol>
                <a:gridCol w="2583128">
                  <a:extLst>
                    <a:ext uri="{9D8B030D-6E8A-4147-A177-3AD203B41FA5}">
                      <a16:colId xmlns:a16="http://schemas.microsoft.com/office/drawing/2014/main" val="2389385546"/>
                    </a:ext>
                  </a:extLst>
                </a:gridCol>
                <a:gridCol w="2720195">
                  <a:extLst>
                    <a:ext uri="{9D8B030D-6E8A-4147-A177-3AD203B41FA5}">
                      <a16:colId xmlns:a16="http://schemas.microsoft.com/office/drawing/2014/main" val="4021090101"/>
                    </a:ext>
                  </a:extLst>
                </a:gridCol>
              </a:tblGrid>
              <a:tr h="433932">
                <a:tc>
                  <a:txBody>
                    <a:bodyPr/>
                    <a:lstStyle/>
                    <a:p>
                      <a:pPr lvl="0" algn="ctr">
                        <a:buNone/>
                      </a:pPr>
                      <a:r>
                        <a:rPr lang="it-IT" sz="1000" b="1"/>
                        <a:t>Nome progetto</a:t>
                      </a:r>
                      <a:endParaRPr lang="it-IT" sz="1000" b="1">
                        <a:latin typeface="AdelleSans"/>
                      </a:endParaRPr>
                    </a:p>
                  </a:txBody>
                  <a:tcPr anchor="ctr"/>
                </a:tc>
                <a:tc>
                  <a:txBody>
                    <a:bodyPr/>
                    <a:lstStyle/>
                    <a:p>
                      <a:pPr lvl="0" algn="ctr">
                        <a:buNone/>
                      </a:pPr>
                      <a:r>
                        <a:rPr lang="it-IT" sz="1000" b="1"/>
                        <a:t>Oggetto della proposta</a:t>
                      </a:r>
                      <a:endParaRPr lang="it-IT" sz="1000" b="1">
                        <a:latin typeface="AdelleSans"/>
                      </a:endParaRPr>
                    </a:p>
                  </a:txBody>
                  <a:tcPr anchor="ctr"/>
                </a:tc>
                <a:tc>
                  <a:txBody>
                    <a:bodyPr/>
                    <a:lstStyle/>
                    <a:p>
                      <a:pPr lvl="0" algn="ctr">
                        <a:buNone/>
                      </a:pPr>
                      <a:r>
                        <a:rPr lang="it-IT" sz="1000" b="1"/>
                        <a:t>Direzioni coinvolte</a:t>
                      </a:r>
                      <a:endParaRPr lang="it-IT" sz="1000" b="1">
                        <a:latin typeface="AdelleSans"/>
                      </a:endParaRPr>
                    </a:p>
                  </a:txBody>
                  <a:tcPr anchor="ctr"/>
                </a:tc>
                <a:tc>
                  <a:txBody>
                    <a:bodyPr/>
                    <a:lstStyle/>
                    <a:p>
                      <a:pPr lvl="0" algn="ctr">
                        <a:buNone/>
                      </a:pPr>
                      <a:r>
                        <a:rPr lang="it-IT" sz="1000" b="1">
                          <a:latin typeface="AdelleSans"/>
                        </a:rPr>
                        <a:t>Referente proposto</a:t>
                      </a:r>
                    </a:p>
                  </a:txBody>
                  <a:tcPr anchor="ctr"/>
                </a:tc>
                <a:extLst>
                  <a:ext uri="{0D108BD9-81ED-4DB2-BD59-A6C34878D82A}">
                    <a16:rowId xmlns:a16="http://schemas.microsoft.com/office/drawing/2014/main" val="826175197"/>
                  </a:ext>
                </a:extLst>
              </a:tr>
              <a:tr h="711669">
                <a:tc>
                  <a:txBody>
                    <a:bodyPr/>
                    <a:lstStyle/>
                    <a:p>
                      <a:pPr marL="0" marR="0" lvl="0" indent="0" algn="l">
                        <a:lnSpc>
                          <a:spcPct val="100000"/>
                        </a:lnSpc>
                        <a:spcBef>
                          <a:spcPts val="0"/>
                        </a:spcBef>
                        <a:spcAft>
                          <a:spcPts val="0"/>
                        </a:spcAft>
                        <a:buNone/>
                      </a:pPr>
                      <a:r>
                        <a:rPr lang="it-IT" sz="1400" b="0" u="none" strike="noStrike" noProof="0">
                          <a:solidFill>
                            <a:srgbClr val="000000"/>
                          </a:solidFill>
                        </a:rPr>
                        <a:t>Passeggiate patrimoniali in periferia</a:t>
                      </a:r>
                      <a:endParaRPr lang="en-US" sz="1400" b="0" i="0" u="none" strike="noStrike" noProof="0">
                        <a:latin typeface="AdelleSans"/>
                      </a:endParaRPr>
                    </a:p>
                  </a:txBody>
                  <a:tcPr anchor="ctr"/>
                </a:tc>
                <a:tc>
                  <a:txBody>
                    <a:bodyPr/>
                    <a:lstStyle/>
                    <a:p>
                      <a:pPr marL="0" marR="0" lvl="0" indent="0" algn="ctr">
                        <a:lnSpc>
                          <a:spcPct val="100000"/>
                        </a:lnSpc>
                        <a:spcBef>
                          <a:spcPts val="0"/>
                        </a:spcBef>
                        <a:spcAft>
                          <a:spcPts val="0"/>
                        </a:spcAft>
                        <a:buNone/>
                      </a:pPr>
                      <a:r>
                        <a:rPr lang="it-IT" sz="900" b="0" i="0" u="none" strike="noStrike" noProof="0">
                          <a:solidFill>
                            <a:srgbClr val="000000"/>
                          </a:solidFill>
                        </a:rPr>
                        <a:t>Valorizzazione luoghi identitari nei quartieri Quarto Oggiaro, Barona e Corvetto</a:t>
                      </a:r>
                    </a:p>
                  </a:txBody>
                  <a:tcPr anchor="ctr"/>
                </a:tc>
                <a:tc>
                  <a:txBody>
                    <a:bodyPr/>
                    <a:lstStyle/>
                    <a:p>
                      <a:pPr algn="ctr" fontAlgn="t"/>
                      <a:r>
                        <a:rPr lang="it-IT" sz="900" b="0" i="0" u="none" strike="noStrike">
                          <a:solidFill>
                            <a:srgbClr val="000000"/>
                          </a:solidFill>
                          <a:effectLst/>
                          <a:latin typeface="Aptos Display"/>
                        </a:rPr>
                        <a:t>Municipi</a:t>
                      </a:r>
                    </a:p>
                  </a:txBody>
                  <a:tcPr marL="9525" marR="9525" marT="9525" anchor="ctr"/>
                </a:tc>
                <a:tc>
                  <a:txBody>
                    <a:bodyPr/>
                    <a:lstStyle/>
                    <a:p>
                      <a:pPr algn="ctr" fontAlgn="t"/>
                      <a:r>
                        <a:rPr lang="it-IT" sz="900" b="0" i="0" u="none" strike="noStrike">
                          <a:solidFill>
                            <a:srgbClr val="000000"/>
                          </a:solidFill>
                          <a:effectLst/>
                          <a:latin typeface="Aptos Display"/>
                        </a:rPr>
                        <a:t>Municipio 4, 6, 8</a:t>
                      </a:r>
                    </a:p>
                  </a:txBody>
                  <a:tcPr marL="9525" marR="9525" marT="9525" anchor="ctr"/>
                </a:tc>
                <a:extLst>
                  <a:ext uri="{0D108BD9-81ED-4DB2-BD59-A6C34878D82A}">
                    <a16:rowId xmlns:a16="http://schemas.microsoft.com/office/drawing/2014/main" val="4044887824"/>
                  </a:ext>
                </a:extLst>
              </a:tr>
              <a:tr h="587498">
                <a:tc>
                  <a:txBody>
                    <a:bodyPr/>
                    <a:lstStyle/>
                    <a:p>
                      <a:pPr lvl="0" algn="l">
                        <a:lnSpc>
                          <a:spcPct val="100000"/>
                        </a:lnSpc>
                        <a:spcBef>
                          <a:spcPts val="0"/>
                        </a:spcBef>
                        <a:spcAft>
                          <a:spcPts val="0"/>
                        </a:spcAft>
                        <a:buNone/>
                      </a:pPr>
                      <a:r>
                        <a:rPr lang="it-IT" sz="1400" b="0" u="none" strike="noStrike" noProof="0" err="1">
                          <a:solidFill>
                            <a:srgbClr val="000000"/>
                          </a:solidFill>
                        </a:rPr>
                        <a:t>Gift</a:t>
                      </a:r>
                      <a:r>
                        <a:rPr lang="it-IT" sz="1400" b="0" u="none" strike="noStrike" noProof="0">
                          <a:solidFill>
                            <a:srgbClr val="000000"/>
                          </a:solidFill>
                        </a:rPr>
                        <a:t> of </a:t>
                      </a:r>
                      <a:r>
                        <a:rPr lang="it-IT" sz="1400" b="0" u="none" strike="noStrike" noProof="0" err="1">
                          <a:solidFill>
                            <a:srgbClr val="000000"/>
                          </a:solidFill>
                        </a:rPr>
                        <a:t>colour</a:t>
                      </a:r>
                      <a:r>
                        <a:rPr lang="it-IT" sz="1400" b="0" u="none" strike="noStrike" noProof="0">
                          <a:solidFill>
                            <a:srgbClr val="000000"/>
                          </a:solidFill>
                        </a:rPr>
                        <a:t> per Milano</a:t>
                      </a:r>
                      <a:endParaRPr lang="it-IT" sz="1400" b="0" i="0" u="none" strike="noStrike" noProof="0">
                        <a:latin typeface="AdelleSans"/>
                      </a:endParaRPr>
                    </a:p>
                  </a:txBody>
                  <a:tcPr anchor="ctr"/>
                </a:tc>
                <a:tc>
                  <a:txBody>
                    <a:bodyPr/>
                    <a:lstStyle/>
                    <a:p>
                      <a:pPr lvl="0" algn="ctr">
                        <a:buNone/>
                      </a:pPr>
                      <a:r>
                        <a:rPr lang="it-IT" sz="1100"/>
                        <a:t>Inclusione giovani con attività a tema filiera tessile</a:t>
                      </a:r>
                    </a:p>
                  </a:txBody>
                  <a:tcPr anchor="ctr"/>
                </a:tc>
                <a:tc>
                  <a:txBody>
                    <a:bodyPr/>
                    <a:lstStyle/>
                    <a:p>
                      <a:pPr algn="ctr" fontAlgn="t"/>
                      <a:r>
                        <a:rPr lang="it-IT" sz="900" b="0" i="0" u="none" strike="noStrike">
                          <a:solidFill>
                            <a:srgbClr val="000000"/>
                          </a:solidFill>
                          <a:effectLst/>
                          <a:latin typeface="Aptos Display"/>
                        </a:rPr>
                        <a:t>Municipi</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Economia Urbana Moda e Design</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Politiche Giovanili</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Verde </a:t>
                      </a:r>
                    </a:p>
                  </a:txBody>
                  <a:tcPr marL="9525" marR="9525" marT="9525" anchor="ctr"/>
                </a:tc>
                <a:tc>
                  <a:txBody>
                    <a:bodyPr/>
                    <a:lstStyle/>
                    <a:p>
                      <a:pPr algn="ctr" fontAlgn="t"/>
                      <a:r>
                        <a:rPr lang="it-IT" sz="800" b="0" i="0" u="none" strike="noStrike">
                          <a:solidFill>
                            <a:srgbClr val="000000"/>
                          </a:solidFill>
                          <a:effectLst/>
                          <a:latin typeface="Aptos Display"/>
                        </a:rPr>
                        <a:t>AGMP -&gt; </a:t>
                      </a:r>
                      <a:r>
                        <a:rPr lang="it-IT" sz="800">
                          <a:latin typeface="Adelle Sans" panose="02000503000000020004" pitchFamily="2" charset="77"/>
                          <a:cs typeface="Arial"/>
                        </a:rPr>
                        <a:t>Direzione Promozione Giovanile e Transizione Scuola Lavoro / Demanio</a:t>
                      </a:r>
                      <a:endParaRPr lang="it-IT" sz="800" b="0" i="0" u="none" strike="noStrike">
                        <a:solidFill>
                          <a:srgbClr val="000000"/>
                        </a:solidFill>
                        <a:effectLst/>
                        <a:latin typeface="Aptos Display"/>
                      </a:endParaRPr>
                    </a:p>
                  </a:txBody>
                  <a:tcPr marL="9525" marR="9525" marT="9525" anchor="ctr"/>
                </a:tc>
                <a:extLst>
                  <a:ext uri="{0D108BD9-81ED-4DB2-BD59-A6C34878D82A}">
                    <a16:rowId xmlns:a16="http://schemas.microsoft.com/office/drawing/2014/main" val="137353210"/>
                  </a:ext>
                </a:extLst>
              </a:tr>
              <a:tr h="919240">
                <a:tc>
                  <a:txBody>
                    <a:bodyPr/>
                    <a:lstStyle/>
                    <a:p>
                      <a:pPr lvl="0" algn="l">
                        <a:lnSpc>
                          <a:spcPct val="100000"/>
                        </a:lnSpc>
                        <a:spcBef>
                          <a:spcPts val="0"/>
                        </a:spcBef>
                        <a:spcAft>
                          <a:spcPts val="0"/>
                        </a:spcAft>
                        <a:buNone/>
                      </a:pPr>
                      <a:r>
                        <a:rPr lang="it-IT" sz="1400" b="0" u="none" strike="noStrike" noProof="0">
                          <a:solidFill>
                            <a:srgbClr val="000000"/>
                          </a:solidFill>
                        </a:rPr>
                        <a:t>Spazio Futuro – Educazione alla Mobilità e alla sostenibilità</a:t>
                      </a:r>
                      <a:endParaRPr lang="it-IT" sz="1400" b="0" i="0" u="none" strike="noStrike" noProof="0">
                        <a:latin typeface="AdelleSans"/>
                      </a:endParaRPr>
                    </a:p>
                  </a:txBody>
                  <a:tcPr anchor="ctr"/>
                </a:tc>
                <a:tc>
                  <a:txBody>
                    <a:bodyPr/>
                    <a:lstStyle/>
                    <a:p>
                      <a:pPr lvl="0" algn="ctr">
                        <a:lnSpc>
                          <a:spcPct val="100000"/>
                        </a:lnSpc>
                        <a:spcBef>
                          <a:spcPts val="0"/>
                        </a:spcBef>
                        <a:spcAft>
                          <a:spcPts val="0"/>
                        </a:spcAft>
                        <a:buNone/>
                      </a:pPr>
                      <a:r>
                        <a:rPr lang="it-IT" sz="1000" b="0" i="0" u="none" strike="noStrike" noProof="0">
                          <a:solidFill>
                            <a:srgbClr val="000000"/>
                          </a:solidFill>
                        </a:rPr>
                        <a:t>Spazi per scuola di educazione alla Mobilità</a:t>
                      </a:r>
                    </a:p>
                  </a:txBody>
                  <a:tcPr anchor="ctr"/>
                </a:tc>
                <a:tc>
                  <a:txBody>
                    <a:bodyPr/>
                    <a:lstStyle/>
                    <a:p>
                      <a:pPr algn="ctr" fontAlgn="t"/>
                      <a:r>
                        <a:rPr lang="it-IT" sz="900" b="0" i="0" u="none" strike="noStrike">
                          <a:solidFill>
                            <a:srgbClr val="000000"/>
                          </a:solidFill>
                          <a:effectLst/>
                          <a:latin typeface="Aptos Display"/>
                        </a:rPr>
                        <a:t>Municipi</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Demanio</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Mobilità Polizia Locale</a:t>
                      </a:r>
                    </a:p>
                  </a:txBody>
                  <a:tcPr marL="9525" marR="9525" marT="9525" anchor="ctr"/>
                </a:tc>
                <a:tc>
                  <a:txBody>
                    <a:bodyPr/>
                    <a:lstStyle/>
                    <a:p>
                      <a:pPr algn="ctr" fontAlgn="t"/>
                      <a:r>
                        <a:rPr lang="it-IT" sz="900" b="0" i="0" u="none" strike="noStrike">
                          <a:solidFill>
                            <a:srgbClr val="000000"/>
                          </a:solidFill>
                          <a:effectLst/>
                          <a:latin typeface="Aptos Display"/>
                        </a:rPr>
                        <a:t>AGMP / Demanio</a:t>
                      </a:r>
                    </a:p>
                  </a:txBody>
                  <a:tcPr marL="9525" marR="9525" marT="9525" anchor="ctr"/>
                </a:tc>
                <a:extLst>
                  <a:ext uri="{0D108BD9-81ED-4DB2-BD59-A6C34878D82A}">
                    <a16:rowId xmlns:a16="http://schemas.microsoft.com/office/drawing/2014/main" val="2834985317"/>
                  </a:ext>
                </a:extLst>
              </a:tr>
              <a:tr h="504099">
                <a:tc>
                  <a:txBody>
                    <a:bodyPr/>
                    <a:lstStyle/>
                    <a:p>
                      <a:pPr lvl="0" algn="l">
                        <a:lnSpc>
                          <a:spcPct val="100000"/>
                        </a:lnSpc>
                        <a:spcBef>
                          <a:spcPts val="0"/>
                        </a:spcBef>
                        <a:spcAft>
                          <a:spcPts val="0"/>
                        </a:spcAft>
                        <a:buNone/>
                      </a:pPr>
                      <a:r>
                        <a:rPr lang="it-IT" sz="1400" b="0" u="none" strike="noStrike" noProof="0">
                          <a:solidFill>
                            <a:srgbClr val="000000"/>
                          </a:solidFill>
                        </a:rPr>
                        <a:t>Piazza d’Armi si apre ai cittadini</a:t>
                      </a:r>
                      <a:endParaRPr lang="it-IT" sz="1400" b="0" i="0" u="none" strike="noStrike" noProof="0">
                        <a:latin typeface="AdelleSans"/>
                      </a:endParaRPr>
                    </a:p>
                  </a:txBody>
                  <a:tcPr anchor="ctr"/>
                </a:tc>
                <a:tc>
                  <a:txBody>
                    <a:bodyPr/>
                    <a:lstStyle/>
                    <a:p>
                      <a:pPr lvl="0" algn="ctr">
                        <a:buNone/>
                      </a:pPr>
                      <a:r>
                        <a:rPr lang="it-IT" sz="1000"/>
                        <a:t>Apertura e passeggiate al parco Piazza d’Armi</a:t>
                      </a:r>
                    </a:p>
                  </a:txBody>
                  <a:tcPr anchor="ctr"/>
                </a:tc>
                <a:tc>
                  <a:txBody>
                    <a:bodyPr/>
                    <a:lstStyle/>
                    <a:p>
                      <a:pPr algn="ctr" fontAlgn="t"/>
                      <a:r>
                        <a:rPr lang="it-IT" sz="900" b="0" i="0" u="none" strike="noStrike">
                          <a:solidFill>
                            <a:srgbClr val="000000"/>
                          </a:solidFill>
                          <a:effectLst/>
                          <a:latin typeface="Aptos Display"/>
                        </a:rPr>
                        <a:t>Rigenerazione Urbana, Verde</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Municipi, Ambiente</a:t>
                      </a:r>
                    </a:p>
                  </a:txBody>
                  <a:tcPr marL="9525" marR="9525" marT="9525" anchor="ctr"/>
                </a:tc>
                <a:tc>
                  <a:txBody>
                    <a:bodyPr/>
                    <a:lstStyle/>
                    <a:p>
                      <a:pPr algn="ctr" fontAlgn="t"/>
                      <a:r>
                        <a:rPr lang="it-IT" sz="900" b="0" i="0" u="none" strike="noStrike">
                          <a:solidFill>
                            <a:srgbClr val="000000"/>
                          </a:solidFill>
                          <a:effectLst/>
                          <a:latin typeface="Aptos Display"/>
                        </a:rPr>
                        <a:t>AGMP</a:t>
                      </a:r>
                    </a:p>
                  </a:txBody>
                  <a:tcPr marL="9525" marR="9525" marT="9525" anchor="ctr"/>
                </a:tc>
                <a:extLst>
                  <a:ext uri="{0D108BD9-81ED-4DB2-BD59-A6C34878D82A}">
                    <a16:rowId xmlns:a16="http://schemas.microsoft.com/office/drawing/2014/main" val="1352517445"/>
                  </a:ext>
                </a:extLst>
              </a:tr>
              <a:tr h="857154">
                <a:tc>
                  <a:txBody>
                    <a:bodyPr/>
                    <a:lstStyle/>
                    <a:p>
                      <a:pPr lvl="0" algn="l">
                        <a:lnSpc>
                          <a:spcPct val="100000"/>
                        </a:lnSpc>
                        <a:spcBef>
                          <a:spcPts val="0"/>
                        </a:spcBef>
                        <a:spcAft>
                          <a:spcPts val="0"/>
                        </a:spcAft>
                        <a:buNone/>
                      </a:pPr>
                      <a:r>
                        <a:rPr lang="it-IT" sz="1400" b="0" u="none" strike="noStrike" kern="1200" noProof="0">
                          <a:solidFill>
                            <a:srgbClr val="000000"/>
                          </a:solidFill>
                          <a:latin typeface="+mn-lt"/>
                          <a:ea typeface="+mn-ea"/>
                          <a:cs typeface="+mn-cs"/>
                        </a:rPr>
                        <a:t>Uscire dalla violenza si può – Labirinto Cascina Carpana</a:t>
                      </a:r>
                    </a:p>
                  </a:txBody>
                  <a:tcPr anchor="ctr"/>
                </a:tc>
                <a:tc>
                  <a:txBody>
                    <a:bodyPr/>
                    <a:lstStyle/>
                    <a:p>
                      <a:pPr lvl="0" algn="ctr">
                        <a:buNone/>
                      </a:pPr>
                      <a:r>
                        <a:rPr lang="it-IT" sz="1000"/>
                        <a:t>Attività prevenzione violenza di genere a Cascina Carpana</a:t>
                      </a:r>
                    </a:p>
                  </a:txBody>
                  <a:tcPr anchor="ctr"/>
                </a:tc>
                <a:tc>
                  <a:txBody>
                    <a:bodyPr/>
                    <a:lstStyle/>
                    <a:p>
                      <a:pPr algn="ctr" fontAlgn="t"/>
                      <a:r>
                        <a:rPr lang="it-IT" sz="900" b="0" i="0" u="none" strike="noStrike">
                          <a:solidFill>
                            <a:srgbClr val="000000"/>
                          </a:solidFill>
                          <a:effectLst/>
                          <a:latin typeface="Aptos Display"/>
                        </a:rPr>
                        <a:t>Municipi</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Welfare</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Demanio</a:t>
                      </a:r>
                      <a:br>
                        <a:rPr lang="it-IT" sz="900" b="0" i="0" u="none" strike="noStrike">
                          <a:solidFill>
                            <a:srgbClr val="000000"/>
                          </a:solidFill>
                          <a:effectLst/>
                          <a:latin typeface="Aptos Display"/>
                        </a:rPr>
                      </a:br>
                      <a:endParaRPr lang="it-IT" sz="900" b="0" i="0" u="none" strike="noStrike">
                        <a:solidFill>
                          <a:srgbClr val="000000"/>
                        </a:solidFill>
                        <a:effectLst/>
                        <a:latin typeface="Aptos Display"/>
                      </a:endParaRPr>
                    </a:p>
                  </a:txBody>
                  <a:tcPr marL="9525" marR="9525" marT="9525" anchor="ctr"/>
                </a:tc>
                <a:tc>
                  <a:txBody>
                    <a:bodyPr/>
                    <a:lstStyle/>
                    <a:p>
                      <a:pPr algn="ctr" fontAlgn="t"/>
                      <a:r>
                        <a:rPr lang="it-IT" sz="900" b="0" i="0" u="none" strike="noStrike">
                          <a:solidFill>
                            <a:srgbClr val="000000"/>
                          </a:solidFill>
                          <a:effectLst/>
                          <a:latin typeface="Aptos Display"/>
                        </a:rPr>
                        <a:t>AGMP / Demanio</a:t>
                      </a:r>
                    </a:p>
                  </a:txBody>
                  <a:tcPr marL="9525" marR="9525" marT="9525" anchor="ctr"/>
                </a:tc>
                <a:extLst>
                  <a:ext uri="{0D108BD9-81ED-4DB2-BD59-A6C34878D82A}">
                    <a16:rowId xmlns:a16="http://schemas.microsoft.com/office/drawing/2014/main" val="2890407428"/>
                  </a:ext>
                </a:extLst>
              </a:tr>
              <a:tr h="663603">
                <a:tc>
                  <a:txBody>
                    <a:bodyPr/>
                    <a:lstStyle/>
                    <a:p>
                      <a:pPr lvl="0" algn="l">
                        <a:lnSpc>
                          <a:spcPct val="100000"/>
                        </a:lnSpc>
                        <a:spcBef>
                          <a:spcPts val="0"/>
                        </a:spcBef>
                        <a:spcAft>
                          <a:spcPts val="0"/>
                        </a:spcAft>
                        <a:buNone/>
                      </a:pPr>
                      <a:r>
                        <a:rPr lang="it-IT" sz="1400" b="0" u="none" strike="noStrike" kern="1200" noProof="0">
                          <a:solidFill>
                            <a:srgbClr val="000000"/>
                          </a:solidFill>
                          <a:latin typeface="+mn-lt"/>
                          <a:ea typeface="+mn-ea"/>
                          <a:cs typeface="+mn-cs"/>
                        </a:rPr>
                        <a:t>Arte che unisce. I colori della speranza</a:t>
                      </a:r>
                    </a:p>
                  </a:txBody>
                  <a:tcPr anchor="ctr"/>
                </a:tc>
                <a:tc>
                  <a:txBody>
                    <a:bodyPr/>
                    <a:lstStyle/>
                    <a:p>
                      <a:pPr lvl="0" algn="ctr">
                        <a:buNone/>
                      </a:pPr>
                      <a:r>
                        <a:rPr lang="it-IT" sz="1000"/>
                        <a:t>Laboratori di arteterapia con donne ucraine, per bambine/i </a:t>
                      </a:r>
                    </a:p>
                  </a:txBody>
                  <a:tcPr anchor="ctr"/>
                </a:tc>
                <a:tc>
                  <a:txBody>
                    <a:bodyPr/>
                    <a:lstStyle/>
                    <a:p>
                      <a:pPr algn="ctr" fontAlgn="t"/>
                      <a:r>
                        <a:rPr lang="it-IT" sz="900" b="0" i="0" u="none" strike="noStrike">
                          <a:solidFill>
                            <a:srgbClr val="000000"/>
                          </a:solidFill>
                          <a:effectLst/>
                          <a:latin typeface="Aptos Display"/>
                        </a:rPr>
                        <a:t>Municipi</a:t>
                      </a:r>
                    </a:p>
                  </a:txBody>
                  <a:tcPr marL="9525" marR="9525" marT="95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900" b="0" i="0" u="none" strike="noStrike">
                          <a:solidFill>
                            <a:srgbClr val="000000"/>
                          </a:solidFill>
                          <a:effectLst/>
                          <a:latin typeface="Aptos Display"/>
                        </a:rPr>
                        <a:t>Municipio 4</a:t>
                      </a:r>
                    </a:p>
                  </a:txBody>
                  <a:tcPr marL="9525" marR="9525" marT="9525" anchor="ctr"/>
                </a:tc>
                <a:extLst>
                  <a:ext uri="{0D108BD9-81ED-4DB2-BD59-A6C34878D82A}">
                    <a16:rowId xmlns:a16="http://schemas.microsoft.com/office/drawing/2014/main" val="65822287"/>
                  </a:ext>
                </a:extLst>
              </a:tr>
              <a:tr h="656597">
                <a:tc>
                  <a:txBody>
                    <a:bodyPr/>
                    <a:lstStyle/>
                    <a:p>
                      <a:pPr lvl="0" algn="l">
                        <a:lnSpc>
                          <a:spcPct val="100000"/>
                        </a:lnSpc>
                        <a:spcBef>
                          <a:spcPts val="0"/>
                        </a:spcBef>
                        <a:spcAft>
                          <a:spcPts val="0"/>
                        </a:spcAft>
                        <a:buNone/>
                      </a:pPr>
                      <a:r>
                        <a:rPr lang="it-IT" sz="1400" b="0" u="none" strike="noStrike" kern="1200" noProof="0">
                          <a:solidFill>
                            <a:srgbClr val="000000"/>
                          </a:solidFill>
                          <a:latin typeface="+mn-lt"/>
                          <a:ea typeface="+mn-ea"/>
                          <a:cs typeface="+mn-cs"/>
                        </a:rPr>
                        <a:t>Arte e inclusione </a:t>
                      </a:r>
                      <a:r>
                        <a:rPr lang="it-IT" sz="1400" b="0" u="none" strike="noStrike" kern="1200" noProof="0" err="1">
                          <a:solidFill>
                            <a:srgbClr val="000000"/>
                          </a:solidFill>
                          <a:latin typeface="+mn-lt"/>
                          <a:ea typeface="+mn-ea"/>
                          <a:cs typeface="+mn-cs"/>
                        </a:rPr>
                        <a:t>Myralab</a:t>
                      </a:r>
                      <a:r>
                        <a:rPr lang="it-IT" sz="1400" b="0" u="none" strike="noStrike" kern="1200" noProof="0">
                          <a:solidFill>
                            <a:srgbClr val="000000"/>
                          </a:solidFill>
                          <a:latin typeface="+mn-lt"/>
                          <a:ea typeface="+mn-ea"/>
                          <a:cs typeface="+mn-cs"/>
                        </a:rPr>
                        <a:t> </a:t>
                      </a:r>
                      <a:r>
                        <a:rPr lang="it-IT" sz="1400" b="0" u="none" strike="noStrike" kern="1200" noProof="0" err="1">
                          <a:solidFill>
                            <a:srgbClr val="000000"/>
                          </a:solidFill>
                          <a:latin typeface="+mn-lt"/>
                          <a:ea typeface="+mn-ea"/>
                          <a:cs typeface="+mn-cs"/>
                        </a:rPr>
                        <a:t>srl</a:t>
                      </a:r>
                      <a:endParaRPr lang="it-IT" sz="1400" b="0" u="none" strike="noStrike" kern="1200" noProof="0">
                        <a:solidFill>
                          <a:srgbClr val="000000"/>
                        </a:solidFill>
                        <a:latin typeface="+mn-lt"/>
                        <a:ea typeface="+mn-ea"/>
                        <a:cs typeface="+mn-cs"/>
                      </a:endParaRPr>
                    </a:p>
                  </a:txBody>
                  <a:tcPr anchor="ctr"/>
                </a:tc>
                <a:tc>
                  <a:txBody>
                    <a:bodyPr/>
                    <a:lstStyle/>
                    <a:p>
                      <a:pPr lvl="0" algn="ctr">
                        <a:buNone/>
                      </a:pPr>
                      <a:r>
                        <a:rPr lang="it-IT" sz="1000"/>
                        <a:t>Laboratori arteterapia a pagamento</a:t>
                      </a:r>
                    </a:p>
                  </a:txBody>
                  <a:tcPr anchor="ctr"/>
                </a:tc>
                <a:tc>
                  <a:txBody>
                    <a:bodyPr/>
                    <a:lstStyle/>
                    <a:p>
                      <a:pPr algn="ctr" fontAlgn="t"/>
                      <a:r>
                        <a:rPr lang="it-IT" sz="900" b="0" i="0" u="none" strike="noStrike">
                          <a:solidFill>
                            <a:srgbClr val="000000"/>
                          </a:solidFill>
                          <a:effectLst/>
                          <a:latin typeface="Aptos Display" panose="020B0004020202020204" pitchFamily="34" charset="0"/>
                        </a:rPr>
                        <a:t>Demanio, Welfare</a:t>
                      </a:r>
                    </a:p>
                  </a:txBody>
                  <a:tcPr marL="9525" marR="9525" marT="9525" anchor="ctr"/>
                </a:tc>
                <a:tc>
                  <a:txBody>
                    <a:bodyPr/>
                    <a:lstStyle/>
                    <a:p>
                      <a:pPr algn="ctr" fontAlgn="t"/>
                      <a:r>
                        <a:rPr lang="it-IT" sz="900" b="0" i="0" u="none" strike="noStrike">
                          <a:solidFill>
                            <a:srgbClr val="000000"/>
                          </a:solidFill>
                          <a:effectLst/>
                          <a:latin typeface="Aptos Display" panose="020B0004020202020204" pitchFamily="34" charset="0"/>
                        </a:rPr>
                        <a:t>AGMP / Demanio</a:t>
                      </a:r>
                    </a:p>
                  </a:txBody>
                  <a:tcPr marL="9525" marR="9525" marT="9525" anchor="ctr"/>
                </a:tc>
                <a:extLst>
                  <a:ext uri="{0D108BD9-81ED-4DB2-BD59-A6C34878D82A}">
                    <a16:rowId xmlns:a16="http://schemas.microsoft.com/office/drawing/2014/main" val="2619376821"/>
                  </a:ext>
                </a:extLst>
              </a:tr>
              <a:tr h="571452">
                <a:tc>
                  <a:txBody>
                    <a:bodyPr/>
                    <a:lstStyle/>
                    <a:p>
                      <a:pPr lvl="0" algn="l">
                        <a:lnSpc>
                          <a:spcPct val="100000"/>
                        </a:lnSpc>
                        <a:spcBef>
                          <a:spcPts val="0"/>
                        </a:spcBef>
                        <a:spcAft>
                          <a:spcPts val="0"/>
                        </a:spcAft>
                        <a:buNone/>
                      </a:pPr>
                      <a:r>
                        <a:rPr lang="it-IT" sz="1400" b="0" u="none" strike="noStrike" kern="1200" noProof="0">
                          <a:solidFill>
                            <a:srgbClr val="000000"/>
                          </a:solidFill>
                          <a:latin typeface="+mn-lt"/>
                          <a:ea typeface="+mn-ea"/>
                          <a:cs typeface="+mn-cs"/>
                        </a:rPr>
                        <a:t>Open city art 4</a:t>
                      </a:r>
                    </a:p>
                  </a:txBody>
                  <a:tcPr anchor="ctr"/>
                </a:tc>
                <a:tc>
                  <a:txBody>
                    <a:bodyPr/>
                    <a:lstStyle/>
                    <a:p>
                      <a:pPr lvl="0" algn="ctr">
                        <a:buNone/>
                      </a:pPr>
                      <a:r>
                        <a:rPr lang="it-IT" sz="1000"/>
                        <a:t>Street actions con eventi artistici performativi su spazio pubblico + murales</a:t>
                      </a:r>
                    </a:p>
                  </a:txBody>
                  <a:tcPr anchor="ctr"/>
                </a:tc>
                <a:tc>
                  <a:txBody>
                    <a:bodyPr/>
                    <a:lstStyle/>
                    <a:p>
                      <a:pPr algn="ctr" fontAlgn="t"/>
                      <a:r>
                        <a:rPr lang="it-IT" sz="900" b="0" i="0" u="none" strike="noStrike">
                          <a:solidFill>
                            <a:srgbClr val="000000"/>
                          </a:solidFill>
                          <a:effectLst/>
                          <a:latin typeface="Aptos Display"/>
                        </a:rPr>
                        <a:t>Municipi</a:t>
                      </a:r>
                      <a:br>
                        <a:rPr lang="it-IT" sz="900" b="0" i="0" u="none" strike="noStrike">
                          <a:solidFill>
                            <a:srgbClr val="000000"/>
                          </a:solidFill>
                          <a:effectLst/>
                          <a:latin typeface="Aptos Display"/>
                        </a:rPr>
                      </a:br>
                      <a:r>
                        <a:rPr lang="it-IT" sz="900" b="0" i="0" u="none" strike="noStrike">
                          <a:solidFill>
                            <a:srgbClr val="000000"/>
                          </a:solidFill>
                          <a:effectLst/>
                          <a:latin typeface="Aptos Display"/>
                        </a:rPr>
                        <a:t>Arte Pubblica</a:t>
                      </a:r>
                      <a:br>
                        <a:rPr lang="it-IT" sz="900" b="0" i="0" u="none" strike="noStrike">
                          <a:solidFill>
                            <a:srgbClr val="000000"/>
                          </a:solidFill>
                          <a:effectLst/>
                          <a:latin typeface="Aptos Display"/>
                        </a:rPr>
                      </a:br>
                      <a:endParaRPr lang="it-IT" sz="900" b="0" i="0" u="none" strike="noStrike">
                        <a:solidFill>
                          <a:srgbClr val="000000"/>
                        </a:solidFill>
                        <a:effectLst/>
                        <a:latin typeface="Aptos Display"/>
                      </a:endParaRPr>
                    </a:p>
                  </a:txBody>
                  <a:tcPr marL="9525" marR="9525" marT="95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900" b="0" i="0" u="none" strike="noStrike">
                          <a:solidFill>
                            <a:srgbClr val="000000"/>
                          </a:solidFill>
                          <a:effectLst/>
                          <a:latin typeface="Aptos Display"/>
                        </a:rPr>
                        <a:t>Municipio 2, 8, 9</a:t>
                      </a:r>
                    </a:p>
                  </a:txBody>
                  <a:tcPr marL="9525" marR="9525" marT="9525" anchor="ctr"/>
                </a:tc>
                <a:extLst>
                  <a:ext uri="{0D108BD9-81ED-4DB2-BD59-A6C34878D82A}">
                    <a16:rowId xmlns:a16="http://schemas.microsoft.com/office/drawing/2014/main" val="2332080613"/>
                  </a:ext>
                </a:extLst>
              </a:tr>
            </a:tbl>
          </a:graphicData>
        </a:graphic>
      </p:graphicFrame>
    </p:spTree>
    <p:extLst>
      <p:ext uri="{BB962C8B-B14F-4D97-AF65-F5344CB8AC3E}">
        <p14:creationId xmlns:p14="http://schemas.microsoft.com/office/powerpoint/2010/main" val="362590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9AD1-B76B-277C-7F69-CF5074343AE3}"/>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7A513FA2-F33A-D3C2-6A6D-B6E005D4D76F}"/>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7" name="Rettangolo 6">
            <a:extLst>
              <a:ext uri="{FF2B5EF4-FFF2-40B4-BE49-F238E27FC236}">
                <a16:creationId xmlns:a16="http://schemas.microsoft.com/office/drawing/2014/main" id="{D7E94D14-6D00-3521-F152-5C34C6DD9BC7}"/>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8C5C144-AF74-A96A-61AE-B2625A2DA0BF}"/>
              </a:ext>
            </a:extLst>
          </p:cNvPr>
          <p:cNvSpPr/>
          <p:nvPr/>
        </p:nvSpPr>
        <p:spPr>
          <a:xfrm>
            <a:off x="9413088" y="66368"/>
            <a:ext cx="2639810" cy="6711623"/>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EE89C739-A5FC-107F-8568-7C7D735F5B7A}"/>
              </a:ext>
            </a:extLst>
          </p:cNvPr>
          <p:cNvSpPr txBox="1"/>
          <p:nvPr/>
        </p:nvSpPr>
        <p:spPr>
          <a:xfrm>
            <a:off x="9389241" y="247113"/>
            <a:ext cx="2860815" cy="2108269"/>
          </a:xfrm>
          <a:prstGeom prst="rect">
            <a:avLst/>
          </a:prstGeom>
          <a:noFill/>
        </p:spPr>
        <p:txBody>
          <a:bodyPr wrap="square" lIns="91440" tIns="45720" rIns="91440" bIns="45720" rtlCol="0" anchor="t">
            <a:spAutoFit/>
          </a:bodyPr>
          <a:lstStyle/>
          <a:p>
            <a:pPr algn="ctr"/>
            <a:r>
              <a:rPr lang="it-IT" sz="2800" b="1">
                <a:solidFill>
                  <a:schemeClr val="bg1"/>
                </a:solidFill>
                <a:latin typeface="Adelle Sans ExtraBold"/>
              </a:rPr>
              <a:t>19</a:t>
            </a:r>
          </a:p>
          <a:p>
            <a:pPr algn="ctr"/>
            <a:endParaRPr lang="it-IT" sz="2800" b="1">
              <a:solidFill>
                <a:schemeClr val="bg1"/>
              </a:solidFill>
              <a:latin typeface="Adelle Sans ExtraBold"/>
            </a:endParaRPr>
          </a:p>
          <a:p>
            <a:pPr algn="ctr"/>
            <a:endParaRPr lang="it-IT" sz="700" b="1">
              <a:solidFill>
                <a:schemeClr val="bg1"/>
              </a:solidFill>
              <a:latin typeface="Adelle Sans ExtraBold"/>
            </a:endParaRPr>
          </a:p>
          <a:p>
            <a:pPr algn="ctr"/>
            <a:r>
              <a:rPr lang="it-IT" sz="2800" b="1">
                <a:solidFill>
                  <a:schemeClr val="bg1"/>
                </a:solidFill>
                <a:latin typeface="Adelle Sans ExtraBold"/>
              </a:rPr>
              <a:t>Progetto smart air lab</a:t>
            </a:r>
          </a:p>
          <a:p>
            <a:pPr algn="ctr"/>
            <a:endParaRPr lang="it-IT" sz="1200">
              <a:solidFill>
                <a:srgbClr val="000000"/>
              </a:solidFill>
              <a:latin typeface="Aptos"/>
            </a:endParaRPr>
          </a:p>
        </p:txBody>
      </p:sp>
      <p:sp>
        <p:nvSpPr>
          <p:cNvPr id="6" name="CasellaDiTesto 5">
            <a:extLst>
              <a:ext uri="{FF2B5EF4-FFF2-40B4-BE49-F238E27FC236}">
                <a16:creationId xmlns:a16="http://schemas.microsoft.com/office/drawing/2014/main" id="{A5606CC2-764B-7A0E-4AB0-28D33FC16198}"/>
              </a:ext>
            </a:extLst>
          </p:cNvPr>
          <p:cNvSpPr txBox="1"/>
          <p:nvPr/>
        </p:nvSpPr>
        <p:spPr>
          <a:xfrm>
            <a:off x="9411733" y="2222933"/>
            <a:ext cx="1233714" cy="4832092"/>
          </a:xfrm>
          <a:prstGeom prst="rect">
            <a:avLst/>
          </a:prstGeom>
          <a:noFill/>
        </p:spPr>
        <p:txBody>
          <a:bodyPr wrap="square" lIns="91440" tIns="45720" rIns="91440" bIns="45720" anchor="t">
            <a:spAutoFit/>
          </a:bodyPr>
          <a:lstStyle/>
          <a:p>
            <a:pPr algn="r"/>
            <a:r>
              <a:rPr lang="it-IT" sz="1100" b="1">
                <a:solidFill>
                  <a:schemeClr val="bg1"/>
                </a:solidFill>
                <a:latin typeface="Adelle Sans SemiBold"/>
              </a:rPr>
              <a:t>Soggetto proponente</a:t>
            </a:r>
          </a:p>
          <a:p>
            <a:pPr algn="r"/>
            <a:endParaRPr lang="it-IT" sz="1100" b="1">
              <a:solidFill>
                <a:schemeClr val="bg1"/>
              </a:solidFill>
              <a:latin typeface="Adelle Sans SemiBold" panose="02000503000000020004" pitchFamily="2" charset="77"/>
            </a:endParaRPr>
          </a:p>
          <a:p>
            <a:pPr algn="r"/>
            <a:r>
              <a:rPr lang="it-IT" sz="1100" b="1">
                <a:solidFill>
                  <a:schemeClr val="bg1"/>
                </a:solidFill>
                <a:latin typeface="Adelle Sans SemiBold"/>
              </a:rPr>
              <a:t>Tipologia soggetto</a:t>
            </a: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r>
              <a:rPr lang="it-IT" sz="1100" b="1">
                <a:solidFill>
                  <a:schemeClr val="bg1"/>
                </a:solidFill>
                <a:latin typeface="Adelle Sans SemiBold"/>
              </a:rPr>
              <a:t>Altri soggetti attivi coinvolti</a:t>
            </a: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r>
              <a:rPr lang="it-IT" sz="1100" b="1">
                <a:solidFill>
                  <a:schemeClr val="bg1"/>
                </a:solidFill>
                <a:latin typeface="Adelle Sans SemiBold"/>
              </a:rPr>
              <a:t>Soggetti che supportano il progetto</a:t>
            </a: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r>
              <a:rPr lang="it-IT" sz="1100" b="1">
                <a:solidFill>
                  <a:schemeClr val="bg1"/>
                </a:solidFill>
                <a:latin typeface="Adelle Sans SemiBold"/>
              </a:rPr>
              <a:t>Municipio</a:t>
            </a: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r>
              <a:rPr lang="it-IT" sz="1100" b="1">
                <a:solidFill>
                  <a:schemeClr val="bg1"/>
                </a:solidFill>
                <a:latin typeface="Adelle Sans SemiBold"/>
              </a:rPr>
              <a:t>Localizzazione geografica</a:t>
            </a: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a:p>
            <a:pPr algn="r"/>
            <a:endParaRPr lang="it-IT" sz="1100" b="1">
              <a:solidFill>
                <a:schemeClr val="bg1"/>
              </a:solidFill>
              <a:latin typeface="Adelle Sans SemiBold" panose="02000503000000020004" pitchFamily="2" charset="77"/>
            </a:endParaRPr>
          </a:p>
        </p:txBody>
      </p:sp>
      <p:sp>
        <p:nvSpPr>
          <p:cNvPr id="8" name="CasellaDiTesto 7">
            <a:extLst>
              <a:ext uri="{FF2B5EF4-FFF2-40B4-BE49-F238E27FC236}">
                <a16:creationId xmlns:a16="http://schemas.microsoft.com/office/drawing/2014/main" id="{E6D6CE12-8DFF-9AAA-E1AC-63A124389F74}"/>
              </a:ext>
            </a:extLst>
          </p:cNvPr>
          <p:cNvSpPr txBox="1"/>
          <p:nvPr/>
        </p:nvSpPr>
        <p:spPr>
          <a:xfrm>
            <a:off x="10676892" y="2217588"/>
            <a:ext cx="1559507" cy="3647152"/>
          </a:xfrm>
          <a:prstGeom prst="rect">
            <a:avLst/>
          </a:prstGeom>
          <a:noFill/>
        </p:spPr>
        <p:txBody>
          <a:bodyPr wrap="square" lIns="91440" tIns="45720" rIns="91440" bIns="45720" anchor="t">
            <a:spAutoFit/>
          </a:bodyPr>
          <a:lstStyle/>
          <a:p>
            <a:r>
              <a:rPr lang="it-IT" sz="1100" err="1">
                <a:solidFill>
                  <a:schemeClr val="bg1"/>
                </a:solidFill>
                <a:latin typeface="Adelle Sans"/>
                <a:ea typeface="+mn-lt"/>
                <a:cs typeface="+mn-lt"/>
              </a:rPr>
              <a:t>Where</a:t>
            </a:r>
            <a:r>
              <a:rPr lang="it-IT" sz="1100">
                <a:solidFill>
                  <a:schemeClr val="bg1"/>
                </a:solidFill>
                <a:latin typeface="Adelle Sans"/>
                <a:ea typeface="+mn-lt"/>
                <a:cs typeface="+mn-lt"/>
              </a:rPr>
              <a:t> people live</a:t>
            </a:r>
            <a:endParaRPr lang="it-IT" sz="1100">
              <a:solidFill>
                <a:schemeClr val="bg1"/>
              </a:solidFill>
              <a:latin typeface="Adelle Sans" panose="02000503000000020004" pitchFamily="2" charset="77"/>
            </a:endParaRPr>
          </a:p>
          <a:p>
            <a:endParaRPr lang="it-IT" sz="1100">
              <a:solidFill>
                <a:schemeClr val="bg1"/>
              </a:solidFill>
              <a:latin typeface="Adelle Sans" panose="02000503000000020004" pitchFamily="2" charset="77"/>
            </a:endParaRPr>
          </a:p>
          <a:p>
            <a:endParaRPr lang="it-IT" sz="1100">
              <a:solidFill>
                <a:schemeClr val="bg1"/>
              </a:solidFill>
              <a:latin typeface="Adelle Sans"/>
            </a:endParaRPr>
          </a:p>
          <a:p>
            <a:r>
              <a:rPr lang="it-IT" sz="1100">
                <a:solidFill>
                  <a:schemeClr val="bg1"/>
                </a:solidFill>
              </a:rPr>
              <a:t>Soggetto imprenditoriale e quarto settore</a:t>
            </a:r>
          </a:p>
          <a:p>
            <a:endParaRPr lang="it-IT" sz="1100">
              <a:solidFill>
                <a:schemeClr val="bg1"/>
              </a:solidFill>
              <a:latin typeface="Adelle Sans"/>
            </a:endParaRPr>
          </a:p>
          <a:p>
            <a:r>
              <a:rPr lang="it-IT" sz="1100">
                <a:solidFill>
                  <a:schemeClr val="bg1"/>
                </a:solidFill>
                <a:latin typeface="Adelle Sans"/>
              </a:rPr>
              <a:t>//</a:t>
            </a:r>
            <a:endParaRPr lang="it-IT" sz="1100">
              <a:solidFill>
                <a:schemeClr val="bg1"/>
              </a:solidFill>
            </a:endParaRPr>
          </a:p>
          <a:p>
            <a:endParaRPr lang="it-IT" sz="1100">
              <a:solidFill>
                <a:schemeClr val="bg1"/>
              </a:solidFill>
              <a:latin typeface="Adelle Sans" panose="02000503000000020004" pitchFamily="2" charset="77"/>
            </a:endParaRPr>
          </a:p>
          <a:p>
            <a:endParaRPr lang="it-IT" sz="1100">
              <a:solidFill>
                <a:schemeClr val="bg1"/>
              </a:solidFill>
              <a:latin typeface="Adelle Sans" panose="02000503000000020004" pitchFamily="2" charset="77"/>
            </a:endParaRPr>
          </a:p>
          <a:p>
            <a:endParaRPr lang="it-IT" sz="1100">
              <a:solidFill>
                <a:schemeClr val="bg1"/>
              </a:solidFill>
              <a:latin typeface="Adelle Sans" panose="02000503000000020004" pitchFamily="2" charset="77"/>
            </a:endParaRPr>
          </a:p>
          <a:p>
            <a:endParaRPr lang="it-IT" sz="1100">
              <a:solidFill>
                <a:schemeClr val="bg1"/>
              </a:solidFill>
              <a:latin typeface="Adelle Sans" panose="02000503000000020004" pitchFamily="2" charset="77"/>
            </a:endParaRPr>
          </a:p>
          <a:p>
            <a:r>
              <a:rPr lang="it-IT" sz="1100">
                <a:solidFill>
                  <a:schemeClr val="bg1"/>
                </a:solidFill>
                <a:latin typeface="Adelle Sans" panose="02000503000000020004" pitchFamily="2" charset="77"/>
              </a:rPr>
              <a:t>//</a:t>
            </a:r>
          </a:p>
          <a:p>
            <a:endParaRPr lang="it-IT" sz="1100">
              <a:solidFill>
                <a:schemeClr val="bg1"/>
              </a:solidFill>
              <a:latin typeface="Adelle Sans" panose="02000503000000020004" pitchFamily="2" charset="77"/>
            </a:endParaRPr>
          </a:p>
          <a:p>
            <a:endParaRPr lang="it-IT" sz="1100">
              <a:solidFill>
                <a:schemeClr val="bg1"/>
              </a:solidFill>
              <a:latin typeface="Adelle Sans"/>
            </a:endParaRPr>
          </a:p>
          <a:p>
            <a:endParaRPr lang="it-IT" sz="1100">
              <a:solidFill>
                <a:schemeClr val="bg1"/>
              </a:solidFill>
              <a:latin typeface="Adelle Sans" panose="02000503000000020004" pitchFamily="2" charset="77"/>
            </a:endParaRPr>
          </a:p>
          <a:p>
            <a:endParaRPr lang="it-IT" sz="1100">
              <a:solidFill>
                <a:schemeClr val="bg1"/>
              </a:solidFill>
              <a:latin typeface="Adelle Sans"/>
            </a:endParaRPr>
          </a:p>
          <a:p>
            <a:r>
              <a:rPr lang="it-IT" sz="1100">
                <a:solidFill>
                  <a:schemeClr val="bg1"/>
                </a:solidFill>
                <a:latin typeface="Adelle Sans"/>
              </a:rPr>
              <a:t>M+</a:t>
            </a:r>
          </a:p>
          <a:p>
            <a:endParaRPr lang="it-IT" sz="1100">
              <a:solidFill>
                <a:schemeClr val="bg1"/>
              </a:solidFill>
              <a:latin typeface="Adelle Sans" panose="02000503000000020004" pitchFamily="2" charset="77"/>
            </a:endParaRPr>
          </a:p>
          <a:p>
            <a:endParaRPr lang="it-IT" sz="1100">
              <a:solidFill>
                <a:schemeClr val="bg1"/>
              </a:solidFill>
              <a:latin typeface="Adelle Sans" panose="02000503000000020004" pitchFamily="2" charset="77"/>
            </a:endParaRPr>
          </a:p>
          <a:p>
            <a:r>
              <a:rPr lang="it-IT" sz="1100">
                <a:solidFill>
                  <a:schemeClr val="bg1"/>
                </a:solidFill>
                <a:latin typeface="Adelle Sans"/>
              </a:rPr>
              <a:t>//</a:t>
            </a:r>
            <a:endParaRPr lang="it-IT" sz="1100"/>
          </a:p>
        </p:txBody>
      </p:sp>
      <p:cxnSp>
        <p:nvCxnSpPr>
          <p:cNvPr id="13" name="Connettore 1 12">
            <a:extLst>
              <a:ext uri="{FF2B5EF4-FFF2-40B4-BE49-F238E27FC236}">
                <a16:creationId xmlns:a16="http://schemas.microsoft.com/office/drawing/2014/main" id="{4967F5EA-0F93-7148-A801-257615207F7A}"/>
              </a:ext>
            </a:extLst>
          </p:cNvPr>
          <p:cNvCxnSpPr/>
          <p:nvPr/>
        </p:nvCxnSpPr>
        <p:spPr>
          <a:xfrm>
            <a:off x="9671774" y="4911416"/>
            <a:ext cx="238112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C11101A4-AEB0-3BEA-2D7A-BB4298EE217C}"/>
              </a:ext>
            </a:extLst>
          </p:cNvPr>
          <p:cNvSpPr txBox="1"/>
          <p:nvPr/>
        </p:nvSpPr>
        <p:spPr>
          <a:xfrm>
            <a:off x="3657293" y="3118687"/>
            <a:ext cx="5122396" cy="3647152"/>
          </a:xfrm>
          <a:prstGeom prst="rect">
            <a:avLst/>
          </a:prstGeom>
          <a:noFill/>
        </p:spPr>
        <p:txBody>
          <a:bodyPr wrap="square" lIns="91440" tIns="45720" rIns="91440" bIns="45720" anchor="t">
            <a:spAutoFit/>
          </a:bodyPr>
          <a:lstStyle/>
          <a:p>
            <a:pPr marL="171450" indent="-171450">
              <a:buFont typeface="Calibri"/>
              <a:buChar char="-"/>
            </a:pPr>
            <a:r>
              <a:rPr lang="it-IT" sz="1100">
                <a:solidFill>
                  <a:srgbClr val="000000"/>
                </a:solidFill>
                <a:latin typeface="Adelle Sans" panose="02000503000000020004" pitchFamily="2" charset="77"/>
              </a:rPr>
              <a:t>Miglioramento della qualità dell’aria in ambito urbano</a:t>
            </a:r>
          </a:p>
          <a:p>
            <a:pPr marL="171450" indent="-171450">
              <a:buFont typeface="Calibri"/>
              <a:buChar char="-"/>
            </a:pPr>
            <a:r>
              <a:rPr lang="it-IT" sz="1100">
                <a:latin typeface="Adelle Sans" panose="02000503000000020004" pitchFamily="2" charset="77"/>
                <a:cs typeface="Arial"/>
              </a:rPr>
              <a:t>Contributi al raggiungimento degli obiettivi sull’inquinamento atmosferico della città </a:t>
            </a:r>
          </a:p>
          <a:p>
            <a:endParaRPr lang="it-IT" sz="1100">
              <a:latin typeface="Adelle Sans" panose="02000503000000020004" pitchFamily="2" charset="77"/>
              <a:cs typeface="Arial"/>
            </a:endParaRPr>
          </a:p>
          <a:p>
            <a:pPr marL="171450" indent="-171450">
              <a:buFont typeface="Calibri"/>
              <a:buChar char="-"/>
            </a:pPr>
            <a:r>
              <a:rPr lang="it-IT" sz="1100">
                <a:latin typeface="Adelle Sans" panose="02000503000000020004" pitchFamily="2" charset="77"/>
                <a:cs typeface="Arial"/>
              </a:rPr>
              <a:t>Sperimentazione su larga scala di soluzioni si purificazione dell’aria (già testate con successo a Milano in un </a:t>
            </a:r>
            <a:r>
              <a:rPr lang="it-IT" sz="1100" err="1">
                <a:latin typeface="Adelle Sans" panose="02000503000000020004" pitchFamily="2" charset="77"/>
                <a:cs typeface="Arial"/>
              </a:rPr>
              <a:t>P.o.C</a:t>
            </a:r>
            <a:r>
              <a:rPr lang="it-IT" sz="1100">
                <a:latin typeface="Adelle Sans" panose="02000503000000020004" pitchFamily="2" charset="77"/>
                <a:cs typeface="Arial"/>
              </a:rPr>
              <a:t>. studiato dal CNR certificato </a:t>
            </a:r>
            <a:r>
              <a:rPr lang="it-IT" sz="1100" err="1">
                <a:latin typeface="Adelle Sans" panose="02000503000000020004" pitchFamily="2" charset="77"/>
                <a:cs typeface="Arial"/>
              </a:rPr>
              <a:t>Tuv</a:t>
            </a:r>
            <a:r>
              <a:rPr lang="it-IT" sz="1100">
                <a:latin typeface="Adelle Sans" panose="02000503000000020004" pitchFamily="2" charset="77"/>
                <a:cs typeface="Arial"/>
              </a:rPr>
              <a:t> </a:t>
            </a:r>
            <a:r>
              <a:rPr lang="it-IT" sz="1100" err="1">
                <a:latin typeface="Adelle Sans" panose="02000503000000020004" pitchFamily="2" charset="77"/>
                <a:cs typeface="Arial"/>
              </a:rPr>
              <a:t>Rehinland</a:t>
            </a:r>
            <a:r>
              <a:rPr lang="it-IT" sz="1100">
                <a:latin typeface="Adelle Sans" panose="02000503000000020004" pitchFamily="2" charset="77"/>
                <a:cs typeface="Arial"/>
              </a:rPr>
              <a:t>) in varie aree cittadine </a:t>
            </a:r>
          </a:p>
          <a:p>
            <a:pPr marL="171450" indent="-171450">
              <a:buFont typeface="Calibri"/>
              <a:buChar char="-"/>
            </a:pPr>
            <a:endParaRPr lang="it-IT" sz="1100">
              <a:latin typeface="Adelle Sans" panose="02000503000000020004" pitchFamily="2" charset="77"/>
              <a:cs typeface="Arial"/>
            </a:endParaRPr>
          </a:p>
          <a:p>
            <a:pPr marL="171450" indent="-171450">
              <a:buFont typeface="Calibri"/>
              <a:buChar char="-"/>
            </a:pPr>
            <a:endParaRPr lang="it-IT" sz="1100">
              <a:latin typeface="Adelle Sans" panose="02000503000000020004" pitchFamily="2" charset="77"/>
              <a:cs typeface="Arial"/>
            </a:endParaRPr>
          </a:p>
          <a:p>
            <a:pPr marL="171450" indent="-171450">
              <a:buFont typeface="Calibri"/>
              <a:buChar char="-"/>
            </a:pPr>
            <a:r>
              <a:rPr lang="it-IT" sz="1100">
                <a:latin typeface="Adelle Sans" panose="02000503000000020004" pitchFamily="2" charset="77"/>
                <a:cs typeface="Arial"/>
              </a:rPr>
              <a:t>In programma il coinvolgimento delle aziende con professionalità tecnica per l’istallazione delle soluzioni e di controllo, per il monitoraggio e la misurabilità dei risultati </a:t>
            </a:r>
          </a:p>
          <a:p>
            <a:pPr marL="171450" indent="-171450">
              <a:buFont typeface="Calibri"/>
              <a:buChar char="-"/>
            </a:pPr>
            <a:endParaRPr lang="it-IT" sz="1100">
              <a:latin typeface="Adelle Sans" panose="02000503000000020004" pitchFamily="2" charset="77"/>
              <a:cs typeface="Arial"/>
            </a:endParaRPr>
          </a:p>
          <a:p>
            <a:r>
              <a:rPr lang="it-IT" sz="1100">
                <a:latin typeface="Adelle Sans" panose="02000503000000020004" pitchFamily="2" charset="77"/>
                <a:cs typeface="Arial"/>
              </a:rPr>
              <a:t> </a:t>
            </a:r>
          </a:p>
          <a:p>
            <a:pPr marL="171450" indent="-171450">
              <a:buFont typeface="Calibri"/>
              <a:buChar char="-"/>
            </a:pPr>
            <a:r>
              <a:rPr lang="it-IT" sz="1100">
                <a:latin typeface="Adelle Sans" panose="02000503000000020004" pitchFamily="2" charset="77"/>
                <a:cs typeface="Arial"/>
              </a:rPr>
              <a:t>Non definite in dettaglio. Il proponente cita Fondi Europei o Nazionali o Comunali, Sponsorizzazioni e Pubblicità come modalità di finanziamento</a:t>
            </a:r>
          </a:p>
          <a:p>
            <a:pPr marL="171450" indent="-171450">
              <a:buFont typeface="Calibri"/>
              <a:buChar char="-"/>
            </a:pPr>
            <a:endParaRPr lang="it-IT" sz="1100">
              <a:latin typeface="Adelle Sans" panose="02000503000000020004" pitchFamily="2" charset="77"/>
              <a:cs typeface="Arial"/>
            </a:endParaRPr>
          </a:p>
          <a:p>
            <a:pPr marL="171450" indent="-171450">
              <a:buFont typeface="Calibri"/>
              <a:buChar char="-"/>
            </a:pPr>
            <a:endParaRPr lang="it-IT" sz="1100">
              <a:latin typeface="Adelle Sans" panose="02000503000000020004" pitchFamily="2" charset="77"/>
              <a:cs typeface="Arial"/>
            </a:endParaRPr>
          </a:p>
          <a:p>
            <a:pPr marL="171450" indent="-171450">
              <a:buFont typeface="Calibri"/>
              <a:buChar char="-"/>
            </a:pPr>
            <a:r>
              <a:rPr lang="it-IT" sz="1100">
                <a:latin typeface="Adelle Sans" panose="02000503000000020004" pitchFamily="2" charset="77"/>
                <a:cs typeface="Arial"/>
              </a:rPr>
              <a:t>Richiesta di integrazioni su caratteristiche tecniche e sostenibilità economica del progetto</a:t>
            </a:r>
          </a:p>
          <a:p>
            <a:pPr marL="171450" indent="-171450">
              <a:buFont typeface="Calibri"/>
              <a:buChar char="-"/>
            </a:pPr>
            <a:endParaRPr lang="it-IT" sz="1100">
              <a:latin typeface="Adelle Sans" panose="02000503000000020004" pitchFamily="2" charset="77"/>
              <a:cs typeface="Arial"/>
            </a:endParaRPr>
          </a:p>
        </p:txBody>
      </p:sp>
      <p:sp>
        <p:nvSpPr>
          <p:cNvPr id="24" name="CasellaDiTesto 23">
            <a:extLst>
              <a:ext uri="{FF2B5EF4-FFF2-40B4-BE49-F238E27FC236}">
                <a16:creationId xmlns:a16="http://schemas.microsoft.com/office/drawing/2014/main" id="{6E63692A-4298-5E08-DB64-06D3A46CE869}"/>
              </a:ext>
            </a:extLst>
          </p:cNvPr>
          <p:cNvSpPr txBox="1"/>
          <p:nvPr/>
        </p:nvSpPr>
        <p:spPr>
          <a:xfrm>
            <a:off x="868826" y="3118687"/>
            <a:ext cx="2795021" cy="3323987"/>
          </a:xfrm>
          <a:prstGeom prst="rect">
            <a:avLst/>
          </a:prstGeom>
          <a:noFill/>
        </p:spPr>
        <p:txBody>
          <a:bodyPr wrap="square" lIns="91440" tIns="45720" rIns="91440" bIns="45720" anchor="t">
            <a:spAutoFit/>
          </a:bodyPr>
          <a:lstStyle/>
          <a:p>
            <a:pPr algn="r"/>
            <a:r>
              <a:rPr lang="it-IT" sz="1400" b="1">
                <a:solidFill>
                  <a:schemeClr val="accent5">
                    <a:lumMod val="40000"/>
                    <a:lumOff val="60000"/>
                  </a:schemeClr>
                </a:solidFill>
                <a:latin typeface="Adelle Sans ExtraBold"/>
              </a:rPr>
              <a:t>Obiettivi</a:t>
            </a:r>
          </a:p>
          <a:p>
            <a:pPr algn="r"/>
            <a:endParaRPr lang="it-IT" sz="1400" b="1">
              <a:solidFill>
                <a:srgbClr val="FF7300"/>
              </a:solidFill>
              <a:latin typeface="Adelle Sans ExtraBold"/>
            </a:endParaRPr>
          </a:p>
          <a:p>
            <a:pPr algn="r"/>
            <a:endParaRPr lang="it-IT" sz="1400" b="1">
              <a:solidFill>
                <a:srgbClr val="FF7300"/>
              </a:solidFill>
              <a:latin typeface="Adelle Sans ExtraBold"/>
            </a:endParaRPr>
          </a:p>
          <a:p>
            <a:pPr algn="r"/>
            <a:r>
              <a:rPr lang="it-IT" sz="1400" b="1">
                <a:solidFill>
                  <a:schemeClr val="accent5">
                    <a:lumMod val="40000"/>
                    <a:lumOff val="60000"/>
                  </a:schemeClr>
                </a:solidFill>
                <a:latin typeface="Adelle Sans ExtraBold"/>
              </a:rPr>
              <a:t>Oggetto della proposta</a:t>
            </a:r>
          </a:p>
          <a:p>
            <a:pPr algn="r"/>
            <a:endParaRPr lang="it-IT" sz="1400" b="1">
              <a:solidFill>
                <a:schemeClr val="accent5">
                  <a:lumMod val="40000"/>
                  <a:lumOff val="60000"/>
                </a:schemeClr>
              </a:solidFill>
              <a:latin typeface="Adelle Sans ExtraBold"/>
            </a:endParaRPr>
          </a:p>
          <a:p>
            <a:pPr indent="-171450" algn="r">
              <a:buFont typeface="Calibri,Sans-Serif"/>
              <a:buChar char="-"/>
            </a:pPr>
            <a:endParaRPr lang="it-IT" sz="1400" b="1">
              <a:solidFill>
                <a:schemeClr val="accent5">
                  <a:lumMod val="40000"/>
                  <a:lumOff val="60000"/>
                </a:schemeClr>
              </a:solidFill>
              <a:latin typeface="Adelle Sans ExtraBold"/>
            </a:endParaRPr>
          </a:p>
          <a:p>
            <a:pPr indent="-171450" algn="r">
              <a:buFont typeface="Calibri,Sans-Serif"/>
              <a:buChar char="-"/>
            </a:pPr>
            <a:endParaRPr lang="it-IT" sz="1400" b="1">
              <a:solidFill>
                <a:schemeClr val="accent5">
                  <a:lumMod val="40000"/>
                  <a:lumOff val="60000"/>
                </a:schemeClr>
              </a:solidFill>
              <a:latin typeface="Adelle Sans ExtraBold"/>
            </a:endParaRPr>
          </a:p>
          <a:p>
            <a:pPr algn="r"/>
            <a:r>
              <a:rPr lang="it-IT" sz="1400" b="1">
                <a:solidFill>
                  <a:schemeClr val="accent5">
                    <a:lumMod val="40000"/>
                    <a:lumOff val="60000"/>
                  </a:schemeClr>
                </a:solidFill>
                <a:latin typeface="Adelle Sans ExtraBold"/>
              </a:rPr>
              <a:t>Modalità di collaborazione</a:t>
            </a:r>
          </a:p>
          <a:p>
            <a:pPr algn="r"/>
            <a:endParaRPr lang="it-IT" sz="1400" b="1">
              <a:solidFill>
                <a:schemeClr val="accent5">
                  <a:lumMod val="40000"/>
                  <a:lumOff val="60000"/>
                </a:schemeClr>
              </a:solidFill>
              <a:latin typeface="Adelle Sans ExtraBold"/>
            </a:endParaRPr>
          </a:p>
          <a:p>
            <a:pPr algn="r"/>
            <a:endParaRPr lang="it-IT" sz="1400" b="1">
              <a:solidFill>
                <a:schemeClr val="accent5">
                  <a:lumMod val="40000"/>
                  <a:lumOff val="60000"/>
                </a:schemeClr>
              </a:solidFill>
              <a:latin typeface="Adelle Sans ExtraBold"/>
            </a:endParaRPr>
          </a:p>
          <a:p>
            <a:pPr algn="r"/>
            <a:endParaRPr lang="it-IT" sz="1400" b="1">
              <a:solidFill>
                <a:schemeClr val="accent5">
                  <a:lumMod val="40000"/>
                  <a:lumOff val="60000"/>
                </a:schemeClr>
              </a:solidFill>
              <a:latin typeface="Adelle Sans ExtraBold"/>
            </a:endParaRPr>
          </a:p>
          <a:p>
            <a:pPr algn="r"/>
            <a:r>
              <a:rPr lang="it-IT" sz="1400" b="1">
                <a:solidFill>
                  <a:schemeClr val="accent5">
                    <a:lumMod val="40000"/>
                    <a:lumOff val="60000"/>
                  </a:schemeClr>
                </a:solidFill>
                <a:latin typeface="Adelle Sans ExtraBold"/>
              </a:rPr>
              <a:t>Sostenibilità economica</a:t>
            </a:r>
          </a:p>
          <a:p>
            <a:pPr algn="r"/>
            <a:endParaRPr lang="it-IT" sz="1400" b="1">
              <a:solidFill>
                <a:schemeClr val="accent5">
                  <a:lumMod val="40000"/>
                  <a:lumOff val="60000"/>
                </a:schemeClr>
              </a:solidFill>
              <a:latin typeface="Adelle Sans ExtraBold"/>
            </a:endParaRPr>
          </a:p>
          <a:p>
            <a:pPr algn="r"/>
            <a:endParaRPr lang="it-IT" sz="1400" b="1">
              <a:solidFill>
                <a:schemeClr val="accent5">
                  <a:lumMod val="40000"/>
                  <a:lumOff val="60000"/>
                </a:schemeClr>
              </a:solidFill>
              <a:latin typeface="Adelle Sans ExtraBold"/>
            </a:endParaRPr>
          </a:p>
          <a:p>
            <a:pPr algn="r"/>
            <a:r>
              <a:rPr lang="it-IT" sz="1400" b="1">
                <a:solidFill>
                  <a:schemeClr val="accent5">
                    <a:lumMod val="40000"/>
                    <a:lumOff val="60000"/>
                  </a:schemeClr>
                </a:solidFill>
                <a:latin typeface="Adelle Sans ExtraBold"/>
              </a:rPr>
              <a:t>Esiti GdL</a:t>
            </a:r>
          </a:p>
        </p:txBody>
      </p:sp>
      <p:sp>
        <p:nvSpPr>
          <p:cNvPr id="9" name="CasellaDiTesto 8">
            <a:extLst>
              <a:ext uri="{FF2B5EF4-FFF2-40B4-BE49-F238E27FC236}">
                <a16:creationId xmlns:a16="http://schemas.microsoft.com/office/drawing/2014/main" id="{D276AB4D-DD05-3B8D-6061-70612F6F2081}"/>
              </a:ext>
            </a:extLst>
          </p:cNvPr>
          <p:cNvSpPr txBox="1"/>
          <p:nvPr/>
        </p:nvSpPr>
        <p:spPr>
          <a:xfrm>
            <a:off x="2799559" y="1179815"/>
            <a:ext cx="6224125" cy="523220"/>
          </a:xfrm>
          <a:prstGeom prst="rect">
            <a:avLst/>
          </a:prstGeom>
          <a:noFill/>
        </p:spPr>
        <p:txBody>
          <a:bodyPr wrap="square" lIns="91440" tIns="45720" rIns="91440" bIns="45720" rtlCol="0" anchor="t">
            <a:spAutoFit/>
          </a:bodyPr>
          <a:lstStyle/>
          <a:p>
            <a:pPr algn="just"/>
            <a:r>
              <a:rPr lang="it-IT" sz="1400" b="1" i="1">
                <a:latin typeface="Adelle Sans Extrabold"/>
              </a:rPr>
              <a:t>Proposta generica. Richieste al proponente integrazioni e nel caso di riproporre domanda più dettagliata con seconda finestra : non pervenuta</a:t>
            </a:r>
            <a:endParaRPr lang="it-IT" sz="1400" i="1"/>
          </a:p>
        </p:txBody>
      </p:sp>
    </p:spTree>
    <p:extLst>
      <p:ext uri="{BB962C8B-B14F-4D97-AF65-F5344CB8AC3E}">
        <p14:creationId xmlns:p14="http://schemas.microsoft.com/office/powerpoint/2010/main" val="3720142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12C24E5-47A4-2B98-9791-0ACCEDBC2DAD}"/>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F546613-D2D3-77B5-50F5-77BCEF0BF942}"/>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4D2D843-99A1-FCE9-28A6-E10FE0F1C503}"/>
              </a:ext>
            </a:extLst>
          </p:cNvPr>
          <p:cNvSpPr/>
          <p:nvPr/>
        </p:nvSpPr>
        <p:spPr>
          <a:xfrm>
            <a:off x="818865" y="4068773"/>
            <a:ext cx="8809951" cy="68119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F61E5A3B-60CD-045F-1816-A2237DC3724A}"/>
              </a:ext>
            </a:extLst>
          </p:cNvPr>
          <p:cNvSpPr txBox="1"/>
          <p:nvPr/>
        </p:nvSpPr>
        <p:spPr>
          <a:xfrm>
            <a:off x="929997" y="3974910"/>
            <a:ext cx="9838087" cy="1446550"/>
          </a:xfrm>
          <a:prstGeom prst="rect">
            <a:avLst/>
          </a:prstGeom>
          <a:noFill/>
        </p:spPr>
        <p:txBody>
          <a:bodyPr wrap="square" lIns="91440" tIns="45720" rIns="91440" bIns="45720" rtlCol="0" anchor="t">
            <a:spAutoFit/>
          </a:bodyPr>
          <a:lstStyle/>
          <a:p>
            <a:r>
              <a:rPr lang="it-IT" sz="4800" b="1">
                <a:solidFill>
                  <a:schemeClr val="bg1"/>
                </a:solidFill>
                <a:latin typeface="Adelle Sans ExtraBold"/>
              </a:rPr>
              <a:t>VALUTAZIONE PROPOSTE</a:t>
            </a:r>
          </a:p>
          <a:p>
            <a:r>
              <a:rPr lang="it-IT" sz="4000" i="1">
                <a:latin typeface="Adelle Sans"/>
              </a:rPr>
              <a:t>2° finestra di valutazione 30/06/2025</a:t>
            </a:r>
          </a:p>
        </p:txBody>
      </p:sp>
      <p:pic>
        <p:nvPicPr>
          <p:cNvPr id="2" name="Immagine 1" descr="Immagine che contiene simbolo, Elementi grafici, logo, design&#10;&#10;Descrizione generata automaticamente">
            <a:extLst>
              <a:ext uri="{FF2B5EF4-FFF2-40B4-BE49-F238E27FC236}">
                <a16:creationId xmlns:a16="http://schemas.microsoft.com/office/drawing/2014/main" id="{55E82B2B-0FBC-065F-0A0B-4C5F7E1C5B4A}"/>
              </a:ext>
            </a:extLst>
          </p:cNvPr>
          <p:cNvPicPr>
            <a:picLocks noChangeAspect="1"/>
          </p:cNvPicPr>
          <p:nvPr/>
        </p:nvPicPr>
        <p:blipFill>
          <a:blip r:embed="rId3"/>
          <a:stretch>
            <a:fillRect/>
          </a:stretch>
        </p:blipFill>
        <p:spPr>
          <a:xfrm>
            <a:off x="9546857" y="-836184"/>
            <a:ext cx="2254913" cy="3196358"/>
          </a:xfrm>
          <a:prstGeom prst="rect">
            <a:avLst/>
          </a:prstGeom>
        </p:spPr>
      </p:pic>
    </p:spTree>
    <p:extLst>
      <p:ext uri="{BB962C8B-B14F-4D97-AF65-F5344CB8AC3E}">
        <p14:creationId xmlns:p14="http://schemas.microsoft.com/office/powerpoint/2010/main" val="166514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135D-1B96-F45F-EB5A-B5D612765565}"/>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68BDEA02-D5A0-783F-905F-A3F1B65375A2}"/>
              </a:ext>
            </a:extLst>
          </p:cNvPr>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CBA5D9A-621D-04B2-AF2E-964C715D31A3}"/>
              </a:ext>
            </a:extLst>
          </p:cNvPr>
          <p:cNvSpPr/>
          <p:nvPr/>
        </p:nvSpPr>
        <p:spPr>
          <a:xfrm>
            <a:off x="263525" y="187637"/>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mappa, diagramma, testo&#10;&#10;Descrizione generata automaticamente">
            <a:extLst>
              <a:ext uri="{FF2B5EF4-FFF2-40B4-BE49-F238E27FC236}">
                <a16:creationId xmlns:a16="http://schemas.microsoft.com/office/drawing/2014/main" id="{8BAF1A1C-FC27-7000-E915-1343A04DD1F0}"/>
              </a:ext>
            </a:extLst>
          </p:cNvPr>
          <p:cNvPicPr>
            <a:picLocks noChangeAspect="1"/>
          </p:cNvPicPr>
          <p:nvPr/>
        </p:nvPicPr>
        <p:blipFill rotWithShape="1">
          <a:blip r:embed="rId2"/>
          <a:srcRect l="18558" t="17211" r="26927" b="14830"/>
          <a:stretch/>
        </p:blipFill>
        <p:spPr>
          <a:xfrm>
            <a:off x="2387918" y="519182"/>
            <a:ext cx="6784602" cy="5983745"/>
          </a:xfrm>
          <a:prstGeom prst="rect">
            <a:avLst/>
          </a:prstGeom>
        </p:spPr>
      </p:pic>
      <p:sp>
        <p:nvSpPr>
          <p:cNvPr id="7" name="object 5">
            <a:extLst>
              <a:ext uri="{FF2B5EF4-FFF2-40B4-BE49-F238E27FC236}">
                <a16:creationId xmlns:a16="http://schemas.microsoft.com/office/drawing/2014/main" id="{987B9D22-1769-FBAD-75D0-3D946274A4E3}"/>
              </a:ext>
            </a:extLst>
          </p:cNvPr>
          <p:cNvSpPr txBox="1">
            <a:spLocks noGrp="1"/>
          </p:cNvSpPr>
          <p:nvPr>
            <p:ph type="title"/>
          </p:nvPr>
        </p:nvSpPr>
        <p:spPr>
          <a:xfrm>
            <a:off x="648574" y="441128"/>
            <a:ext cx="6998096"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Localizzazione proposte</a:t>
            </a:r>
          </a:p>
        </p:txBody>
      </p:sp>
      <p:sp>
        <p:nvSpPr>
          <p:cNvPr id="11" name="CasellaDiTesto 10">
            <a:extLst>
              <a:ext uri="{FF2B5EF4-FFF2-40B4-BE49-F238E27FC236}">
                <a16:creationId xmlns:a16="http://schemas.microsoft.com/office/drawing/2014/main" id="{6A33763A-0959-0D2B-4621-54788BB1EEA8}"/>
              </a:ext>
            </a:extLst>
          </p:cNvPr>
          <p:cNvSpPr txBox="1"/>
          <p:nvPr/>
        </p:nvSpPr>
        <p:spPr>
          <a:xfrm>
            <a:off x="610891" y="1199886"/>
            <a:ext cx="3260676" cy="5170646"/>
          </a:xfrm>
          <a:prstGeom prst="rect">
            <a:avLst/>
          </a:prstGeom>
          <a:noFill/>
        </p:spPr>
        <p:txBody>
          <a:bodyPr wrap="square" lIns="91440" tIns="45720" rIns="91440" bIns="45720" anchor="t">
            <a:spAutoFit/>
          </a:bodyPr>
          <a:lstStyle/>
          <a:p>
            <a:r>
              <a:rPr lang="it-IT" sz="1000" b="1">
                <a:solidFill>
                  <a:srgbClr val="FF7300"/>
                </a:solidFill>
                <a:latin typeface="Adelle Sans ExtraBold" panose="02000503000000020004" pitchFamily="2" charset="77"/>
              </a:rPr>
              <a:t>INTERVENTI CON AREE  DA INDIVIDUARE </a:t>
            </a:r>
            <a:endParaRPr lang="it-IT" sz="1000">
              <a:latin typeface="Adelle Sans" pitchFamily="2" charset="77"/>
            </a:endParaRPr>
          </a:p>
          <a:p>
            <a:r>
              <a:rPr lang="it-IT" sz="1000">
                <a:latin typeface="Adelle Sans" pitchFamily="2" charset="77"/>
              </a:rPr>
              <a:t>Re-wild* </a:t>
            </a:r>
          </a:p>
          <a:p>
            <a:endParaRPr lang="it-IT" sz="1000">
              <a:latin typeface="Adelle Sans" pitchFamily="2" charset="77"/>
            </a:endParaRPr>
          </a:p>
          <a:p>
            <a:r>
              <a:rPr lang="it-IT" sz="1000">
                <a:latin typeface="Adelle Sans" pitchFamily="2" charset="77"/>
              </a:rPr>
              <a:t>Una proposta contro la violenza di genere </a:t>
            </a:r>
            <a:endParaRPr lang="it-IT" sz="1000">
              <a:solidFill>
                <a:srgbClr val="8E8E8E"/>
              </a:solidFill>
              <a:latin typeface="Adelle Sans" pitchFamily="2" charset="77"/>
            </a:endParaRPr>
          </a:p>
          <a:p>
            <a:endParaRPr lang="it-IT" sz="1000">
              <a:latin typeface="Adelle Sans" pitchFamily="2" charset="77"/>
            </a:endParaRPr>
          </a:p>
          <a:p>
            <a:r>
              <a:rPr lang="it-IT" sz="1000">
                <a:latin typeface="Adelle Sans" pitchFamily="2" charset="77"/>
              </a:rPr>
              <a:t>Scuola Ucraina Optima </a:t>
            </a: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endParaRPr lang="it-IT" sz="1000">
              <a:latin typeface="Adelle Sans" pitchFamily="2" charset="77"/>
            </a:endParaRPr>
          </a:p>
          <a:p>
            <a:r>
              <a:rPr lang="it-IT" sz="1000">
                <a:latin typeface="Adelle Sans" pitchFamily="2" charset="77"/>
              </a:rPr>
              <a:t>*proposta già presentata durante la prima finestra</a:t>
            </a:r>
          </a:p>
        </p:txBody>
      </p:sp>
      <p:sp>
        <p:nvSpPr>
          <p:cNvPr id="2" name="CasellaDiTesto 1">
            <a:extLst>
              <a:ext uri="{FF2B5EF4-FFF2-40B4-BE49-F238E27FC236}">
                <a16:creationId xmlns:a16="http://schemas.microsoft.com/office/drawing/2014/main" id="{A6C504A5-9687-0FC3-8B04-DE8B5883A3D1}"/>
              </a:ext>
            </a:extLst>
          </p:cNvPr>
          <p:cNvSpPr txBox="1"/>
          <p:nvPr/>
        </p:nvSpPr>
        <p:spPr>
          <a:xfrm>
            <a:off x="10475836" y="5621823"/>
            <a:ext cx="1345786" cy="784830"/>
          </a:xfrm>
          <a:prstGeom prst="rect">
            <a:avLst/>
          </a:prstGeom>
          <a:noFill/>
        </p:spPr>
        <p:txBody>
          <a:bodyPr wrap="square" lIns="91440" tIns="45720" rIns="91440" bIns="45720" rtlCol="0" anchor="t">
            <a:spAutoFit/>
          </a:bodyPr>
          <a:lstStyle/>
          <a:p>
            <a:pPr algn="r"/>
            <a:r>
              <a:rPr lang="it-IT" sz="1500" b="1">
                <a:solidFill>
                  <a:srgbClr val="FF7300"/>
                </a:solidFill>
                <a:latin typeface="Adelle Sans SemiBold"/>
              </a:rPr>
              <a:t>Numero totale delle proposte</a:t>
            </a:r>
            <a:endParaRPr lang="it-IT" sz="1500"/>
          </a:p>
        </p:txBody>
      </p:sp>
      <p:sp>
        <p:nvSpPr>
          <p:cNvPr id="3" name="CasellaDiTesto 2">
            <a:extLst>
              <a:ext uri="{FF2B5EF4-FFF2-40B4-BE49-F238E27FC236}">
                <a16:creationId xmlns:a16="http://schemas.microsoft.com/office/drawing/2014/main" id="{B70BBF21-3E40-2038-B595-B74CF75131D4}"/>
              </a:ext>
            </a:extLst>
          </p:cNvPr>
          <p:cNvSpPr txBox="1"/>
          <p:nvPr/>
        </p:nvSpPr>
        <p:spPr>
          <a:xfrm>
            <a:off x="9526314" y="5532383"/>
            <a:ext cx="11535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b="1">
                <a:solidFill>
                  <a:srgbClr val="FF7300"/>
                </a:solidFill>
                <a:latin typeface="Adelle Sans" pitchFamily="2" charset="77"/>
              </a:rPr>
              <a:t>14</a:t>
            </a:r>
            <a:r>
              <a:rPr lang="it-IT" sz="6000">
                <a:latin typeface="Adelle Sans Semibold"/>
              </a:rPr>
              <a:t>​</a:t>
            </a:r>
            <a:endParaRPr lang="it-IT" sz="6000"/>
          </a:p>
        </p:txBody>
      </p:sp>
      <p:graphicFrame>
        <p:nvGraphicFramePr>
          <p:cNvPr id="4" name="Tabella 3">
            <a:extLst>
              <a:ext uri="{FF2B5EF4-FFF2-40B4-BE49-F238E27FC236}">
                <a16:creationId xmlns:a16="http://schemas.microsoft.com/office/drawing/2014/main" id="{A9CA20B0-78A8-5C3F-5E86-F0EB4FC4931D}"/>
              </a:ext>
            </a:extLst>
          </p:cNvPr>
          <p:cNvGraphicFramePr>
            <a:graphicFrameLocks noGrp="1"/>
          </p:cNvGraphicFramePr>
          <p:nvPr>
            <p:extLst>
              <p:ext uri="{D42A27DB-BD31-4B8C-83A1-F6EECF244321}">
                <p14:modId xmlns:p14="http://schemas.microsoft.com/office/powerpoint/2010/main" val="4142963701"/>
              </p:ext>
            </p:extLst>
          </p:nvPr>
        </p:nvGraphicFramePr>
        <p:xfrm>
          <a:off x="9515187" y="791297"/>
          <a:ext cx="1739344" cy="4656420"/>
        </p:xfrm>
        <a:graphic>
          <a:graphicData uri="http://schemas.openxmlformats.org/drawingml/2006/table">
            <a:tbl>
              <a:tblPr/>
              <a:tblGrid>
                <a:gridCol w="924781">
                  <a:extLst>
                    <a:ext uri="{9D8B030D-6E8A-4147-A177-3AD203B41FA5}">
                      <a16:colId xmlns:a16="http://schemas.microsoft.com/office/drawing/2014/main" val="3768677120"/>
                    </a:ext>
                  </a:extLst>
                </a:gridCol>
                <a:gridCol w="814563">
                  <a:extLst>
                    <a:ext uri="{9D8B030D-6E8A-4147-A177-3AD203B41FA5}">
                      <a16:colId xmlns:a16="http://schemas.microsoft.com/office/drawing/2014/main" val="523783567"/>
                    </a:ext>
                  </a:extLst>
                </a:gridCol>
              </a:tblGrid>
              <a:tr h="172085">
                <a:tc>
                  <a:txBody>
                    <a:bodyPr/>
                    <a:lstStyle/>
                    <a:p>
                      <a:pPr algn="l" fontAlgn="b"/>
                      <a:r>
                        <a:rPr lang="it-IT" sz="800" b="1" i="0" u="none" strike="noStrike">
                          <a:solidFill>
                            <a:srgbClr val="000000"/>
                          </a:solidFill>
                          <a:effectLst/>
                          <a:latin typeface="Aptos Narrow" panose="020B0004020202020204" pitchFamily="34" charset="0"/>
                        </a:rPr>
                        <a:t>Municipi</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3C3F7"/>
                    </a:solidFill>
                  </a:tcPr>
                </a:tc>
                <a:tc>
                  <a:txBody>
                    <a:bodyPr/>
                    <a:lstStyle/>
                    <a:p>
                      <a:pPr algn="l" fontAlgn="b"/>
                      <a:r>
                        <a:rPr lang="it-IT" sz="800" b="1" i="0" u="none" strike="noStrike">
                          <a:solidFill>
                            <a:srgbClr val="000000"/>
                          </a:solidFill>
                          <a:effectLst/>
                          <a:latin typeface="Aptos Narrow" panose="020B0004020202020204" pitchFamily="34" charset="0"/>
                        </a:rPr>
                        <a:t>Numero Progetti</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3C3F7"/>
                    </a:solidFill>
                  </a:tcPr>
                </a:tc>
                <a:extLst>
                  <a:ext uri="{0D108BD9-81ED-4DB2-BD59-A6C34878D82A}">
                    <a16:rowId xmlns:a16="http://schemas.microsoft.com/office/drawing/2014/main" val="1959065110"/>
                  </a:ext>
                </a:extLst>
              </a:tr>
              <a:tr h="736337">
                <a:tc>
                  <a:txBody>
                    <a:bodyPr/>
                    <a:lstStyle/>
                    <a:p>
                      <a:pPr algn="r" fontAlgn="b"/>
                      <a:r>
                        <a:rPr lang="it-IT" sz="1400" b="1" i="0" u="none" strike="noStrike">
                          <a:solidFill>
                            <a:srgbClr val="000000"/>
                          </a:solidFill>
                          <a:effectLst/>
                          <a:latin typeface="Aptos Narrow" panose="020B0004020202020204" pitchFamily="34" charset="0"/>
                        </a:rPr>
                        <a:t>1</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0</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954401"/>
                  </a:ext>
                </a:extLst>
              </a:tr>
              <a:tr h="172085">
                <a:tc>
                  <a:txBody>
                    <a:bodyPr/>
                    <a:lstStyle/>
                    <a:p>
                      <a:pPr algn="r" fontAlgn="b"/>
                      <a:r>
                        <a:rPr lang="it-IT" sz="1400" b="1" i="0" u="none" strike="noStrike">
                          <a:solidFill>
                            <a:srgbClr val="000000"/>
                          </a:solidFill>
                          <a:effectLst/>
                          <a:latin typeface="Aptos Narrow" panose="020B0004020202020204" pitchFamily="34" charset="0"/>
                        </a:rPr>
                        <a:t>2</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1</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9991252"/>
                  </a:ext>
                </a:extLst>
              </a:tr>
              <a:tr h="172085">
                <a:tc>
                  <a:txBody>
                    <a:bodyPr/>
                    <a:lstStyle/>
                    <a:p>
                      <a:pPr algn="r" fontAlgn="b"/>
                      <a:r>
                        <a:rPr lang="it-IT" sz="1400" b="1" i="0" u="none" strike="noStrike">
                          <a:solidFill>
                            <a:srgbClr val="000000"/>
                          </a:solidFill>
                          <a:effectLst/>
                          <a:latin typeface="Aptos Narrow" panose="020B0004020202020204" pitchFamily="34" charset="0"/>
                        </a:rPr>
                        <a:t>3</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3</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064622"/>
                  </a:ext>
                </a:extLst>
              </a:tr>
              <a:tr h="172085">
                <a:tc>
                  <a:txBody>
                    <a:bodyPr/>
                    <a:lstStyle/>
                    <a:p>
                      <a:pPr algn="r" fontAlgn="b"/>
                      <a:r>
                        <a:rPr lang="it-IT" sz="1400" b="1" i="0" u="none" strike="noStrike">
                          <a:solidFill>
                            <a:srgbClr val="000000"/>
                          </a:solidFill>
                          <a:effectLst/>
                          <a:latin typeface="Aptos Narrow" panose="020B0004020202020204" pitchFamily="34" charset="0"/>
                        </a:rPr>
                        <a:t>4</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2</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7923905"/>
                  </a:ext>
                </a:extLst>
              </a:tr>
              <a:tr h="172085">
                <a:tc>
                  <a:txBody>
                    <a:bodyPr/>
                    <a:lstStyle/>
                    <a:p>
                      <a:pPr algn="r" fontAlgn="b"/>
                      <a:r>
                        <a:rPr lang="it-IT" sz="1400" b="1" i="0" u="none" strike="noStrike">
                          <a:solidFill>
                            <a:srgbClr val="000000"/>
                          </a:solidFill>
                          <a:effectLst/>
                          <a:latin typeface="Aptos Narrow" panose="020B0004020202020204" pitchFamily="34" charset="0"/>
                        </a:rPr>
                        <a:t>5</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1</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7848897"/>
                  </a:ext>
                </a:extLst>
              </a:tr>
              <a:tr h="1104506">
                <a:tc>
                  <a:txBody>
                    <a:bodyPr/>
                    <a:lstStyle/>
                    <a:p>
                      <a:pPr algn="r" fontAlgn="b"/>
                      <a:r>
                        <a:rPr lang="it-IT" sz="1400" b="1" i="0" u="none" strike="noStrike">
                          <a:solidFill>
                            <a:srgbClr val="000000"/>
                          </a:solidFill>
                          <a:effectLst/>
                          <a:latin typeface="Aptos Narrow" panose="020B0004020202020204" pitchFamily="34" charset="0"/>
                        </a:rPr>
                        <a:t>6</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6</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1864930"/>
                  </a:ext>
                </a:extLst>
              </a:tr>
              <a:tr h="172085">
                <a:tc>
                  <a:txBody>
                    <a:bodyPr/>
                    <a:lstStyle/>
                    <a:p>
                      <a:pPr algn="r" fontAlgn="b"/>
                      <a:r>
                        <a:rPr lang="it-IT" sz="1400" b="1" i="0" u="none" strike="noStrike">
                          <a:solidFill>
                            <a:srgbClr val="000000"/>
                          </a:solidFill>
                          <a:effectLst/>
                          <a:latin typeface="Aptos Narrow" panose="020B0004020202020204" pitchFamily="34" charset="0"/>
                        </a:rPr>
                        <a:t>7</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1</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4242205"/>
                  </a:ext>
                </a:extLst>
              </a:tr>
              <a:tr h="172085">
                <a:tc>
                  <a:txBody>
                    <a:bodyPr/>
                    <a:lstStyle/>
                    <a:p>
                      <a:pPr algn="r" fontAlgn="b"/>
                      <a:r>
                        <a:rPr lang="it-IT" sz="1400" b="1" i="0" u="none" strike="noStrike">
                          <a:solidFill>
                            <a:srgbClr val="000000"/>
                          </a:solidFill>
                          <a:effectLst/>
                          <a:latin typeface="Aptos Narrow" panose="020B0004020202020204" pitchFamily="34" charset="0"/>
                        </a:rPr>
                        <a:t>8</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0</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0802239"/>
                  </a:ext>
                </a:extLst>
              </a:tr>
              <a:tr h="172085">
                <a:tc>
                  <a:txBody>
                    <a:bodyPr/>
                    <a:lstStyle/>
                    <a:p>
                      <a:pPr algn="r" fontAlgn="b"/>
                      <a:r>
                        <a:rPr lang="it-IT" sz="1400" b="1" i="0" u="none" strike="noStrike">
                          <a:solidFill>
                            <a:srgbClr val="000000"/>
                          </a:solidFill>
                          <a:effectLst/>
                          <a:latin typeface="Aptos Narrow" panose="020B0004020202020204" pitchFamily="34" charset="0"/>
                        </a:rPr>
                        <a:t>9</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it-IT" sz="1400" b="1" i="0" u="none" strike="noStrike">
                          <a:solidFill>
                            <a:srgbClr val="000000"/>
                          </a:solidFill>
                          <a:effectLst/>
                          <a:latin typeface="Aptos Narrow" panose="020B0004020202020204" pitchFamily="34" charset="0"/>
                        </a:rPr>
                        <a:t>0</a:t>
                      </a:r>
                    </a:p>
                  </a:txBody>
                  <a:tcPr marL="5821" marR="5821" marT="5821" marB="349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5249628"/>
                  </a:ext>
                </a:extLst>
              </a:tr>
              <a:tr h="482427">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21774989"/>
                  </a:ext>
                </a:extLst>
              </a:tr>
              <a:tr h="210224">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a:noFill/>
                    </a:lnT>
                    <a:lnB>
                      <a:noFill/>
                    </a:lnB>
                    <a:solidFill>
                      <a:schemeClr val="bg1"/>
                    </a:solidFill>
                  </a:tcPr>
                </a:tc>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a:noFill/>
                    </a:lnT>
                    <a:lnB>
                      <a:noFill/>
                    </a:lnB>
                    <a:solidFill>
                      <a:schemeClr val="bg1"/>
                    </a:solidFill>
                  </a:tcPr>
                </a:tc>
                <a:extLst>
                  <a:ext uri="{0D108BD9-81ED-4DB2-BD59-A6C34878D82A}">
                    <a16:rowId xmlns:a16="http://schemas.microsoft.com/office/drawing/2014/main" val="2574222208"/>
                  </a:ext>
                </a:extLst>
              </a:tr>
              <a:tr h="172085">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a:noFill/>
                    </a:lnT>
                    <a:lnB>
                      <a:noFill/>
                    </a:lnB>
                    <a:solidFill>
                      <a:schemeClr val="bg1"/>
                    </a:solidFill>
                  </a:tcPr>
                </a:tc>
                <a:tc>
                  <a:txBody>
                    <a:bodyPr/>
                    <a:lstStyle/>
                    <a:p>
                      <a:pPr algn="l" fontAlgn="b"/>
                      <a:endParaRPr lang="it-IT" sz="800" b="0" i="0" u="none" strike="noStrike">
                        <a:solidFill>
                          <a:srgbClr val="000000"/>
                        </a:solidFill>
                        <a:effectLst/>
                        <a:latin typeface="Aptos Narrow" panose="020B0004020202020204" pitchFamily="34" charset="0"/>
                      </a:endParaRPr>
                    </a:p>
                  </a:txBody>
                  <a:tcPr marL="5821" marR="5821" marT="5821" marB="34927" anchor="b">
                    <a:lnL>
                      <a:noFill/>
                    </a:lnL>
                    <a:lnR>
                      <a:noFill/>
                    </a:lnR>
                    <a:lnT>
                      <a:noFill/>
                    </a:lnT>
                    <a:lnB>
                      <a:noFill/>
                    </a:lnB>
                    <a:solidFill>
                      <a:schemeClr val="bg1"/>
                    </a:solidFill>
                  </a:tcPr>
                </a:tc>
                <a:extLst>
                  <a:ext uri="{0D108BD9-81ED-4DB2-BD59-A6C34878D82A}">
                    <a16:rowId xmlns:a16="http://schemas.microsoft.com/office/drawing/2014/main" val="3053593258"/>
                  </a:ext>
                </a:extLst>
              </a:tr>
            </a:tbl>
          </a:graphicData>
        </a:graphic>
      </p:graphicFrame>
    </p:spTree>
    <p:extLst>
      <p:ext uri="{BB962C8B-B14F-4D97-AF65-F5344CB8AC3E}">
        <p14:creationId xmlns:p14="http://schemas.microsoft.com/office/powerpoint/2010/main" val="168505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ttangolo 41">
            <a:extLst>
              <a:ext uri="{FF2B5EF4-FFF2-40B4-BE49-F238E27FC236}">
                <a16:creationId xmlns:a16="http://schemas.microsoft.com/office/drawing/2014/main" id="{9AADEF60-CC1C-4FDD-4792-BDD49D7F7CC5}"/>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ED6706CD-5D6B-7686-EC71-5F84E5C739FA}"/>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bject 6"/>
          <p:cNvSpPr txBox="1">
            <a:spLocks noGrp="1"/>
          </p:cNvSpPr>
          <p:nvPr>
            <p:ph type="title"/>
          </p:nvPr>
        </p:nvSpPr>
        <p:spPr>
          <a:xfrm>
            <a:off x="527300" y="433951"/>
            <a:ext cx="11143749"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Milano</a:t>
            </a:r>
            <a:r>
              <a:rPr lang="it-IT" sz="3200" b="1" spc="-220">
                <a:solidFill>
                  <a:srgbClr val="FF7300"/>
                </a:solidFill>
                <a:latin typeface="Adelle Sans" pitchFamily="2" charset="77"/>
              </a:rPr>
              <a:t> </a:t>
            </a:r>
            <a:r>
              <a:rPr lang="it-IT" sz="3200" b="1" spc="120" err="1">
                <a:solidFill>
                  <a:srgbClr val="FF7300"/>
                </a:solidFill>
                <a:latin typeface="Adelle Sans" pitchFamily="2" charset="77"/>
              </a:rPr>
              <a:t>Attiva:</a:t>
            </a:r>
            <a:r>
              <a:rPr lang="it-IT" sz="3200" b="1" spc="-85" err="1">
                <a:solidFill>
                  <a:srgbClr val="FF7300"/>
                </a:solidFill>
                <a:latin typeface="Adelle Sans" pitchFamily="2" charset="77"/>
              </a:rPr>
              <a:t>gli</a:t>
            </a:r>
            <a:r>
              <a:rPr lang="it-IT" sz="3200" b="1" spc="-215">
                <a:solidFill>
                  <a:srgbClr val="FF7300"/>
                </a:solidFill>
                <a:latin typeface="Adelle Sans" pitchFamily="2" charset="77"/>
              </a:rPr>
              <a:t> </a:t>
            </a:r>
            <a:r>
              <a:rPr lang="it-IT" sz="3200" b="1" spc="-10">
                <a:solidFill>
                  <a:srgbClr val="FF7300"/>
                </a:solidFill>
                <a:latin typeface="Adelle Sans" pitchFamily="2" charset="77"/>
              </a:rPr>
              <a:t>obiettivi</a:t>
            </a:r>
            <a:endParaRPr lang="it-IT" sz="3200" b="1">
              <a:solidFill>
                <a:srgbClr val="FF7300"/>
              </a:solidFill>
              <a:latin typeface="Adelle Sans" pitchFamily="2" charset="77"/>
            </a:endParaRPr>
          </a:p>
        </p:txBody>
      </p:sp>
      <p:sp>
        <p:nvSpPr>
          <p:cNvPr id="7" name="object 7"/>
          <p:cNvSpPr txBox="1"/>
          <p:nvPr/>
        </p:nvSpPr>
        <p:spPr>
          <a:xfrm>
            <a:off x="744320" y="5451397"/>
            <a:ext cx="1486535" cy="396070"/>
          </a:xfrm>
          <a:prstGeom prst="rect">
            <a:avLst/>
          </a:prstGeom>
        </p:spPr>
        <p:txBody>
          <a:bodyPr vert="horz" wrap="square" lIns="0" tIns="17145" rIns="0" bIns="0" rtlCol="0" anchor="t">
            <a:spAutoFit/>
          </a:bodyPr>
          <a:lstStyle/>
          <a:p>
            <a:pPr marL="13970" algn="ctr">
              <a:lnSpc>
                <a:spcPts val="1550"/>
              </a:lnSpc>
              <a:spcBef>
                <a:spcPts val="135"/>
              </a:spcBef>
            </a:pPr>
            <a:r>
              <a:rPr lang="it-IT" sz="1300" b="1" spc="-10">
                <a:solidFill>
                  <a:srgbClr val="FF7200"/>
                </a:solidFill>
                <a:latin typeface="Adelle Sans"/>
                <a:cs typeface="Tahoma"/>
              </a:rPr>
              <a:t>ORIENTAMENTO</a:t>
            </a:r>
            <a:endParaRPr lang="it-IT" sz="1300">
              <a:latin typeface="Adelle Sans"/>
              <a:cs typeface="Tahoma"/>
            </a:endParaRPr>
          </a:p>
          <a:p>
            <a:pPr marL="12700" algn="ctr">
              <a:lnSpc>
                <a:spcPts val="1370"/>
              </a:lnSpc>
            </a:pPr>
            <a:r>
              <a:rPr lang="it-IT" sz="1150" spc="-10" err="1">
                <a:latin typeface="Adelle Sans"/>
                <a:cs typeface="Trebuchet MS"/>
              </a:rPr>
              <a:t>delle</a:t>
            </a:r>
            <a:r>
              <a:rPr lang="it-IT" sz="1150" spc="-15">
                <a:latin typeface="Adelle Sans"/>
                <a:cs typeface="Trebuchet MS"/>
              </a:rPr>
              <a:t> </a:t>
            </a:r>
            <a:r>
              <a:rPr lang="it-IT" sz="1150" err="1">
                <a:latin typeface="Adelle Sans"/>
                <a:cs typeface="Trebuchet MS"/>
              </a:rPr>
              <a:t>istanze</a:t>
            </a:r>
            <a:r>
              <a:rPr lang="it-IT" sz="1150" spc="-15">
                <a:latin typeface="Adelle Sans"/>
                <a:cs typeface="Trebuchet MS"/>
              </a:rPr>
              <a:t> </a:t>
            </a:r>
            <a:r>
              <a:rPr lang="it-IT" sz="1150" spc="-10" err="1">
                <a:latin typeface="Adelle Sans"/>
                <a:cs typeface="Trebuchet MS"/>
              </a:rPr>
              <a:t>cittadine</a:t>
            </a:r>
            <a:endParaRPr lang="it-IT" sz="1150">
              <a:latin typeface="Adelle Sans"/>
              <a:cs typeface="Trebuchet MS"/>
            </a:endParaRPr>
          </a:p>
        </p:txBody>
      </p:sp>
      <p:sp>
        <p:nvSpPr>
          <p:cNvPr id="8" name="object 8"/>
          <p:cNvSpPr txBox="1"/>
          <p:nvPr/>
        </p:nvSpPr>
        <p:spPr>
          <a:xfrm>
            <a:off x="3202920" y="5451397"/>
            <a:ext cx="1605915" cy="575607"/>
          </a:xfrm>
          <a:prstGeom prst="rect">
            <a:avLst/>
          </a:prstGeom>
        </p:spPr>
        <p:txBody>
          <a:bodyPr vert="horz" wrap="square" lIns="0" tIns="17145" rIns="0" bIns="0" rtlCol="0" anchor="t">
            <a:spAutoFit/>
          </a:bodyPr>
          <a:lstStyle/>
          <a:p>
            <a:pPr marL="13970" algn="ctr">
              <a:lnSpc>
                <a:spcPts val="1550"/>
              </a:lnSpc>
              <a:spcBef>
                <a:spcPts val="135"/>
              </a:spcBef>
            </a:pPr>
            <a:r>
              <a:rPr sz="1300" b="1" spc="-10">
                <a:solidFill>
                  <a:srgbClr val="FF7200"/>
                </a:solidFill>
                <a:latin typeface="Adelle Sans" pitchFamily="2" charset="77"/>
                <a:cs typeface="Tahoma"/>
              </a:rPr>
              <a:t>SEMPLIFICAZIONE</a:t>
            </a:r>
            <a:endParaRPr lang="it-IT" sz="1300">
              <a:latin typeface="Adelle Sans" pitchFamily="2" charset="77"/>
              <a:cs typeface="Tahoma"/>
            </a:endParaRPr>
          </a:p>
          <a:p>
            <a:pPr marL="12700" marR="100965" algn="ctr">
              <a:lnSpc>
                <a:spcPts val="1390"/>
              </a:lnSpc>
              <a:spcBef>
                <a:spcPts val="30"/>
              </a:spcBef>
            </a:pPr>
            <a:r>
              <a:rPr lang="it-IT" sz="1150">
                <a:latin typeface="Adelle Sans"/>
                <a:cs typeface="Trebuchet MS"/>
              </a:rPr>
              <a:t>del</a:t>
            </a:r>
            <a:r>
              <a:rPr lang="it-IT" sz="1150" spc="-15">
                <a:latin typeface="Adelle Sans"/>
                <a:cs typeface="Trebuchet MS"/>
              </a:rPr>
              <a:t> </a:t>
            </a:r>
            <a:r>
              <a:rPr lang="it-IT" sz="1150">
                <a:latin typeface="Adelle Sans"/>
                <a:cs typeface="Trebuchet MS"/>
              </a:rPr>
              <a:t>punto</a:t>
            </a:r>
            <a:r>
              <a:rPr lang="it-IT" sz="1150" spc="-10">
                <a:latin typeface="Adelle Sans"/>
                <a:cs typeface="Trebuchet MS"/>
              </a:rPr>
              <a:t> </a:t>
            </a:r>
            <a:r>
              <a:rPr lang="it-IT" sz="1150">
                <a:latin typeface="Adelle Sans"/>
                <a:cs typeface="Trebuchet MS"/>
              </a:rPr>
              <a:t>di</a:t>
            </a:r>
            <a:r>
              <a:rPr lang="it-IT" sz="1150" spc="-10">
                <a:latin typeface="Adelle Sans"/>
                <a:cs typeface="Trebuchet MS"/>
              </a:rPr>
              <a:t> </a:t>
            </a:r>
            <a:r>
              <a:rPr lang="it-IT" sz="1150" spc="-10" err="1">
                <a:latin typeface="Adelle Sans"/>
                <a:cs typeface="Trebuchet MS"/>
              </a:rPr>
              <a:t>contatto</a:t>
            </a:r>
            <a:r>
              <a:rPr lang="it-IT" sz="1150" spc="-10">
                <a:latin typeface="Adelle Sans"/>
                <a:cs typeface="Trebuchet MS"/>
              </a:rPr>
              <a:t> </a:t>
            </a:r>
            <a:r>
              <a:rPr lang="it-IT" sz="1150" spc="60">
                <a:latin typeface="Adelle Sans"/>
                <a:cs typeface="Trebuchet MS"/>
              </a:rPr>
              <a:t>con</a:t>
            </a:r>
            <a:r>
              <a:rPr lang="it-IT" sz="1150" spc="-75">
                <a:latin typeface="Adelle Sans"/>
                <a:cs typeface="Trebuchet MS"/>
              </a:rPr>
              <a:t> </a:t>
            </a:r>
            <a:r>
              <a:rPr lang="it-IT" sz="1150" spc="-10" err="1">
                <a:latin typeface="Adelle Sans"/>
                <a:cs typeface="Trebuchet MS"/>
              </a:rPr>
              <a:t>l’Amministrazione</a:t>
            </a:r>
            <a:endParaRPr lang="it-IT" sz="1150">
              <a:latin typeface="Adelle Sans"/>
              <a:cs typeface="Trebuchet MS"/>
            </a:endParaRPr>
          </a:p>
        </p:txBody>
      </p:sp>
      <p:sp>
        <p:nvSpPr>
          <p:cNvPr id="9" name="object 9"/>
          <p:cNvSpPr txBox="1"/>
          <p:nvPr/>
        </p:nvSpPr>
        <p:spPr>
          <a:xfrm>
            <a:off x="5741360" y="5451397"/>
            <a:ext cx="1786255" cy="401320"/>
          </a:xfrm>
          <a:prstGeom prst="rect">
            <a:avLst/>
          </a:prstGeom>
        </p:spPr>
        <p:txBody>
          <a:bodyPr vert="horz" wrap="square" lIns="0" tIns="17145" rIns="0" bIns="0" rtlCol="0" anchor="t">
            <a:spAutoFit/>
          </a:bodyPr>
          <a:lstStyle/>
          <a:p>
            <a:pPr marL="13970" algn="ctr">
              <a:lnSpc>
                <a:spcPts val="1550"/>
              </a:lnSpc>
              <a:spcBef>
                <a:spcPts val="135"/>
              </a:spcBef>
            </a:pPr>
            <a:r>
              <a:rPr sz="1300" b="1" spc="-10">
                <a:solidFill>
                  <a:srgbClr val="FF7200"/>
                </a:solidFill>
                <a:latin typeface="Adelle Sans" pitchFamily="2" charset="77"/>
                <a:cs typeface="Tahoma"/>
              </a:rPr>
              <a:t>EFFICIENTAMENTO</a:t>
            </a:r>
            <a:endParaRPr lang="it-IT" sz="1300">
              <a:latin typeface="Adelle Sans" pitchFamily="2" charset="77"/>
              <a:cs typeface="Tahoma"/>
            </a:endParaRPr>
          </a:p>
          <a:p>
            <a:pPr marL="12700" algn="ctr">
              <a:lnSpc>
                <a:spcPts val="1370"/>
              </a:lnSpc>
            </a:pPr>
            <a:r>
              <a:rPr lang="it-IT" sz="1150">
                <a:latin typeface="Adelle Sans"/>
                <a:cs typeface="Trebuchet MS"/>
              </a:rPr>
              <a:t>del</a:t>
            </a:r>
            <a:r>
              <a:rPr lang="it-IT" sz="1150" spc="-75">
                <a:latin typeface="Adelle Sans"/>
                <a:cs typeface="Trebuchet MS"/>
              </a:rPr>
              <a:t> </a:t>
            </a:r>
            <a:r>
              <a:rPr lang="it-IT" sz="1150" spc="50" err="1">
                <a:latin typeface="Adelle Sans"/>
                <a:cs typeface="Trebuchet MS"/>
              </a:rPr>
              <a:t>processo</a:t>
            </a:r>
            <a:r>
              <a:rPr lang="it-IT" sz="1150" spc="-70">
                <a:latin typeface="Adelle Sans"/>
                <a:cs typeface="Trebuchet MS"/>
              </a:rPr>
              <a:t> </a:t>
            </a:r>
            <a:r>
              <a:rPr lang="it-IT" sz="1150">
                <a:latin typeface="Adelle Sans"/>
                <a:cs typeface="Trebuchet MS"/>
              </a:rPr>
              <a:t>di</a:t>
            </a:r>
            <a:r>
              <a:rPr lang="it-IT" sz="1150" spc="-75">
                <a:latin typeface="Adelle Sans"/>
                <a:cs typeface="Trebuchet MS"/>
              </a:rPr>
              <a:t> </a:t>
            </a:r>
            <a:r>
              <a:rPr lang="it-IT" sz="1150" spc="-10" err="1">
                <a:latin typeface="Adelle Sans"/>
                <a:cs typeface="Trebuchet MS"/>
              </a:rPr>
              <a:t>attuazione</a:t>
            </a:r>
            <a:endParaRPr lang="it-IT" sz="1150">
              <a:latin typeface="Adelle Sans"/>
              <a:cs typeface="Trebuchet MS"/>
            </a:endParaRPr>
          </a:p>
        </p:txBody>
      </p:sp>
      <p:sp>
        <p:nvSpPr>
          <p:cNvPr id="10" name="object 10"/>
          <p:cNvSpPr txBox="1"/>
          <p:nvPr/>
        </p:nvSpPr>
        <p:spPr>
          <a:xfrm>
            <a:off x="745880" y="3476831"/>
            <a:ext cx="2988945" cy="382156"/>
          </a:xfrm>
          <a:prstGeom prst="rect">
            <a:avLst/>
          </a:prstGeom>
        </p:spPr>
        <p:txBody>
          <a:bodyPr vert="horz" wrap="square" lIns="0" tIns="12700" rIns="0" bIns="0" rtlCol="0">
            <a:spAutoFit/>
          </a:bodyPr>
          <a:lstStyle/>
          <a:p>
            <a:pPr marL="12700" marR="5080">
              <a:lnSpc>
                <a:spcPct val="100000"/>
              </a:lnSpc>
              <a:spcBef>
                <a:spcPts val="100"/>
              </a:spcBef>
            </a:pPr>
            <a:r>
              <a:rPr sz="1200" spc="105">
                <a:solidFill>
                  <a:srgbClr val="FF7200"/>
                </a:solidFill>
                <a:latin typeface="Adelle Sans" pitchFamily="2" charset="77"/>
                <a:cs typeface="Trebuchet MS"/>
              </a:rPr>
              <a:t>PROMOZIONE</a:t>
            </a:r>
            <a:r>
              <a:rPr sz="1200" spc="-60">
                <a:solidFill>
                  <a:srgbClr val="FF7200"/>
                </a:solidFill>
                <a:latin typeface="Adelle Sans" pitchFamily="2" charset="77"/>
                <a:cs typeface="Trebuchet MS"/>
              </a:rPr>
              <a:t> </a:t>
            </a:r>
            <a:r>
              <a:rPr sz="1200" spc="100">
                <a:solidFill>
                  <a:srgbClr val="FF7200"/>
                </a:solidFill>
                <a:latin typeface="Adelle Sans" pitchFamily="2" charset="77"/>
                <a:cs typeface="Trebuchet MS"/>
              </a:rPr>
              <a:t>PROCESSI</a:t>
            </a:r>
            <a:r>
              <a:rPr sz="1200" spc="-55">
                <a:solidFill>
                  <a:srgbClr val="FF7200"/>
                </a:solidFill>
                <a:latin typeface="Adelle Sans" pitchFamily="2" charset="77"/>
                <a:cs typeface="Trebuchet MS"/>
              </a:rPr>
              <a:t> </a:t>
            </a:r>
            <a:r>
              <a:rPr sz="1200" spc="65">
                <a:solidFill>
                  <a:srgbClr val="FF7200"/>
                </a:solidFill>
                <a:latin typeface="Adelle Sans" pitchFamily="2" charset="77"/>
                <a:cs typeface="Trebuchet MS"/>
              </a:rPr>
              <a:t>DI </a:t>
            </a:r>
            <a:r>
              <a:rPr sz="1200" spc="85">
                <a:solidFill>
                  <a:srgbClr val="FF7200"/>
                </a:solidFill>
                <a:latin typeface="Adelle Sans" pitchFamily="2" charset="77"/>
                <a:cs typeface="Trebuchet MS"/>
              </a:rPr>
              <a:t>RIGENERAZIONE</a:t>
            </a:r>
            <a:r>
              <a:rPr sz="1200" spc="-45">
                <a:solidFill>
                  <a:srgbClr val="FF7200"/>
                </a:solidFill>
                <a:latin typeface="Adelle Sans" pitchFamily="2" charset="77"/>
                <a:cs typeface="Trebuchet MS"/>
              </a:rPr>
              <a:t> </a:t>
            </a:r>
            <a:r>
              <a:rPr sz="1200" spc="110">
                <a:solidFill>
                  <a:srgbClr val="FF7200"/>
                </a:solidFill>
                <a:latin typeface="Adelle Sans" pitchFamily="2" charset="77"/>
                <a:cs typeface="Trebuchet MS"/>
              </a:rPr>
              <a:t>URBANA</a:t>
            </a:r>
            <a:endParaRPr sz="1200">
              <a:latin typeface="Adelle Sans" pitchFamily="2" charset="77"/>
              <a:cs typeface="Trebuchet MS"/>
            </a:endParaRPr>
          </a:p>
        </p:txBody>
      </p:sp>
      <p:sp>
        <p:nvSpPr>
          <p:cNvPr id="11" name="object 11"/>
          <p:cNvSpPr txBox="1"/>
          <p:nvPr/>
        </p:nvSpPr>
        <p:spPr>
          <a:xfrm>
            <a:off x="380052" y="2746637"/>
            <a:ext cx="243840" cy="124460"/>
          </a:xfrm>
          <a:prstGeom prst="rect">
            <a:avLst/>
          </a:prstGeom>
        </p:spPr>
        <p:txBody>
          <a:bodyPr vert="vert270" wrap="square" lIns="0" tIns="1270" rIns="0" bIns="0" rtlCol="0">
            <a:spAutoFit/>
          </a:bodyPr>
          <a:lstStyle/>
          <a:p>
            <a:pPr marL="12700">
              <a:lnSpc>
                <a:spcPct val="100000"/>
              </a:lnSpc>
              <a:spcBef>
                <a:spcPts val="10"/>
              </a:spcBef>
            </a:pPr>
            <a:r>
              <a:rPr sz="1400" spc="25">
                <a:solidFill>
                  <a:srgbClr val="0B61EA"/>
                </a:solidFill>
                <a:latin typeface="Trebuchet MS"/>
                <a:cs typeface="Trebuchet MS"/>
              </a:rPr>
              <a:t>c</a:t>
            </a:r>
            <a:endParaRPr sz="1400">
              <a:latin typeface="Trebuchet MS"/>
              <a:cs typeface="Trebuchet MS"/>
            </a:endParaRPr>
          </a:p>
        </p:txBody>
      </p:sp>
      <p:sp>
        <p:nvSpPr>
          <p:cNvPr id="12" name="object 12"/>
          <p:cNvSpPr txBox="1"/>
          <p:nvPr/>
        </p:nvSpPr>
        <p:spPr>
          <a:xfrm rot="17520000">
            <a:off x="430276" y="2603343"/>
            <a:ext cx="206698" cy="177800"/>
          </a:xfrm>
          <a:prstGeom prst="rect">
            <a:avLst/>
          </a:prstGeom>
        </p:spPr>
        <p:txBody>
          <a:bodyPr vert="horz" wrap="square" lIns="0" tIns="0" rIns="0" bIns="0" rtlCol="0">
            <a:spAutoFit/>
          </a:bodyPr>
          <a:lstStyle/>
          <a:p>
            <a:pPr>
              <a:lnSpc>
                <a:spcPts val="1350"/>
              </a:lnSpc>
            </a:pPr>
            <a:r>
              <a:rPr sz="1400" spc="15">
                <a:solidFill>
                  <a:srgbClr val="0B61EA"/>
                </a:solidFill>
                <a:latin typeface="Trebuchet MS"/>
                <a:cs typeface="Trebuchet MS"/>
              </a:rPr>
              <a:t>o</a:t>
            </a:r>
            <a:endParaRPr sz="1400">
              <a:latin typeface="Trebuchet MS"/>
              <a:cs typeface="Trebuchet MS"/>
            </a:endParaRPr>
          </a:p>
        </p:txBody>
      </p:sp>
      <p:sp>
        <p:nvSpPr>
          <p:cNvPr id="13" name="object 13"/>
          <p:cNvSpPr txBox="1"/>
          <p:nvPr/>
        </p:nvSpPr>
        <p:spPr>
          <a:xfrm rot="18720000">
            <a:off x="490916" y="2508274"/>
            <a:ext cx="199935" cy="177800"/>
          </a:xfrm>
          <a:prstGeom prst="rect">
            <a:avLst/>
          </a:prstGeom>
        </p:spPr>
        <p:txBody>
          <a:bodyPr vert="horz" wrap="square" lIns="0" tIns="0" rIns="0" bIns="0" rtlCol="0">
            <a:spAutoFit/>
          </a:bodyPr>
          <a:lstStyle/>
          <a:p>
            <a:pPr>
              <a:lnSpc>
                <a:spcPts val="1355"/>
              </a:lnSpc>
            </a:pPr>
            <a:r>
              <a:rPr sz="1400" spc="70">
                <a:solidFill>
                  <a:srgbClr val="0B61EA"/>
                </a:solidFill>
                <a:latin typeface="Trebuchet MS"/>
                <a:cs typeface="Trebuchet MS"/>
              </a:rPr>
              <a:t>s</a:t>
            </a:r>
            <a:endParaRPr sz="1400">
              <a:latin typeface="Trebuchet MS"/>
              <a:cs typeface="Trebuchet MS"/>
            </a:endParaRPr>
          </a:p>
        </p:txBody>
      </p:sp>
      <p:sp>
        <p:nvSpPr>
          <p:cNvPr id="14" name="object 14"/>
          <p:cNvSpPr txBox="1"/>
          <p:nvPr/>
        </p:nvSpPr>
        <p:spPr>
          <a:xfrm rot="19740000">
            <a:off x="568426" y="2441244"/>
            <a:ext cx="204781"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a</a:t>
            </a:r>
            <a:endParaRPr sz="1400">
              <a:latin typeface="Trebuchet MS"/>
              <a:cs typeface="Trebuchet MS"/>
            </a:endParaRPr>
          </a:p>
        </p:txBody>
      </p:sp>
      <p:sp>
        <p:nvSpPr>
          <p:cNvPr id="15" name="object 15"/>
          <p:cNvSpPr txBox="1"/>
          <p:nvPr/>
        </p:nvSpPr>
        <p:spPr>
          <a:xfrm rot="20940000">
            <a:off x="669258" y="2402749"/>
            <a:ext cx="200519" cy="177800"/>
          </a:xfrm>
          <a:prstGeom prst="rect">
            <a:avLst/>
          </a:prstGeom>
        </p:spPr>
        <p:txBody>
          <a:bodyPr vert="horz" wrap="square" lIns="0" tIns="0" rIns="0" bIns="0" rtlCol="0">
            <a:spAutoFit/>
          </a:bodyPr>
          <a:lstStyle/>
          <a:p>
            <a:pPr>
              <a:lnSpc>
                <a:spcPts val="1355"/>
              </a:lnSpc>
            </a:pPr>
            <a:r>
              <a:rPr sz="1400" spc="135">
                <a:solidFill>
                  <a:srgbClr val="0B61EA"/>
                </a:solidFill>
                <a:latin typeface="Trebuchet MS"/>
                <a:cs typeface="Trebuchet MS"/>
              </a:rPr>
              <a:t>?</a:t>
            </a:r>
            <a:endParaRPr sz="1400">
              <a:latin typeface="Trebuchet MS"/>
              <a:cs typeface="Trebuchet MS"/>
            </a:endParaRPr>
          </a:p>
        </p:txBody>
      </p:sp>
      <p:sp>
        <p:nvSpPr>
          <p:cNvPr id="16" name="object 16"/>
          <p:cNvSpPr txBox="1"/>
          <p:nvPr/>
        </p:nvSpPr>
        <p:spPr>
          <a:xfrm rot="15600000">
            <a:off x="415290" y="5296500"/>
            <a:ext cx="203533" cy="177800"/>
          </a:xfrm>
          <a:prstGeom prst="rect">
            <a:avLst/>
          </a:prstGeom>
        </p:spPr>
        <p:txBody>
          <a:bodyPr vert="horz" wrap="square" lIns="0" tIns="0" rIns="0" bIns="0" rtlCol="0">
            <a:spAutoFit/>
          </a:bodyPr>
          <a:lstStyle/>
          <a:p>
            <a:pPr>
              <a:lnSpc>
                <a:spcPts val="1350"/>
              </a:lnSpc>
            </a:pPr>
            <a:r>
              <a:rPr sz="1400" spc="25">
                <a:solidFill>
                  <a:srgbClr val="0B61EA"/>
                </a:solidFill>
                <a:latin typeface="Trebuchet MS"/>
                <a:cs typeface="Trebuchet MS"/>
              </a:rPr>
              <a:t>c</a:t>
            </a:r>
            <a:endParaRPr sz="1400">
              <a:latin typeface="Trebuchet MS"/>
              <a:cs typeface="Trebuchet MS"/>
            </a:endParaRPr>
          </a:p>
        </p:txBody>
      </p:sp>
      <p:sp>
        <p:nvSpPr>
          <p:cNvPr id="17" name="object 17"/>
          <p:cNvSpPr txBox="1"/>
          <p:nvPr/>
        </p:nvSpPr>
        <p:spPr>
          <a:xfrm rot="16800000">
            <a:off x="414424" y="5179208"/>
            <a:ext cx="206375" cy="177800"/>
          </a:xfrm>
          <a:prstGeom prst="rect">
            <a:avLst/>
          </a:prstGeom>
        </p:spPr>
        <p:txBody>
          <a:bodyPr vert="horz" wrap="square" lIns="0" tIns="0" rIns="0" bIns="0" rtlCol="0">
            <a:spAutoFit/>
          </a:bodyPr>
          <a:lstStyle/>
          <a:p>
            <a:pPr>
              <a:lnSpc>
                <a:spcPts val="1350"/>
              </a:lnSpc>
            </a:pPr>
            <a:r>
              <a:rPr sz="1400" spc="15">
                <a:solidFill>
                  <a:srgbClr val="0B61EA"/>
                </a:solidFill>
                <a:latin typeface="Trebuchet MS"/>
                <a:cs typeface="Trebuchet MS"/>
              </a:rPr>
              <a:t>o</a:t>
            </a:r>
            <a:endParaRPr sz="1400">
              <a:latin typeface="Trebuchet MS"/>
              <a:cs typeface="Trebuchet MS"/>
            </a:endParaRPr>
          </a:p>
        </p:txBody>
      </p:sp>
      <p:sp>
        <p:nvSpPr>
          <p:cNvPr id="18" name="object 18"/>
          <p:cNvSpPr txBox="1"/>
          <p:nvPr/>
        </p:nvSpPr>
        <p:spPr>
          <a:xfrm rot="18480000">
            <a:off x="461677" y="5039969"/>
            <a:ext cx="238781" cy="177800"/>
          </a:xfrm>
          <a:prstGeom prst="rect">
            <a:avLst/>
          </a:prstGeom>
        </p:spPr>
        <p:txBody>
          <a:bodyPr vert="horz" wrap="square" lIns="0" tIns="0" rIns="0" bIns="0" rtlCol="0">
            <a:spAutoFit/>
          </a:bodyPr>
          <a:lstStyle/>
          <a:p>
            <a:pPr>
              <a:lnSpc>
                <a:spcPts val="1350"/>
              </a:lnSpc>
            </a:pPr>
            <a:r>
              <a:rPr sz="1400" spc="30">
                <a:solidFill>
                  <a:srgbClr val="0B61EA"/>
                </a:solidFill>
                <a:latin typeface="Trebuchet MS"/>
                <a:cs typeface="Trebuchet MS"/>
              </a:rPr>
              <a:t>m</a:t>
            </a:r>
            <a:endParaRPr sz="1400">
              <a:latin typeface="Trebuchet MS"/>
              <a:cs typeface="Trebuchet MS"/>
            </a:endParaRPr>
          </a:p>
        </p:txBody>
      </p:sp>
      <p:sp>
        <p:nvSpPr>
          <p:cNvPr id="19" name="object 19"/>
          <p:cNvSpPr txBox="1"/>
          <p:nvPr/>
        </p:nvSpPr>
        <p:spPr>
          <a:xfrm rot="20160000">
            <a:off x="596409" y="4946382"/>
            <a:ext cx="204781"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e</a:t>
            </a:r>
            <a:endParaRPr sz="1400">
              <a:latin typeface="Trebuchet MS"/>
              <a:cs typeface="Trebuchet MS"/>
            </a:endParaRPr>
          </a:p>
        </p:txBody>
      </p:sp>
      <p:sp>
        <p:nvSpPr>
          <p:cNvPr id="20" name="object 20"/>
          <p:cNvSpPr txBox="1"/>
          <p:nvPr/>
        </p:nvSpPr>
        <p:spPr>
          <a:xfrm rot="21360000">
            <a:off x="703737" y="4917474"/>
            <a:ext cx="200226" cy="177800"/>
          </a:xfrm>
          <a:prstGeom prst="rect">
            <a:avLst/>
          </a:prstGeom>
        </p:spPr>
        <p:txBody>
          <a:bodyPr vert="horz" wrap="square" lIns="0" tIns="0" rIns="0" bIns="0" rtlCol="0">
            <a:spAutoFit/>
          </a:bodyPr>
          <a:lstStyle/>
          <a:p>
            <a:pPr>
              <a:lnSpc>
                <a:spcPts val="1355"/>
              </a:lnSpc>
            </a:pPr>
            <a:r>
              <a:rPr sz="1400" spc="135">
                <a:solidFill>
                  <a:srgbClr val="0B61EA"/>
                </a:solidFill>
                <a:latin typeface="Trebuchet MS"/>
                <a:cs typeface="Trebuchet MS"/>
              </a:rPr>
              <a:t>?</a:t>
            </a:r>
            <a:endParaRPr sz="1400">
              <a:latin typeface="Trebuchet MS"/>
              <a:cs typeface="Trebuchet MS"/>
            </a:endParaRPr>
          </a:p>
        </p:txBody>
      </p:sp>
      <p:sp>
        <p:nvSpPr>
          <p:cNvPr id="21" name="object 21"/>
          <p:cNvSpPr txBox="1"/>
          <p:nvPr/>
        </p:nvSpPr>
        <p:spPr>
          <a:xfrm rot="14640000">
            <a:off x="439975" y="1659445"/>
            <a:ext cx="207022" cy="177800"/>
          </a:xfrm>
          <a:prstGeom prst="rect">
            <a:avLst/>
          </a:prstGeom>
        </p:spPr>
        <p:txBody>
          <a:bodyPr vert="horz" wrap="square" lIns="0" tIns="0" rIns="0" bIns="0" rtlCol="0">
            <a:spAutoFit/>
          </a:bodyPr>
          <a:lstStyle/>
          <a:p>
            <a:pPr>
              <a:lnSpc>
                <a:spcPts val="1350"/>
              </a:lnSpc>
            </a:pPr>
            <a:r>
              <a:rPr sz="1400" spc="15">
                <a:solidFill>
                  <a:srgbClr val="0B61EA"/>
                </a:solidFill>
                <a:latin typeface="Trebuchet MS"/>
                <a:cs typeface="Trebuchet MS"/>
              </a:rPr>
              <a:t>o</a:t>
            </a:r>
            <a:endParaRPr sz="1400">
              <a:latin typeface="Trebuchet MS"/>
              <a:cs typeface="Trebuchet MS"/>
            </a:endParaRPr>
          </a:p>
        </p:txBody>
      </p:sp>
      <p:sp>
        <p:nvSpPr>
          <p:cNvPr id="22" name="object 22"/>
          <p:cNvSpPr txBox="1"/>
          <p:nvPr/>
        </p:nvSpPr>
        <p:spPr>
          <a:xfrm rot="16020000">
            <a:off x="409093" y="1540207"/>
            <a:ext cx="207022" cy="177800"/>
          </a:xfrm>
          <a:prstGeom prst="rect">
            <a:avLst/>
          </a:prstGeom>
        </p:spPr>
        <p:txBody>
          <a:bodyPr vert="horz" wrap="square" lIns="0" tIns="0" rIns="0" bIns="0" rtlCol="0">
            <a:spAutoFit/>
          </a:bodyPr>
          <a:lstStyle/>
          <a:p>
            <a:pPr>
              <a:lnSpc>
                <a:spcPts val="1350"/>
              </a:lnSpc>
            </a:pPr>
            <a:r>
              <a:rPr sz="1400" spc="-50">
                <a:solidFill>
                  <a:srgbClr val="0B61EA"/>
                </a:solidFill>
                <a:latin typeface="Trebuchet MS"/>
                <a:cs typeface="Trebuchet MS"/>
              </a:rPr>
              <a:t>b</a:t>
            </a:r>
            <a:endParaRPr sz="1400">
              <a:latin typeface="Trebuchet MS"/>
              <a:cs typeface="Trebuchet MS"/>
            </a:endParaRPr>
          </a:p>
        </p:txBody>
      </p:sp>
      <p:sp>
        <p:nvSpPr>
          <p:cNvPr id="23" name="object 23"/>
          <p:cNvSpPr txBox="1"/>
          <p:nvPr/>
        </p:nvSpPr>
        <p:spPr>
          <a:xfrm rot="16860000">
            <a:off x="426941" y="1454645"/>
            <a:ext cx="183427" cy="177800"/>
          </a:xfrm>
          <a:prstGeom prst="rect">
            <a:avLst/>
          </a:prstGeom>
        </p:spPr>
        <p:txBody>
          <a:bodyPr vert="horz" wrap="square" lIns="0" tIns="0" rIns="0" bIns="0" rtlCol="0">
            <a:spAutoFit/>
          </a:bodyPr>
          <a:lstStyle/>
          <a:p>
            <a:pPr>
              <a:lnSpc>
                <a:spcPts val="1350"/>
              </a:lnSpc>
            </a:pPr>
            <a:r>
              <a:rPr sz="1400" spc="-95">
                <a:solidFill>
                  <a:srgbClr val="0B61EA"/>
                </a:solidFill>
                <a:latin typeface="Trebuchet MS"/>
                <a:cs typeface="Trebuchet MS"/>
              </a:rPr>
              <a:t>i</a:t>
            </a:r>
            <a:endParaRPr sz="1400">
              <a:latin typeface="Trebuchet MS"/>
              <a:cs typeface="Trebuchet MS"/>
            </a:endParaRPr>
          </a:p>
        </p:txBody>
      </p:sp>
      <p:sp>
        <p:nvSpPr>
          <p:cNvPr id="24" name="object 24"/>
          <p:cNvSpPr txBox="1"/>
          <p:nvPr/>
        </p:nvSpPr>
        <p:spPr>
          <a:xfrm rot="17880000">
            <a:off x="444370" y="1374411"/>
            <a:ext cx="205097"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e</a:t>
            </a:r>
            <a:endParaRPr sz="1400">
              <a:latin typeface="Trebuchet MS"/>
              <a:cs typeface="Trebuchet MS"/>
            </a:endParaRPr>
          </a:p>
        </p:txBody>
      </p:sp>
      <p:sp>
        <p:nvSpPr>
          <p:cNvPr id="25" name="object 25"/>
          <p:cNvSpPr txBox="1"/>
          <p:nvPr/>
        </p:nvSpPr>
        <p:spPr>
          <a:xfrm rot="19200000">
            <a:off x="516528" y="1273858"/>
            <a:ext cx="218499" cy="177800"/>
          </a:xfrm>
          <a:prstGeom prst="rect">
            <a:avLst/>
          </a:prstGeom>
        </p:spPr>
        <p:txBody>
          <a:bodyPr vert="horz" wrap="square" lIns="0" tIns="0" rIns="0" bIns="0" rtlCol="0">
            <a:spAutoFit/>
          </a:bodyPr>
          <a:lstStyle/>
          <a:p>
            <a:pPr>
              <a:lnSpc>
                <a:spcPts val="1355"/>
              </a:lnSpc>
            </a:pPr>
            <a:r>
              <a:rPr sz="1400" spc="-75" err="1">
                <a:solidFill>
                  <a:srgbClr val="0B61EA"/>
                </a:solidFill>
                <a:latin typeface="Trebuchet MS"/>
                <a:cs typeface="Trebuchet MS"/>
              </a:rPr>
              <a:t>tt</a:t>
            </a:r>
            <a:endParaRPr sz="1400">
              <a:latin typeface="Trebuchet MS"/>
              <a:cs typeface="Trebuchet MS"/>
            </a:endParaRPr>
          </a:p>
        </p:txBody>
      </p:sp>
      <p:sp>
        <p:nvSpPr>
          <p:cNvPr id="26" name="object 26"/>
          <p:cNvSpPr txBox="1"/>
          <p:nvPr/>
        </p:nvSpPr>
        <p:spPr>
          <a:xfrm rot="20220000">
            <a:off x="617382" y="1222031"/>
            <a:ext cx="183584" cy="177800"/>
          </a:xfrm>
          <a:prstGeom prst="rect">
            <a:avLst/>
          </a:prstGeom>
        </p:spPr>
        <p:txBody>
          <a:bodyPr vert="horz" wrap="square" lIns="0" tIns="0" rIns="0" bIns="0" rtlCol="0">
            <a:spAutoFit/>
          </a:bodyPr>
          <a:lstStyle/>
          <a:p>
            <a:pPr>
              <a:lnSpc>
                <a:spcPts val="1350"/>
              </a:lnSpc>
            </a:pPr>
            <a:r>
              <a:rPr sz="1400" spc="-90">
                <a:solidFill>
                  <a:srgbClr val="0B61EA"/>
                </a:solidFill>
                <a:latin typeface="Trebuchet MS"/>
                <a:cs typeface="Trebuchet MS"/>
              </a:rPr>
              <a:t>i</a:t>
            </a:r>
            <a:endParaRPr sz="1400">
              <a:latin typeface="Trebuchet MS"/>
              <a:cs typeface="Trebuchet MS"/>
            </a:endParaRPr>
          </a:p>
        </p:txBody>
      </p:sp>
      <p:sp>
        <p:nvSpPr>
          <p:cNvPr id="27" name="object 27"/>
          <p:cNvSpPr txBox="1"/>
          <p:nvPr/>
        </p:nvSpPr>
        <p:spPr>
          <a:xfrm rot="21120000">
            <a:off x="684223" y="1200498"/>
            <a:ext cx="200813"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v</a:t>
            </a:r>
            <a:endParaRPr sz="1400">
              <a:latin typeface="Trebuchet MS"/>
              <a:cs typeface="Trebuchet MS"/>
            </a:endParaRPr>
          </a:p>
        </p:txBody>
      </p:sp>
      <p:sp>
        <p:nvSpPr>
          <p:cNvPr id="28" name="object 28"/>
          <p:cNvSpPr txBox="1"/>
          <p:nvPr/>
        </p:nvSpPr>
        <p:spPr>
          <a:xfrm rot="600000">
            <a:off x="791734" y="1202002"/>
            <a:ext cx="208335" cy="177800"/>
          </a:xfrm>
          <a:prstGeom prst="rect">
            <a:avLst/>
          </a:prstGeom>
        </p:spPr>
        <p:txBody>
          <a:bodyPr vert="horz" wrap="square" lIns="0" tIns="0" rIns="0" bIns="0" rtlCol="0">
            <a:spAutoFit/>
          </a:bodyPr>
          <a:lstStyle/>
          <a:p>
            <a:pPr>
              <a:lnSpc>
                <a:spcPts val="1340"/>
              </a:lnSpc>
            </a:pPr>
            <a:r>
              <a:rPr sz="1400" spc="15">
                <a:solidFill>
                  <a:srgbClr val="0B61EA"/>
                </a:solidFill>
                <a:latin typeface="Trebuchet MS"/>
                <a:cs typeface="Trebuchet MS"/>
              </a:rPr>
              <a:t>o</a:t>
            </a:r>
            <a:endParaRPr sz="1400">
              <a:latin typeface="Trebuchet MS"/>
              <a:cs typeface="Trebuchet MS"/>
            </a:endParaRPr>
          </a:p>
        </p:txBody>
      </p:sp>
      <p:sp>
        <p:nvSpPr>
          <p:cNvPr id="29" name="object 29"/>
          <p:cNvSpPr txBox="1"/>
          <p:nvPr/>
        </p:nvSpPr>
        <p:spPr>
          <a:xfrm>
            <a:off x="745881" y="4151865"/>
            <a:ext cx="2988945" cy="391160"/>
          </a:xfrm>
          <a:prstGeom prst="rect">
            <a:avLst/>
          </a:prstGeom>
        </p:spPr>
        <p:txBody>
          <a:bodyPr vert="horz" wrap="square" lIns="0" tIns="12700" rIns="0" bIns="0" rtlCol="0">
            <a:spAutoFit/>
          </a:bodyPr>
          <a:lstStyle/>
          <a:p>
            <a:pPr marL="12700" marR="5080">
              <a:lnSpc>
                <a:spcPct val="100000"/>
              </a:lnSpc>
              <a:spcBef>
                <a:spcPts val="100"/>
              </a:spcBef>
            </a:pPr>
            <a:r>
              <a:rPr sz="1200" spc="90">
                <a:solidFill>
                  <a:srgbClr val="FF7200"/>
                </a:solidFill>
                <a:latin typeface="Adelle Sans" pitchFamily="2" charset="77"/>
                <a:cs typeface="Trebuchet MS"/>
              </a:rPr>
              <a:t>COSTRUZIONE</a:t>
            </a:r>
            <a:r>
              <a:rPr sz="1200" spc="-70">
                <a:solidFill>
                  <a:srgbClr val="FF7200"/>
                </a:solidFill>
                <a:latin typeface="Adelle Sans" pitchFamily="2" charset="77"/>
                <a:cs typeface="Trebuchet MS"/>
              </a:rPr>
              <a:t> </a:t>
            </a:r>
            <a:r>
              <a:rPr sz="1200" spc="114">
                <a:solidFill>
                  <a:srgbClr val="FF7200"/>
                </a:solidFill>
                <a:latin typeface="Adelle Sans" pitchFamily="2" charset="77"/>
                <a:cs typeface="Trebuchet MS"/>
              </a:rPr>
              <a:t>FORME</a:t>
            </a:r>
            <a:r>
              <a:rPr sz="1200" spc="-65">
                <a:solidFill>
                  <a:srgbClr val="FF7200"/>
                </a:solidFill>
                <a:latin typeface="Adelle Sans" pitchFamily="2" charset="77"/>
                <a:cs typeface="Trebuchet MS"/>
              </a:rPr>
              <a:t> </a:t>
            </a:r>
            <a:r>
              <a:rPr sz="1200" spc="85">
                <a:solidFill>
                  <a:srgbClr val="FF7200"/>
                </a:solidFill>
                <a:latin typeface="Adelle Sans" pitchFamily="2" charset="77"/>
                <a:cs typeface="Trebuchet MS"/>
              </a:rPr>
              <a:t>DI</a:t>
            </a:r>
            <a:r>
              <a:rPr sz="1200" spc="-70">
                <a:solidFill>
                  <a:srgbClr val="FF7200"/>
                </a:solidFill>
                <a:latin typeface="Adelle Sans" pitchFamily="2" charset="77"/>
                <a:cs typeface="Trebuchet MS"/>
              </a:rPr>
              <a:t> </a:t>
            </a:r>
            <a:r>
              <a:rPr sz="1200" spc="100">
                <a:solidFill>
                  <a:srgbClr val="FF7200"/>
                </a:solidFill>
                <a:latin typeface="Adelle Sans" pitchFamily="2" charset="77"/>
                <a:cs typeface="Trebuchet MS"/>
              </a:rPr>
              <a:t>GOVERNANCE </a:t>
            </a:r>
            <a:r>
              <a:rPr sz="1200" spc="65">
                <a:solidFill>
                  <a:srgbClr val="FF7200"/>
                </a:solidFill>
                <a:latin typeface="Adelle Sans" pitchFamily="2" charset="77"/>
                <a:cs typeface="Trebuchet MS"/>
              </a:rPr>
              <a:t>COLLABORATIVA</a:t>
            </a:r>
            <a:endParaRPr sz="1200">
              <a:latin typeface="Adelle Sans" pitchFamily="2" charset="77"/>
              <a:cs typeface="Trebuchet MS"/>
            </a:endParaRPr>
          </a:p>
        </p:txBody>
      </p:sp>
      <p:sp>
        <p:nvSpPr>
          <p:cNvPr id="30" name="object 30"/>
          <p:cNvSpPr txBox="1"/>
          <p:nvPr/>
        </p:nvSpPr>
        <p:spPr>
          <a:xfrm>
            <a:off x="4111340" y="3430957"/>
            <a:ext cx="3591560" cy="391160"/>
          </a:xfrm>
          <a:prstGeom prst="rect">
            <a:avLst/>
          </a:prstGeom>
        </p:spPr>
        <p:txBody>
          <a:bodyPr vert="horz" wrap="square" lIns="0" tIns="12700" rIns="0" bIns="0" rtlCol="0">
            <a:spAutoFit/>
          </a:bodyPr>
          <a:lstStyle/>
          <a:p>
            <a:pPr marL="12700">
              <a:lnSpc>
                <a:spcPct val="100000"/>
              </a:lnSpc>
              <a:spcBef>
                <a:spcPts val="100"/>
              </a:spcBef>
            </a:pPr>
            <a:r>
              <a:rPr sz="1200" spc="-10" err="1">
                <a:latin typeface="Adelle Sans" pitchFamily="2" charset="77"/>
                <a:cs typeface="Trebuchet MS"/>
              </a:rPr>
              <a:t>trasformazione</a:t>
            </a:r>
            <a:r>
              <a:rPr sz="1200" spc="-60">
                <a:latin typeface="Adelle Sans" pitchFamily="2" charset="77"/>
                <a:cs typeface="Trebuchet MS"/>
              </a:rPr>
              <a:t> </a:t>
            </a:r>
            <a:r>
              <a:rPr sz="1200" spc="-25" err="1">
                <a:latin typeface="Adelle Sans" pitchFamily="2" charset="77"/>
                <a:cs typeface="Trebuchet MS"/>
              </a:rPr>
              <a:t>materiale</a:t>
            </a:r>
            <a:r>
              <a:rPr sz="1200" spc="-55">
                <a:latin typeface="Adelle Sans" pitchFamily="2" charset="77"/>
                <a:cs typeface="Trebuchet MS"/>
              </a:rPr>
              <a:t> </a:t>
            </a:r>
            <a:r>
              <a:rPr sz="1200">
                <a:latin typeface="Adelle Sans" pitchFamily="2" charset="77"/>
                <a:cs typeface="Trebuchet MS"/>
              </a:rPr>
              <a:t>e</a:t>
            </a:r>
            <a:r>
              <a:rPr sz="1200" spc="-55">
                <a:latin typeface="Adelle Sans" pitchFamily="2" charset="77"/>
                <a:cs typeface="Trebuchet MS"/>
              </a:rPr>
              <a:t> </a:t>
            </a:r>
            <a:r>
              <a:rPr sz="1200" spc="-10" err="1">
                <a:latin typeface="Adelle Sans" pitchFamily="2" charset="77"/>
                <a:cs typeface="Trebuchet MS"/>
              </a:rPr>
              <a:t>fisica</a:t>
            </a:r>
            <a:r>
              <a:rPr sz="1200" spc="-55">
                <a:latin typeface="Adelle Sans" pitchFamily="2" charset="77"/>
                <a:cs typeface="Trebuchet MS"/>
              </a:rPr>
              <a:t> </a:t>
            </a:r>
            <a:r>
              <a:rPr sz="1200" spc="-20">
                <a:latin typeface="Adelle Sans" pitchFamily="2" charset="77"/>
                <a:cs typeface="Trebuchet MS"/>
              </a:rPr>
              <a:t>di</a:t>
            </a:r>
            <a:r>
              <a:rPr sz="1200" spc="-55">
                <a:latin typeface="Adelle Sans" pitchFamily="2" charset="77"/>
                <a:cs typeface="Trebuchet MS"/>
              </a:rPr>
              <a:t> </a:t>
            </a:r>
            <a:r>
              <a:rPr sz="1200" err="1">
                <a:latin typeface="Adelle Sans" pitchFamily="2" charset="77"/>
                <a:cs typeface="Trebuchet MS"/>
              </a:rPr>
              <a:t>spazi</a:t>
            </a:r>
            <a:r>
              <a:rPr sz="1200" spc="-55">
                <a:latin typeface="Adelle Sans" pitchFamily="2" charset="77"/>
                <a:cs typeface="Trebuchet MS"/>
              </a:rPr>
              <a:t> </a:t>
            </a:r>
            <a:r>
              <a:rPr sz="1200" spc="-10" err="1">
                <a:latin typeface="Adelle Sans" pitchFamily="2" charset="77"/>
                <a:cs typeface="Trebuchet MS"/>
              </a:rPr>
              <a:t>urbani</a:t>
            </a:r>
            <a:r>
              <a:rPr sz="1200" spc="-10">
                <a:latin typeface="Adelle Sans" pitchFamily="2" charset="77"/>
                <a:cs typeface="Trebuchet MS"/>
              </a:rPr>
              <a:t>,</a:t>
            </a:r>
            <a:endParaRPr sz="1200">
              <a:latin typeface="Adelle Sans" pitchFamily="2" charset="77"/>
              <a:cs typeface="Trebuchet MS"/>
            </a:endParaRPr>
          </a:p>
          <a:p>
            <a:pPr marL="12700">
              <a:lnSpc>
                <a:spcPct val="100000"/>
              </a:lnSpc>
            </a:pPr>
            <a:r>
              <a:rPr sz="1200">
                <a:latin typeface="Adelle Sans" pitchFamily="2" charset="77"/>
                <a:cs typeface="Trebuchet MS"/>
              </a:rPr>
              <a:t>ma</a:t>
            </a:r>
            <a:r>
              <a:rPr sz="1200" spc="-20">
                <a:latin typeface="Adelle Sans" pitchFamily="2" charset="77"/>
                <a:cs typeface="Trebuchet MS"/>
              </a:rPr>
              <a:t> </a:t>
            </a:r>
            <a:r>
              <a:rPr sz="1200" err="1">
                <a:latin typeface="Adelle Sans" pitchFamily="2" charset="77"/>
                <a:cs typeface="Trebuchet MS"/>
              </a:rPr>
              <a:t>anche</a:t>
            </a:r>
            <a:r>
              <a:rPr sz="1200" spc="-15">
                <a:latin typeface="Adelle Sans" pitchFamily="2" charset="77"/>
                <a:cs typeface="Trebuchet MS"/>
              </a:rPr>
              <a:t> </a:t>
            </a:r>
            <a:r>
              <a:rPr sz="1200" spc="-10" err="1">
                <a:latin typeface="Adelle Sans" pitchFamily="2" charset="77"/>
                <a:cs typeface="Trebuchet MS"/>
              </a:rPr>
              <a:t>azioni</a:t>
            </a:r>
            <a:r>
              <a:rPr sz="1200" spc="-15">
                <a:latin typeface="Adelle Sans" pitchFamily="2" charset="77"/>
                <a:cs typeface="Trebuchet MS"/>
              </a:rPr>
              <a:t> </a:t>
            </a:r>
            <a:r>
              <a:rPr sz="1200" err="1">
                <a:latin typeface="Adelle Sans" pitchFamily="2" charset="77"/>
                <a:cs typeface="Trebuchet MS"/>
              </a:rPr>
              <a:t>che</a:t>
            </a:r>
            <a:r>
              <a:rPr sz="1200" spc="-15">
                <a:latin typeface="Adelle Sans" pitchFamily="2" charset="77"/>
                <a:cs typeface="Trebuchet MS"/>
              </a:rPr>
              <a:t> </a:t>
            </a:r>
            <a:r>
              <a:rPr sz="1200" err="1">
                <a:latin typeface="Adelle Sans" pitchFamily="2" charset="77"/>
                <a:cs typeface="Trebuchet MS"/>
              </a:rPr>
              <a:t>stimolino</a:t>
            </a:r>
            <a:r>
              <a:rPr sz="1200" spc="-20">
                <a:latin typeface="Adelle Sans" pitchFamily="2" charset="77"/>
                <a:cs typeface="Trebuchet MS"/>
              </a:rPr>
              <a:t> </a:t>
            </a:r>
            <a:r>
              <a:rPr sz="1200" spc="-30">
                <a:latin typeface="Adelle Sans" pitchFamily="2" charset="77"/>
                <a:cs typeface="Trebuchet MS"/>
              </a:rPr>
              <a:t>la</a:t>
            </a:r>
            <a:r>
              <a:rPr sz="1200" spc="-15">
                <a:latin typeface="Adelle Sans" pitchFamily="2" charset="77"/>
                <a:cs typeface="Trebuchet MS"/>
              </a:rPr>
              <a:t> </a:t>
            </a:r>
            <a:r>
              <a:rPr sz="1200" err="1">
                <a:latin typeface="Adelle Sans" pitchFamily="2" charset="77"/>
                <a:cs typeface="Trebuchet MS"/>
              </a:rPr>
              <a:t>dimensione</a:t>
            </a:r>
            <a:r>
              <a:rPr sz="1200" spc="-15">
                <a:latin typeface="Adelle Sans" pitchFamily="2" charset="77"/>
                <a:cs typeface="Trebuchet MS"/>
              </a:rPr>
              <a:t> </a:t>
            </a:r>
            <a:r>
              <a:rPr sz="1200" spc="-10" err="1">
                <a:latin typeface="Adelle Sans" pitchFamily="2" charset="77"/>
                <a:cs typeface="Trebuchet MS"/>
              </a:rPr>
              <a:t>sociale</a:t>
            </a:r>
            <a:endParaRPr sz="1200">
              <a:latin typeface="Adelle Sans" pitchFamily="2" charset="77"/>
              <a:cs typeface="Trebuchet MS"/>
            </a:endParaRPr>
          </a:p>
        </p:txBody>
      </p:sp>
      <p:sp>
        <p:nvSpPr>
          <p:cNvPr id="31" name="object 31"/>
          <p:cNvSpPr txBox="1"/>
          <p:nvPr/>
        </p:nvSpPr>
        <p:spPr>
          <a:xfrm>
            <a:off x="4111340" y="4151865"/>
            <a:ext cx="3571875" cy="756920"/>
          </a:xfrm>
          <a:prstGeom prst="rect">
            <a:avLst/>
          </a:prstGeom>
        </p:spPr>
        <p:txBody>
          <a:bodyPr vert="horz" wrap="square" lIns="0" tIns="12700" rIns="0" bIns="0" rtlCol="0">
            <a:spAutoFit/>
          </a:bodyPr>
          <a:lstStyle/>
          <a:p>
            <a:pPr marL="12700" marR="5080">
              <a:lnSpc>
                <a:spcPct val="100000"/>
              </a:lnSpc>
              <a:spcBef>
                <a:spcPts val="100"/>
              </a:spcBef>
            </a:pPr>
            <a:r>
              <a:rPr sz="1200" spc="-10">
                <a:latin typeface="Adelle Sans" pitchFamily="2" charset="77"/>
                <a:cs typeface="Trebuchet MS"/>
              </a:rPr>
              <a:t>per</a:t>
            </a:r>
            <a:r>
              <a:rPr sz="1200" spc="-35">
                <a:latin typeface="Adelle Sans" pitchFamily="2" charset="77"/>
                <a:cs typeface="Trebuchet MS"/>
              </a:rPr>
              <a:t> </a:t>
            </a:r>
            <a:r>
              <a:rPr sz="1200" spc="-20" err="1">
                <a:latin typeface="Adelle Sans" pitchFamily="2" charset="77"/>
                <a:cs typeface="Trebuchet MS"/>
              </a:rPr>
              <a:t>garantire</a:t>
            </a:r>
            <a:r>
              <a:rPr sz="1200" spc="-30">
                <a:latin typeface="Adelle Sans" pitchFamily="2" charset="77"/>
                <a:cs typeface="Trebuchet MS"/>
              </a:rPr>
              <a:t> la</a:t>
            </a:r>
            <a:r>
              <a:rPr sz="1200" spc="-35">
                <a:latin typeface="Adelle Sans" pitchFamily="2" charset="77"/>
                <a:cs typeface="Trebuchet MS"/>
              </a:rPr>
              <a:t> </a:t>
            </a:r>
            <a:r>
              <a:rPr sz="1200" spc="-20" err="1">
                <a:latin typeface="Adelle Sans" pitchFamily="2" charset="77"/>
                <a:cs typeface="Trebuchet MS"/>
              </a:rPr>
              <a:t>trasversalità</a:t>
            </a:r>
            <a:r>
              <a:rPr sz="1200" spc="-30">
                <a:latin typeface="Adelle Sans" pitchFamily="2" charset="77"/>
                <a:cs typeface="Trebuchet MS"/>
              </a:rPr>
              <a:t> </a:t>
            </a:r>
            <a:r>
              <a:rPr sz="1200" spc="-20" err="1">
                <a:latin typeface="Adelle Sans" pitchFamily="2" charset="77"/>
                <a:cs typeface="Trebuchet MS"/>
              </a:rPr>
              <a:t>dei</a:t>
            </a:r>
            <a:r>
              <a:rPr sz="1200" spc="-30">
                <a:latin typeface="Adelle Sans" pitchFamily="2" charset="77"/>
                <a:cs typeface="Trebuchet MS"/>
              </a:rPr>
              <a:t> </a:t>
            </a:r>
            <a:r>
              <a:rPr sz="1200" err="1">
                <a:latin typeface="Adelle Sans" pitchFamily="2" charset="77"/>
                <a:cs typeface="Trebuchet MS"/>
              </a:rPr>
              <a:t>processi</a:t>
            </a:r>
            <a:r>
              <a:rPr sz="1200" spc="-35">
                <a:latin typeface="Adelle Sans" pitchFamily="2" charset="77"/>
                <a:cs typeface="Trebuchet MS"/>
              </a:rPr>
              <a:t> </a:t>
            </a:r>
            <a:r>
              <a:rPr sz="1200" spc="-25">
                <a:latin typeface="Adelle Sans" pitchFamily="2" charset="77"/>
                <a:cs typeface="Trebuchet MS"/>
              </a:rPr>
              <a:t>di </a:t>
            </a:r>
            <a:r>
              <a:rPr sz="1200" err="1">
                <a:latin typeface="Adelle Sans" pitchFamily="2" charset="77"/>
                <a:cs typeface="Trebuchet MS"/>
              </a:rPr>
              <a:t>amministrazione</a:t>
            </a:r>
            <a:r>
              <a:rPr sz="1200" spc="-25">
                <a:latin typeface="Adelle Sans" pitchFamily="2" charset="77"/>
                <a:cs typeface="Trebuchet MS"/>
              </a:rPr>
              <a:t> </a:t>
            </a:r>
            <a:r>
              <a:rPr sz="1200" spc="-10" err="1">
                <a:latin typeface="Adelle Sans" pitchFamily="2" charset="77"/>
                <a:cs typeface="Trebuchet MS"/>
              </a:rPr>
              <a:t>condivisa</a:t>
            </a:r>
            <a:r>
              <a:rPr sz="1200" spc="-10">
                <a:latin typeface="Adelle Sans" pitchFamily="2" charset="77"/>
                <a:cs typeface="Trebuchet MS"/>
              </a:rPr>
              <a:t>,</a:t>
            </a:r>
            <a:r>
              <a:rPr sz="1200" spc="-25">
                <a:latin typeface="Adelle Sans" pitchFamily="2" charset="77"/>
                <a:cs typeface="Trebuchet MS"/>
              </a:rPr>
              <a:t> </a:t>
            </a:r>
            <a:r>
              <a:rPr sz="1200">
                <a:latin typeface="Adelle Sans" pitchFamily="2" charset="77"/>
                <a:cs typeface="Trebuchet MS"/>
              </a:rPr>
              <a:t>ma</a:t>
            </a:r>
            <a:r>
              <a:rPr sz="1200" spc="-20">
                <a:latin typeface="Adelle Sans" pitchFamily="2" charset="77"/>
                <a:cs typeface="Trebuchet MS"/>
              </a:rPr>
              <a:t> </a:t>
            </a:r>
            <a:r>
              <a:rPr sz="1200" err="1">
                <a:latin typeface="Adelle Sans" pitchFamily="2" charset="77"/>
                <a:cs typeface="Trebuchet MS"/>
              </a:rPr>
              <a:t>anche</a:t>
            </a:r>
            <a:r>
              <a:rPr sz="1200" spc="-25">
                <a:latin typeface="Adelle Sans" pitchFamily="2" charset="77"/>
                <a:cs typeface="Trebuchet MS"/>
              </a:rPr>
              <a:t> </a:t>
            </a:r>
            <a:r>
              <a:rPr sz="1200" err="1">
                <a:latin typeface="Adelle Sans" pitchFamily="2" charset="77"/>
                <a:cs typeface="Trebuchet MS"/>
              </a:rPr>
              <a:t>consolidare</a:t>
            </a:r>
            <a:r>
              <a:rPr sz="1200" spc="-25">
                <a:latin typeface="Adelle Sans" pitchFamily="2" charset="77"/>
                <a:cs typeface="Trebuchet MS"/>
              </a:rPr>
              <a:t> il </a:t>
            </a:r>
            <a:r>
              <a:rPr sz="1200" err="1">
                <a:latin typeface="Adelle Sans" pitchFamily="2" charset="77"/>
                <a:cs typeface="Trebuchet MS"/>
              </a:rPr>
              <a:t>ruolo</a:t>
            </a:r>
            <a:r>
              <a:rPr sz="1200" spc="-45">
                <a:latin typeface="Adelle Sans" pitchFamily="2" charset="77"/>
                <a:cs typeface="Trebuchet MS"/>
              </a:rPr>
              <a:t> </a:t>
            </a:r>
            <a:r>
              <a:rPr sz="1200" spc="-20" err="1">
                <a:latin typeface="Adelle Sans" pitchFamily="2" charset="77"/>
                <a:cs typeface="Trebuchet MS"/>
              </a:rPr>
              <a:t>dei</a:t>
            </a:r>
            <a:r>
              <a:rPr sz="1200" spc="-40">
                <a:latin typeface="Adelle Sans" pitchFamily="2" charset="77"/>
                <a:cs typeface="Trebuchet MS"/>
              </a:rPr>
              <a:t> </a:t>
            </a:r>
            <a:r>
              <a:rPr sz="1200" err="1">
                <a:latin typeface="Adelle Sans" pitchFamily="2" charset="77"/>
                <a:cs typeface="Trebuchet MS"/>
              </a:rPr>
              <a:t>Municipi</a:t>
            </a:r>
            <a:r>
              <a:rPr sz="1200" spc="-45">
                <a:latin typeface="Adelle Sans" pitchFamily="2" charset="77"/>
                <a:cs typeface="Trebuchet MS"/>
              </a:rPr>
              <a:t> </a:t>
            </a:r>
            <a:r>
              <a:rPr sz="1200" spc="-10" err="1">
                <a:latin typeface="Adelle Sans" pitchFamily="2" charset="77"/>
                <a:cs typeface="Trebuchet MS"/>
              </a:rPr>
              <a:t>quali</a:t>
            </a:r>
            <a:r>
              <a:rPr sz="1200" spc="-40">
                <a:latin typeface="Adelle Sans" pitchFamily="2" charset="77"/>
                <a:cs typeface="Trebuchet MS"/>
              </a:rPr>
              <a:t> </a:t>
            </a:r>
            <a:r>
              <a:rPr sz="1200" err="1">
                <a:latin typeface="Adelle Sans" pitchFamily="2" charset="77"/>
                <a:cs typeface="Trebuchet MS"/>
              </a:rPr>
              <a:t>soggetti</a:t>
            </a:r>
            <a:r>
              <a:rPr sz="1200" spc="-40">
                <a:latin typeface="Adelle Sans" pitchFamily="2" charset="77"/>
                <a:cs typeface="Trebuchet MS"/>
              </a:rPr>
              <a:t> </a:t>
            </a:r>
            <a:r>
              <a:rPr sz="1200" spc="-45" err="1">
                <a:latin typeface="Adelle Sans" pitchFamily="2" charset="77"/>
                <a:cs typeface="Trebuchet MS"/>
              </a:rPr>
              <a:t>attivi</a:t>
            </a:r>
            <a:r>
              <a:rPr sz="1200" spc="-45">
                <a:latin typeface="Adelle Sans" pitchFamily="2" charset="77"/>
                <a:cs typeface="Trebuchet MS"/>
              </a:rPr>
              <a:t> </a:t>
            </a:r>
            <a:r>
              <a:rPr sz="1200" spc="-20">
                <a:latin typeface="Adelle Sans" pitchFamily="2" charset="77"/>
                <a:cs typeface="Trebuchet MS"/>
              </a:rPr>
              <a:t>di</a:t>
            </a:r>
            <a:r>
              <a:rPr sz="1200" spc="-40">
                <a:latin typeface="Adelle Sans" pitchFamily="2" charset="77"/>
                <a:cs typeface="Trebuchet MS"/>
              </a:rPr>
              <a:t> </a:t>
            </a:r>
            <a:r>
              <a:rPr sz="1200" spc="-10" err="1">
                <a:latin typeface="Adelle Sans" pitchFamily="2" charset="77"/>
                <a:cs typeface="Trebuchet MS"/>
              </a:rPr>
              <a:t>promozione</a:t>
            </a:r>
            <a:r>
              <a:rPr sz="1200" spc="-10">
                <a:latin typeface="Adelle Sans" pitchFamily="2" charset="77"/>
                <a:cs typeface="Trebuchet MS"/>
              </a:rPr>
              <a:t> </a:t>
            </a:r>
            <a:r>
              <a:rPr sz="1200" spc="-25" err="1">
                <a:latin typeface="Adelle Sans" pitchFamily="2" charset="77"/>
                <a:cs typeface="Trebuchet MS"/>
              </a:rPr>
              <a:t>della</a:t>
            </a:r>
            <a:r>
              <a:rPr sz="1200" spc="-45">
                <a:latin typeface="Adelle Sans" pitchFamily="2" charset="77"/>
                <a:cs typeface="Trebuchet MS"/>
              </a:rPr>
              <a:t> </a:t>
            </a:r>
            <a:r>
              <a:rPr sz="1200" spc="-10" err="1">
                <a:latin typeface="Adelle Sans" pitchFamily="2" charset="77"/>
                <a:cs typeface="Trebuchet MS"/>
              </a:rPr>
              <a:t>partecipazione</a:t>
            </a:r>
            <a:r>
              <a:rPr sz="1200" spc="-45">
                <a:latin typeface="Adelle Sans" pitchFamily="2" charset="77"/>
                <a:cs typeface="Trebuchet MS"/>
              </a:rPr>
              <a:t> </a:t>
            </a:r>
            <a:r>
              <a:rPr sz="1200" spc="-20" err="1">
                <a:latin typeface="Adelle Sans" pitchFamily="2" charset="77"/>
                <a:cs typeface="Trebuchet MS"/>
              </a:rPr>
              <a:t>dei</a:t>
            </a:r>
            <a:r>
              <a:rPr sz="1200" spc="-45">
                <a:latin typeface="Adelle Sans" pitchFamily="2" charset="77"/>
                <a:cs typeface="Trebuchet MS"/>
              </a:rPr>
              <a:t> </a:t>
            </a:r>
            <a:r>
              <a:rPr sz="1200" spc="-30" err="1">
                <a:latin typeface="Adelle Sans" pitchFamily="2" charset="77"/>
                <a:cs typeface="Trebuchet MS"/>
              </a:rPr>
              <a:t>cittadini</a:t>
            </a:r>
            <a:r>
              <a:rPr sz="1200" spc="-45">
                <a:latin typeface="Adelle Sans" pitchFamily="2" charset="77"/>
                <a:cs typeface="Trebuchet MS"/>
              </a:rPr>
              <a:t> </a:t>
            </a:r>
            <a:r>
              <a:rPr sz="1200" spc="-30" err="1">
                <a:latin typeface="Adelle Sans" pitchFamily="2" charset="77"/>
                <a:cs typeface="Trebuchet MS"/>
              </a:rPr>
              <a:t>alla</a:t>
            </a:r>
            <a:r>
              <a:rPr sz="1200" spc="-45">
                <a:latin typeface="Adelle Sans" pitchFamily="2" charset="77"/>
                <a:cs typeface="Trebuchet MS"/>
              </a:rPr>
              <a:t> </a:t>
            </a:r>
            <a:r>
              <a:rPr sz="1200" spc="-30">
                <a:latin typeface="Adelle Sans" pitchFamily="2" charset="77"/>
                <a:cs typeface="Trebuchet MS"/>
              </a:rPr>
              <a:t>vita</a:t>
            </a:r>
            <a:r>
              <a:rPr sz="1200" spc="-45">
                <a:latin typeface="Adelle Sans" pitchFamily="2" charset="77"/>
                <a:cs typeface="Trebuchet MS"/>
              </a:rPr>
              <a:t> </a:t>
            </a:r>
            <a:r>
              <a:rPr sz="1200" spc="-10" err="1">
                <a:latin typeface="Adelle Sans" pitchFamily="2" charset="77"/>
                <a:cs typeface="Trebuchet MS"/>
              </a:rPr>
              <a:t>pubblica</a:t>
            </a:r>
            <a:endParaRPr sz="1200">
              <a:latin typeface="Adelle Sans" pitchFamily="2" charset="77"/>
              <a:cs typeface="Trebuchet MS"/>
            </a:endParaRPr>
          </a:p>
        </p:txBody>
      </p:sp>
      <p:sp>
        <p:nvSpPr>
          <p:cNvPr id="32" name="object 32"/>
          <p:cNvSpPr txBox="1"/>
          <p:nvPr/>
        </p:nvSpPr>
        <p:spPr>
          <a:xfrm>
            <a:off x="746141" y="1476380"/>
            <a:ext cx="6489065" cy="1838325"/>
          </a:xfrm>
          <a:prstGeom prst="rect">
            <a:avLst/>
          </a:prstGeom>
        </p:spPr>
        <p:txBody>
          <a:bodyPr vert="horz" wrap="square" lIns="0" tIns="12700" rIns="0" bIns="0" rtlCol="0">
            <a:spAutoFit/>
          </a:bodyPr>
          <a:lstStyle/>
          <a:p>
            <a:pPr marL="81280" marR="123825" algn="just">
              <a:lnSpc>
                <a:spcPct val="100000"/>
              </a:lnSpc>
              <a:spcBef>
                <a:spcPts val="100"/>
              </a:spcBef>
            </a:pPr>
            <a:r>
              <a:rPr sz="1500" spc="-60" err="1">
                <a:latin typeface="Adelle Sans" pitchFamily="2" charset="77"/>
                <a:cs typeface="Calibri" panose="020F0502020204030204" pitchFamily="34" charset="0"/>
              </a:rPr>
              <a:t>Trovare</a:t>
            </a:r>
            <a:r>
              <a:rPr sz="1500" spc="-55">
                <a:latin typeface="Adelle Sans" pitchFamily="2" charset="77"/>
                <a:cs typeface="Calibri" panose="020F0502020204030204" pitchFamily="34" charset="0"/>
              </a:rPr>
              <a:t> </a:t>
            </a:r>
            <a:r>
              <a:rPr lang="it-IT" sz="1500" spc="-95">
                <a:latin typeface="Adelle Sans" panose="02000503000000020004" pitchFamily="2" charset="77"/>
                <a:cs typeface="Calibri" panose="020F0502020204030204" pitchFamily="34" charset="0"/>
              </a:rPr>
              <a:t>nuovi</a:t>
            </a:r>
            <a:r>
              <a:rPr lang="it-IT" sz="1500" spc="-15">
                <a:latin typeface="Adelle Sans" panose="02000503000000020004" pitchFamily="2" charset="77"/>
                <a:cs typeface="Calibri" panose="020F0502020204030204" pitchFamily="34" charset="0"/>
              </a:rPr>
              <a:t> </a:t>
            </a:r>
            <a:r>
              <a:rPr lang="it-IT" sz="1500" spc="-80">
                <a:latin typeface="Adelle Sans" panose="02000503000000020004" pitchFamily="2" charset="77"/>
                <a:cs typeface="Calibri" panose="020F0502020204030204" pitchFamily="34" charset="0"/>
              </a:rPr>
              <a:t>alleati</a:t>
            </a:r>
            <a:r>
              <a:rPr sz="1500" spc="-30">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nei</a:t>
            </a:r>
            <a:r>
              <a:rPr sz="1500" spc="-100">
                <a:latin typeface="Adelle Sans" pitchFamily="2" charset="77"/>
                <a:cs typeface="Calibri" panose="020F0502020204030204" pitchFamily="34" charset="0"/>
              </a:rPr>
              <a:t> </a:t>
            </a:r>
            <a:r>
              <a:rPr sz="1500" err="1">
                <a:latin typeface="Adelle Sans" pitchFamily="2" charset="77"/>
                <a:cs typeface="Calibri" panose="020F0502020204030204" pitchFamily="34" charset="0"/>
              </a:rPr>
              <a:t>percorsi</a:t>
            </a:r>
            <a:r>
              <a:rPr sz="1500" spc="-114">
                <a:latin typeface="Adelle Sans" pitchFamily="2" charset="77"/>
                <a:cs typeface="Calibri" panose="020F0502020204030204" pitchFamily="34" charset="0"/>
              </a:rPr>
              <a:t> </a:t>
            </a:r>
            <a:r>
              <a:rPr sz="1500" spc="-50">
                <a:latin typeface="Adelle Sans" pitchFamily="2" charset="77"/>
                <a:cs typeface="Calibri" panose="020F0502020204030204" pitchFamily="34" charset="0"/>
              </a:rPr>
              <a:t>di</a:t>
            </a:r>
            <a:r>
              <a:rPr sz="1500" spc="-60">
                <a:latin typeface="Adelle Sans" pitchFamily="2" charset="77"/>
                <a:cs typeface="Calibri" panose="020F0502020204030204" pitchFamily="34" charset="0"/>
              </a:rPr>
              <a:t> </a:t>
            </a:r>
            <a:r>
              <a:rPr lang="it-IT" sz="1500">
                <a:latin typeface="Adelle Sans" panose="02000503000000020004" pitchFamily="2" charset="77"/>
                <a:cs typeface="Calibri" panose="020F0502020204030204" pitchFamily="34" charset="0"/>
              </a:rPr>
              <a:t>cura</a:t>
            </a:r>
            <a:r>
              <a:rPr sz="1500" spc="-70">
                <a:latin typeface="Adelle Sans" pitchFamily="2" charset="77"/>
                <a:cs typeface="Calibri" panose="020F0502020204030204" pitchFamily="34" charset="0"/>
              </a:rPr>
              <a:t> </a:t>
            </a:r>
            <a:r>
              <a:rPr sz="1500">
                <a:latin typeface="Adelle Sans" pitchFamily="2" charset="77"/>
                <a:cs typeface="Calibri" panose="020F0502020204030204" pitchFamily="34" charset="0"/>
              </a:rPr>
              <a:t>e</a:t>
            </a:r>
            <a:r>
              <a:rPr sz="1500" spc="-55">
                <a:latin typeface="Adelle Sans" pitchFamily="2" charset="77"/>
                <a:cs typeface="Calibri" panose="020F0502020204030204" pitchFamily="34" charset="0"/>
              </a:rPr>
              <a:t> </a:t>
            </a:r>
            <a:r>
              <a:rPr sz="1500" err="1">
                <a:latin typeface="Adelle Sans" pitchFamily="2" charset="77"/>
                <a:cs typeface="Calibri" panose="020F0502020204030204" pitchFamily="34" charset="0"/>
              </a:rPr>
              <a:t>contribuzione</a:t>
            </a:r>
            <a:r>
              <a:rPr sz="1500" spc="-55">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positiva</a:t>
            </a:r>
            <a:r>
              <a:rPr sz="1500" spc="-50">
                <a:latin typeface="Adelle Sans" pitchFamily="2" charset="77"/>
                <a:cs typeface="Calibri" panose="020F0502020204030204" pitchFamily="34" charset="0"/>
              </a:rPr>
              <a:t> </a:t>
            </a:r>
            <a:r>
              <a:rPr sz="1500" spc="-40" err="1">
                <a:latin typeface="Adelle Sans" pitchFamily="2" charset="77"/>
                <a:cs typeface="Calibri" panose="020F0502020204030204" pitchFamily="34" charset="0"/>
              </a:rPr>
              <a:t>alla</a:t>
            </a:r>
            <a:r>
              <a:rPr sz="1500" spc="-55">
                <a:latin typeface="Adelle Sans" pitchFamily="2" charset="77"/>
                <a:cs typeface="Calibri" panose="020F0502020204030204" pitchFamily="34" charset="0"/>
              </a:rPr>
              <a:t> </a:t>
            </a:r>
            <a:r>
              <a:rPr sz="1500" spc="-30" err="1">
                <a:latin typeface="Adelle Sans" pitchFamily="2" charset="77"/>
                <a:cs typeface="Calibri" panose="020F0502020204030204" pitchFamily="34" charset="0"/>
              </a:rPr>
              <a:t>città</a:t>
            </a:r>
            <a:r>
              <a:rPr sz="1500" spc="-30">
                <a:latin typeface="Adelle Sans" pitchFamily="2" charset="77"/>
                <a:cs typeface="Calibri" panose="020F0502020204030204" pitchFamily="34" charset="0"/>
              </a:rPr>
              <a:t>, </a:t>
            </a:r>
            <a:r>
              <a:rPr sz="1500" spc="-35" err="1">
                <a:latin typeface="Adelle Sans" pitchFamily="2" charset="77"/>
                <a:cs typeface="Calibri" panose="020F0502020204030204" pitchFamily="34" charset="0"/>
              </a:rPr>
              <a:t>allargare</a:t>
            </a:r>
            <a:r>
              <a:rPr sz="1500" spc="-65">
                <a:latin typeface="Adelle Sans" pitchFamily="2" charset="77"/>
                <a:cs typeface="Calibri" panose="020F0502020204030204" pitchFamily="34" charset="0"/>
              </a:rPr>
              <a:t> </a:t>
            </a:r>
            <a:r>
              <a:rPr sz="1500" spc="-60">
                <a:latin typeface="Adelle Sans" pitchFamily="2" charset="77"/>
                <a:cs typeface="Calibri" panose="020F0502020204030204" pitchFamily="34" charset="0"/>
              </a:rPr>
              <a:t>la</a:t>
            </a:r>
            <a:r>
              <a:rPr sz="1500" spc="-55">
                <a:latin typeface="Adelle Sans" pitchFamily="2" charset="77"/>
                <a:cs typeface="Calibri" panose="020F0502020204030204" pitchFamily="34" charset="0"/>
              </a:rPr>
              <a:t> </a:t>
            </a:r>
            <a:r>
              <a:rPr sz="1500" spc="-30" err="1">
                <a:latin typeface="Adelle Sans" pitchFamily="2" charset="77"/>
                <a:cs typeface="Calibri" panose="020F0502020204030204" pitchFamily="34" charset="0"/>
              </a:rPr>
              <a:t>platea</a:t>
            </a:r>
            <a:r>
              <a:rPr sz="1500" spc="-60">
                <a:latin typeface="Adelle Sans" pitchFamily="2" charset="77"/>
                <a:cs typeface="Calibri" panose="020F0502020204030204" pitchFamily="34" charset="0"/>
              </a:rPr>
              <a:t> </a:t>
            </a:r>
            <a:r>
              <a:rPr sz="1500" spc="-50">
                <a:latin typeface="Adelle Sans" pitchFamily="2" charset="77"/>
                <a:cs typeface="Calibri" panose="020F0502020204030204" pitchFamily="34" charset="0"/>
              </a:rPr>
              <a:t>di</a:t>
            </a:r>
            <a:r>
              <a:rPr sz="1500" spc="-55">
                <a:latin typeface="Adelle Sans" pitchFamily="2" charset="77"/>
                <a:cs typeface="Calibri" panose="020F0502020204030204" pitchFamily="34" charset="0"/>
              </a:rPr>
              <a:t> </a:t>
            </a:r>
            <a:r>
              <a:rPr sz="1500">
                <a:latin typeface="Adelle Sans" pitchFamily="2" charset="77"/>
                <a:cs typeface="Calibri" panose="020F0502020204030204" pitchFamily="34" charset="0"/>
              </a:rPr>
              <a:t>chi</a:t>
            </a:r>
            <a:r>
              <a:rPr sz="1500" spc="-60">
                <a:latin typeface="Adelle Sans" pitchFamily="2" charset="77"/>
                <a:cs typeface="Calibri" panose="020F0502020204030204" pitchFamily="34" charset="0"/>
              </a:rPr>
              <a:t> </a:t>
            </a:r>
            <a:r>
              <a:rPr sz="1500" spc="-40" err="1">
                <a:latin typeface="Adelle Sans" pitchFamily="2" charset="77"/>
                <a:cs typeface="Calibri" panose="020F0502020204030204" pitchFamily="34" charset="0"/>
              </a:rPr>
              <a:t>partecipa</a:t>
            </a:r>
            <a:r>
              <a:rPr sz="1500" spc="-40">
                <a:latin typeface="Adelle Sans" pitchFamily="2" charset="77"/>
                <a:cs typeface="Calibri" panose="020F0502020204030204" pitchFamily="34" charset="0"/>
              </a:rPr>
              <a:t>:</a:t>
            </a:r>
            <a:r>
              <a:rPr sz="1500" spc="-60">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dagli</a:t>
            </a:r>
            <a:r>
              <a:rPr sz="1500" spc="-60">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esperti</a:t>
            </a:r>
            <a:r>
              <a:rPr sz="1500" spc="-55">
                <a:latin typeface="Adelle Sans" pitchFamily="2" charset="77"/>
                <a:cs typeface="Calibri" panose="020F0502020204030204" pitchFamily="34" charset="0"/>
              </a:rPr>
              <a:t> </a:t>
            </a:r>
            <a:r>
              <a:rPr sz="1500" spc="-50">
                <a:latin typeface="Adelle Sans" pitchFamily="2" charset="77"/>
                <a:cs typeface="Calibri" panose="020F0502020204030204" pitchFamily="34" charset="0"/>
              </a:rPr>
              <a:t>di</a:t>
            </a:r>
            <a:r>
              <a:rPr sz="1500" spc="-60">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partecipazione</a:t>
            </a:r>
            <a:r>
              <a:rPr sz="1500" spc="-60">
                <a:latin typeface="Adelle Sans" pitchFamily="2" charset="77"/>
                <a:cs typeface="Calibri" panose="020F0502020204030204" pitchFamily="34" charset="0"/>
              </a:rPr>
              <a:t> </a:t>
            </a:r>
            <a:r>
              <a:rPr sz="1500" spc="-50">
                <a:latin typeface="Adelle Sans" pitchFamily="2" charset="77"/>
                <a:cs typeface="Calibri" panose="020F0502020204030204" pitchFamily="34" charset="0"/>
              </a:rPr>
              <a:t>di</a:t>
            </a:r>
            <a:r>
              <a:rPr sz="1500" spc="-55">
                <a:latin typeface="Adelle Sans" pitchFamily="2" charset="77"/>
                <a:cs typeface="Calibri" panose="020F0502020204030204" pitchFamily="34" charset="0"/>
              </a:rPr>
              <a:t> </a:t>
            </a:r>
            <a:r>
              <a:rPr sz="1500" err="1">
                <a:latin typeface="Adelle Sans" pitchFamily="2" charset="77"/>
                <a:cs typeface="Calibri" panose="020F0502020204030204" pitchFamily="34" charset="0"/>
              </a:rPr>
              <a:t>oggi</a:t>
            </a:r>
            <a:r>
              <a:rPr sz="1500" spc="-60">
                <a:latin typeface="Adelle Sans" pitchFamily="2" charset="77"/>
                <a:cs typeface="Calibri" panose="020F0502020204030204" pitchFamily="34" charset="0"/>
              </a:rPr>
              <a:t> </a:t>
            </a:r>
            <a:r>
              <a:rPr sz="1500" spc="-25">
                <a:latin typeface="Adelle Sans" pitchFamily="2" charset="77"/>
                <a:cs typeface="Calibri" panose="020F0502020204030204" pitchFamily="34" charset="0"/>
              </a:rPr>
              <a:t>ai </a:t>
            </a:r>
            <a:r>
              <a:rPr sz="1500" spc="-40" err="1">
                <a:latin typeface="Adelle Sans" pitchFamily="2" charset="77"/>
                <a:cs typeface="Calibri" panose="020F0502020204030204" pitchFamily="34" charset="0"/>
              </a:rPr>
              <a:t>cittadini</a:t>
            </a:r>
            <a:r>
              <a:rPr sz="1500" spc="-70">
                <a:latin typeface="Adelle Sans" pitchFamily="2" charset="77"/>
                <a:cs typeface="Calibri" panose="020F0502020204030204" pitchFamily="34" charset="0"/>
              </a:rPr>
              <a:t> </a:t>
            </a:r>
            <a:r>
              <a:rPr sz="1500" spc="-60" err="1">
                <a:latin typeface="Adelle Sans" pitchFamily="2" charset="77"/>
                <a:cs typeface="Calibri" panose="020F0502020204030204" pitchFamily="34" charset="0"/>
              </a:rPr>
              <a:t>attivi</a:t>
            </a:r>
            <a:r>
              <a:rPr sz="1500" spc="-70">
                <a:latin typeface="Adelle Sans" pitchFamily="2" charset="77"/>
                <a:cs typeface="Calibri" panose="020F0502020204030204" pitchFamily="34" charset="0"/>
              </a:rPr>
              <a:t> </a:t>
            </a:r>
            <a:r>
              <a:rPr sz="1500" spc="-30">
                <a:latin typeface="Adelle Sans" pitchFamily="2" charset="77"/>
                <a:cs typeface="Calibri" panose="020F0502020204030204" pitchFamily="34" charset="0"/>
              </a:rPr>
              <a:t>di</a:t>
            </a:r>
            <a:r>
              <a:rPr sz="1500" spc="-70">
                <a:latin typeface="Adelle Sans" pitchFamily="2" charset="77"/>
                <a:cs typeface="Calibri" panose="020F0502020204030204" pitchFamily="34" charset="0"/>
              </a:rPr>
              <a:t> </a:t>
            </a:r>
            <a:r>
              <a:rPr sz="1500" spc="-10" err="1">
                <a:latin typeface="Adelle Sans" pitchFamily="2" charset="77"/>
                <a:cs typeface="Calibri" panose="020F0502020204030204" pitchFamily="34" charset="0"/>
              </a:rPr>
              <a:t>domani</a:t>
            </a:r>
            <a:endParaRPr sz="1500">
              <a:latin typeface="Adelle Sans" pitchFamily="2" charset="77"/>
              <a:cs typeface="Calibri" panose="020F0502020204030204" pitchFamily="34" charset="0"/>
            </a:endParaRPr>
          </a:p>
          <a:p>
            <a:pPr>
              <a:lnSpc>
                <a:spcPct val="100000"/>
              </a:lnSpc>
            </a:pPr>
            <a:endParaRPr sz="1500">
              <a:latin typeface="Adelle Sans" pitchFamily="2" charset="77"/>
              <a:cs typeface="Calibri" panose="020F0502020204030204" pitchFamily="34" charset="0"/>
            </a:endParaRPr>
          </a:p>
          <a:p>
            <a:pPr>
              <a:lnSpc>
                <a:spcPct val="100000"/>
              </a:lnSpc>
              <a:spcBef>
                <a:spcPts val="345"/>
              </a:spcBef>
            </a:pPr>
            <a:endParaRPr sz="1500">
              <a:latin typeface="Adelle Sans" pitchFamily="2" charset="77"/>
              <a:cs typeface="Calibri" panose="020F0502020204030204" pitchFamily="34" charset="0"/>
            </a:endParaRPr>
          </a:p>
          <a:p>
            <a:pPr marL="12700" marR="5080">
              <a:lnSpc>
                <a:spcPct val="100000"/>
              </a:lnSpc>
            </a:pPr>
            <a:r>
              <a:rPr sz="1400" b="1" spc="-30">
                <a:solidFill>
                  <a:srgbClr val="FF7200"/>
                </a:solidFill>
                <a:latin typeface="Adelle Sans" pitchFamily="2" charset="77"/>
                <a:cs typeface="Calibri" panose="020F0502020204030204" pitchFamily="34" charset="0"/>
              </a:rPr>
              <a:t>AVVISO</a:t>
            </a:r>
            <a:r>
              <a:rPr sz="1400" b="1" spc="-85">
                <a:solidFill>
                  <a:srgbClr val="FF7200"/>
                </a:solidFill>
                <a:latin typeface="Adelle Sans" pitchFamily="2" charset="77"/>
                <a:cs typeface="Calibri" panose="020F0502020204030204" pitchFamily="34" charset="0"/>
              </a:rPr>
              <a:t> </a:t>
            </a:r>
            <a:r>
              <a:rPr sz="1400" b="1" spc="-35">
                <a:solidFill>
                  <a:srgbClr val="FF7200"/>
                </a:solidFill>
                <a:latin typeface="Adelle Sans" pitchFamily="2" charset="77"/>
                <a:cs typeface="Calibri" panose="020F0502020204030204" pitchFamily="34" charset="0"/>
              </a:rPr>
              <a:t>PUBBLICO</a:t>
            </a:r>
            <a:r>
              <a:rPr sz="1400" b="1" spc="-85">
                <a:solidFill>
                  <a:srgbClr val="FF7200"/>
                </a:solidFill>
                <a:latin typeface="Adelle Sans" pitchFamily="2" charset="77"/>
                <a:cs typeface="Calibri" panose="020F0502020204030204" pitchFamily="34" charset="0"/>
              </a:rPr>
              <a:t> </a:t>
            </a:r>
            <a:r>
              <a:rPr lang="it-IT" sz="1400" b="1" spc="-85">
                <a:solidFill>
                  <a:srgbClr val="FF7200"/>
                </a:solidFill>
                <a:latin typeface="Adelle Sans" pitchFamily="2" charset="77"/>
                <a:cs typeface="Calibri" panose="020F0502020204030204" pitchFamily="34" charset="0"/>
              </a:rPr>
              <a:t>  </a:t>
            </a:r>
            <a:r>
              <a:rPr sz="1400" b="1" spc="-40">
                <a:solidFill>
                  <a:srgbClr val="FF7200"/>
                </a:solidFill>
                <a:latin typeface="Adelle Sans" pitchFamily="2" charset="77"/>
                <a:cs typeface="Calibri" panose="020F0502020204030204" pitchFamily="34" charset="0"/>
              </a:rPr>
              <a:t>PER</a:t>
            </a:r>
            <a:r>
              <a:rPr sz="1400" b="1" spc="-85">
                <a:solidFill>
                  <a:srgbClr val="FF7200"/>
                </a:solidFill>
                <a:latin typeface="Adelle Sans" pitchFamily="2" charset="77"/>
                <a:cs typeface="Calibri" panose="020F0502020204030204" pitchFamily="34" charset="0"/>
              </a:rPr>
              <a:t> </a:t>
            </a:r>
            <a:r>
              <a:rPr sz="1400" b="1">
                <a:solidFill>
                  <a:srgbClr val="FF7200"/>
                </a:solidFill>
                <a:latin typeface="Adelle Sans" pitchFamily="2" charset="77"/>
                <a:cs typeface="Calibri" panose="020F0502020204030204" pitchFamily="34" charset="0"/>
              </a:rPr>
              <a:t>LA</a:t>
            </a:r>
            <a:r>
              <a:rPr sz="1400" b="1" spc="-85">
                <a:solidFill>
                  <a:srgbClr val="FF7200"/>
                </a:solidFill>
                <a:latin typeface="Adelle Sans" pitchFamily="2" charset="77"/>
                <a:cs typeface="Calibri" panose="020F0502020204030204" pitchFamily="34" charset="0"/>
              </a:rPr>
              <a:t> </a:t>
            </a:r>
            <a:r>
              <a:rPr sz="1400" b="1" spc="-10">
                <a:solidFill>
                  <a:srgbClr val="FF7200"/>
                </a:solidFill>
                <a:latin typeface="Adelle Sans" pitchFamily="2" charset="77"/>
                <a:cs typeface="Calibri" panose="020F0502020204030204" pitchFamily="34" charset="0"/>
              </a:rPr>
              <a:t>RACCOLTA</a:t>
            </a:r>
            <a:r>
              <a:rPr sz="1400" b="1" spc="-85">
                <a:solidFill>
                  <a:srgbClr val="FF7200"/>
                </a:solidFill>
                <a:latin typeface="Adelle Sans" pitchFamily="2" charset="77"/>
                <a:cs typeface="Calibri" panose="020F0502020204030204" pitchFamily="34" charset="0"/>
              </a:rPr>
              <a:t> </a:t>
            </a:r>
            <a:r>
              <a:rPr sz="1400" b="1" spc="-135">
                <a:solidFill>
                  <a:srgbClr val="FF7200"/>
                </a:solidFill>
                <a:latin typeface="Adelle Sans" pitchFamily="2" charset="77"/>
                <a:cs typeface="Calibri" panose="020F0502020204030204" pitchFamily="34" charset="0"/>
              </a:rPr>
              <a:t>DI</a:t>
            </a:r>
            <a:r>
              <a:rPr sz="1400" b="1" spc="-80">
                <a:solidFill>
                  <a:srgbClr val="FF7200"/>
                </a:solidFill>
                <a:latin typeface="Adelle Sans" pitchFamily="2" charset="77"/>
                <a:cs typeface="Calibri" panose="020F0502020204030204" pitchFamily="34" charset="0"/>
              </a:rPr>
              <a:t> </a:t>
            </a:r>
            <a:r>
              <a:rPr sz="1400" b="1" spc="-25">
                <a:solidFill>
                  <a:srgbClr val="FF7200"/>
                </a:solidFill>
                <a:latin typeface="Adelle Sans" pitchFamily="2" charset="77"/>
                <a:cs typeface="Calibri" panose="020F0502020204030204" pitchFamily="34" charset="0"/>
              </a:rPr>
              <a:t>PROPOSTE</a:t>
            </a:r>
            <a:r>
              <a:rPr sz="1400" b="1" spc="-85">
                <a:solidFill>
                  <a:srgbClr val="FF7200"/>
                </a:solidFill>
                <a:latin typeface="Adelle Sans" pitchFamily="2" charset="77"/>
                <a:cs typeface="Calibri" panose="020F0502020204030204" pitchFamily="34" charset="0"/>
              </a:rPr>
              <a:t> </a:t>
            </a:r>
            <a:r>
              <a:rPr sz="1400" b="1" spc="-135">
                <a:solidFill>
                  <a:srgbClr val="FF7200"/>
                </a:solidFill>
                <a:latin typeface="Adelle Sans" pitchFamily="2" charset="77"/>
                <a:cs typeface="Calibri" panose="020F0502020204030204" pitchFamily="34" charset="0"/>
              </a:rPr>
              <a:t>DI</a:t>
            </a:r>
            <a:r>
              <a:rPr sz="1400" b="1" spc="-85">
                <a:solidFill>
                  <a:srgbClr val="FF7200"/>
                </a:solidFill>
                <a:latin typeface="Adelle Sans" pitchFamily="2" charset="77"/>
                <a:cs typeface="Calibri" panose="020F0502020204030204" pitchFamily="34" charset="0"/>
              </a:rPr>
              <a:t> </a:t>
            </a:r>
            <a:r>
              <a:rPr sz="1400" b="1" spc="-10">
                <a:solidFill>
                  <a:srgbClr val="FF7200"/>
                </a:solidFill>
                <a:latin typeface="Adelle Sans" pitchFamily="2" charset="77"/>
                <a:cs typeface="Calibri" panose="020F0502020204030204" pitchFamily="34" charset="0"/>
              </a:rPr>
              <a:t>COLLABORAZIONE </a:t>
            </a:r>
            <a:r>
              <a:rPr sz="1400" b="1" spc="-40">
                <a:solidFill>
                  <a:srgbClr val="FF7200"/>
                </a:solidFill>
                <a:latin typeface="Adelle Sans" pitchFamily="2" charset="77"/>
                <a:cs typeface="Calibri" panose="020F0502020204030204" pitchFamily="34" charset="0"/>
              </a:rPr>
              <a:t>PER</a:t>
            </a:r>
            <a:r>
              <a:rPr sz="1400" b="1" spc="-75">
                <a:solidFill>
                  <a:srgbClr val="FF7200"/>
                </a:solidFill>
                <a:latin typeface="Adelle Sans" pitchFamily="2" charset="77"/>
                <a:cs typeface="Calibri" panose="020F0502020204030204" pitchFamily="34" charset="0"/>
              </a:rPr>
              <a:t> </a:t>
            </a:r>
            <a:r>
              <a:rPr sz="1400" b="1">
                <a:solidFill>
                  <a:srgbClr val="FF7200"/>
                </a:solidFill>
                <a:latin typeface="Adelle Sans" pitchFamily="2" charset="77"/>
                <a:cs typeface="Calibri" panose="020F0502020204030204" pitchFamily="34" charset="0"/>
              </a:rPr>
              <a:t>LA</a:t>
            </a:r>
            <a:r>
              <a:rPr sz="1400" b="1" spc="-75">
                <a:solidFill>
                  <a:srgbClr val="FF7200"/>
                </a:solidFill>
                <a:latin typeface="Adelle Sans" pitchFamily="2" charset="77"/>
                <a:cs typeface="Calibri" panose="020F0502020204030204" pitchFamily="34" charset="0"/>
              </a:rPr>
              <a:t> </a:t>
            </a:r>
            <a:r>
              <a:rPr sz="1400" b="1" spc="-50">
                <a:solidFill>
                  <a:srgbClr val="FF7200"/>
                </a:solidFill>
                <a:latin typeface="Adelle Sans" pitchFamily="2" charset="77"/>
                <a:cs typeface="Calibri" panose="020F0502020204030204" pitchFamily="34" charset="0"/>
              </a:rPr>
              <a:t>PARTECIPAZIONE</a:t>
            </a:r>
            <a:r>
              <a:rPr sz="1400" b="1" spc="-75">
                <a:solidFill>
                  <a:srgbClr val="FF7200"/>
                </a:solidFill>
                <a:latin typeface="Adelle Sans" pitchFamily="2" charset="77"/>
                <a:cs typeface="Calibri" panose="020F0502020204030204" pitchFamily="34" charset="0"/>
              </a:rPr>
              <a:t> </a:t>
            </a:r>
            <a:r>
              <a:rPr sz="1400" b="1" spc="-95">
                <a:solidFill>
                  <a:srgbClr val="FF7200"/>
                </a:solidFill>
                <a:latin typeface="Adelle Sans" pitchFamily="2" charset="77"/>
                <a:cs typeface="Calibri" panose="020F0502020204030204" pitchFamily="34" charset="0"/>
              </a:rPr>
              <a:t>DEI</a:t>
            </a:r>
            <a:r>
              <a:rPr sz="1400" b="1" spc="-70">
                <a:solidFill>
                  <a:srgbClr val="FF7200"/>
                </a:solidFill>
                <a:latin typeface="Adelle Sans" pitchFamily="2" charset="77"/>
                <a:cs typeface="Calibri" panose="020F0502020204030204" pitchFamily="34" charset="0"/>
              </a:rPr>
              <a:t> CITTADINI</a:t>
            </a:r>
            <a:r>
              <a:rPr sz="1400" b="1" spc="-75">
                <a:solidFill>
                  <a:srgbClr val="FF7200"/>
                </a:solidFill>
                <a:latin typeface="Adelle Sans" pitchFamily="2" charset="77"/>
                <a:cs typeface="Calibri" panose="020F0502020204030204" pitchFamily="34" charset="0"/>
              </a:rPr>
              <a:t> </a:t>
            </a:r>
            <a:r>
              <a:rPr sz="1400" b="1" spc="50">
                <a:solidFill>
                  <a:srgbClr val="FF7200"/>
                </a:solidFill>
                <a:latin typeface="Adelle Sans" pitchFamily="2" charset="77"/>
                <a:cs typeface="Calibri" panose="020F0502020204030204" pitchFamily="34" charset="0"/>
              </a:rPr>
              <a:t>ALLA</a:t>
            </a:r>
            <a:r>
              <a:rPr sz="1400" b="1" spc="-75">
                <a:solidFill>
                  <a:srgbClr val="FF7200"/>
                </a:solidFill>
                <a:latin typeface="Adelle Sans" pitchFamily="2" charset="77"/>
                <a:cs typeface="Calibri" panose="020F0502020204030204" pitchFamily="34" charset="0"/>
              </a:rPr>
              <a:t> </a:t>
            </a:r>
            <a:r>
              <a:rPr sz="1400" b="1" spc="-10">
                <a:solidFill>
                  <a:srgbClr val="FF7200"/>
                </a:solidFill>
                <a:latin typeface="Adelle Sans" pitchFamily="2" charset="77"/>
                <a:cs typeface="Calibri" panose="020F0502020204030204" pitchFamily="34" charset="0"/>
              </a:rPr>
              <a:t>RIGENERAZIONE</a:t>
            </a:r>
            <a:endParaRPr sz="1400">
              <a:latin typeface="Adelle Sans" pitchFamily="2" charset="77"/>
              <a:cs typeface="Calibri" panose="020F0502020204030204" pitchFamily="34" charset="0"/>
            </a:endParaRPr>
          </a:p>
          <a:p>
            <a:pPr marL="12700">
              <a:lnSpc>
                <a:spcPct val="100000"/>
              </a:lnSpc>
            </a:pPr>
            <a:r>
              <a:rPr sz="1400" b="1" spc="-35">
                <a:solidFill>
                  <a:srgbClr val="FF7200"/>
                </a:solidFill>
                <a:latin typeface="Adelle Sans" pitchFamily="2" charset="77"/>
                <a:cs typeface="Calibri" panose="020F0502020204030204" pitchFamily="34" charset="0"/>
              </a:rPr>
              <a:t>E</a:t>
            </a:r>
            <a:r>
              <a:rPr sz="1400" b="1" spc="-90">
                <a:solidFill>
                  <a:srgbClr val="FF7200"/>
                </a:solidFill>
                <a:latin typeface="Adelle Sans" pitchFamily="2" charset="77"/>
                <a:cs typeface="Calibri" panose="020F0502020204030204" pitchFamily="34" charset="0"/>
              </a:rPr>
              <a:t> </a:t>
            </a:r>
            <a:r>
              <a:rPr sz="1400" b="1">
                <a:solidFill>
                  <a:srgbClr val="FF7200"/>
                </a:solidFill>
                <a:latin typeface="Adelle Sans" pitchFamily="2" charset="77"/>
                <a:cs typeface="Calibri" panose="020F0502020204030204" pitchFamily="34" charset="0"/>
              </a:rPr>
              <a:t>CURA</a:t>
            </a:r>
            <a:r>
              <a:rPr sz="1400" b="1" spc="-90">
                <a:solidFill>
                  <a:srgbClr val="FF7200"/>
                </a:solidFill>
                <a:latin typeface="Adelle Sans" pitchFamily="2" charset="77"/>
                <a:cs typeface="Calibri" panose="020F0502020204030204" pitchFamily="34" charset="0"/>
              </a:rPr>
              <a:t> </a:t>
            </a:r>
            <a:r>
              <a:rPr sz="1400" b="1" spc="-95">
                <a:solidFill>
                  <a:srgbClr val="FF7200"/>
                </a:solidFill>
                <a:latin typeface="Adelle Sans" pitchFamily="2" charset="77"/>
                <a:cs typeface="Calibri" panose="020F0502020204030204" pitchFamily="34" charset="0"/>
              </a:rPr>
              <a:t>DEI</a:t>
            </a:r>
            <a:r>
              <a:rPr sz="1400" b="1" spc="-85">
                <a:solidFill>
                  <a:srgbClr val="FF7200"/>
                </a:solidFill>
                <a:latin typeface="Adelle Sans" pitchFamily="2" charset="77"/>
                <a:cs typeface="Calibri" panose="020F0502020204030204" pitchFamily="34" charset="0"/>
              </a:rPr>
              <a:t> </a:t>
            </a:r>
            <a:r>
              <a:rPr sz="1400" b="1" spc="-80">
                <a:solidFill>
                  <a:srgbClr val="FF7200"/>
                </a:solidFill>
                <a:latin typeface="Adelle Sans" pitchFamily="2" charset="77"/>
                <a:cs typeface="Calibri" panose="020F0502020204030204" pitchFamily="34" charset="0"/>
              </a:rPr>
              <a:t>BENI</a:t>
            </a:r>
            <a:r>
              <a:rPr sz="1400" b="1" spc="-90">
                <a:solidFill>
                  <a:srgbClr val="FF7200"/>
                </a:solidFill>
                <a:latin typeface="Adelle Sans" pitchFamily="2" charset="77"/>
                <a:cs typeface="Calibri" panose="020F0502020204030204" pitchFamily="34" charset="0"/>
              </a:rPr>
              <a:t> </a:t>
            </a:r>
            <a:r>
              <a:rPr sz="1400" b="1" spc="-20">
                <a:solidFill>
                  <a:srgbClr val="FF7200"/>
                </a:solidFill>
                <a:latin typeface="Adelle Sans" pitchFamily="2" charset="77"/>
                <a:cs typeface="Calibri" panose="020F0502020204030204" pitchFamily="34" charset="0"/>
              </a:rPr>
              <a:t>COMUNI</a:t>
            </a:r>
            <a:r>
              <a:rPr sz="1400" b="1" spc="-90">
                <a:solidFill>
                  <a:srgbClr val="FF7200"/>
                </a:solidFill>
                <a:latin typeface="Adelle Sans" pitchFamily="2" charset="77"/>
                <a:cs typeface="Calibri" panose="020F0502020204030204" pitchFamily="34" charset="0"/>
              </a:rPr>
              <a:t> </a:t>
            </a:r>
            <a:r>
              <a:rPr sz="1400" b="1">
                <a:solidFill>
                  <a:srgbClr val="FF7200"/>
                </a:solidFill>
                <a:latin typeface="Adelle Sans" pitchFamily="2" charset="77"/>
                <a:cs typeface="Calibri" panose="020F0502020204030204" pitchFamily="34" charset="0"/>
              </a:rPr>
              <a:t>DELLA</a:t>
            </a:r>
            <a:r>
              <a:rPr sz="1400" b="1" spc="-85">
                <a:solidFill>
                  <a:srgbClr val="FF7200"/>
                </a:solidFill>
                <a:latin typeface="Adelle Sans" pitchFamily="2" charset="77"/>
                <a:cs typeface="Calibri" panose="020F0502020204030204" pitchFamily="34" charset="0"/>
              </a:rPr>
              <a:t> </a:t>
            </a:r>
            <a:r>
              <a:rPr sz="1400" b="1" spc="-10">
                <a:solidFill>
                  <a:srgbClr val="FF7200"/>
                </a:solidFill>
                <a:latin typeface="Adelle Sans" pitchFamily="2" charset="77"/>
                <a:cs typeface="Calibri" panose="020F0502020204030204" pitchFamily="34" charset="0"/>
              </a:rPr>
              <a:t>CITTÀ</a:t>
            </a:r>
            <a:endParaRPr sz="1400">
              <a:latin typeface="Adelle Sans" pitchFamily="2" charset="77"/>
              <a:cs typeface="Calibri" panose="020F0502020204030204" pitchFamily="34" charset="0"/>
            </a:endParaRPr>
          </a:p>
        </p:txBody>
      </p:sp>
      <p:sp>
        <p:nvSpPr>
          <p:cNvPr id="33" name="object 33"/>
          <p:cNvSpPr/>
          <p:nvPr/>
        </p:nvSpPr>
        <p:spPr>
          <a:xfrm>
            <a:off x="757020" y="5373000"/>
            <a:ext cx="6995159" cy="0"/>
          </a:xfrm>
          <a:custGeom>
            <a:avLst/>
            <a:gdLst/>
            <a:ahLst/>
            <a:cxnLst/>
            <a:rect l="l" t="t" r="r" b="b"/>
            <a:pathLst>
              <a:path w="6995159">
                <a:moveTo>
                  <a:pt x="0" y="0"/>
                </a:moveTo>
                <a:lnTo>
                  <a:pt x="6995045" y="0"/>
                </a:lnTo>
              </a:path>
            </a:pathLst>
          </a:custGeom>
          <a:ln w="88900">
            <a:solidFill>
              <a:srgbClr val="0A5FEA"/>
            </a:solidFill>
          </a:ln>
        </p:spPr>
        <p:txBody>
          <a:bodyPr wrap="square" lIns="0" tIns="0" rIns="0" bIns="0" rtlCol="0"/>
          <a:lstStyle/>
          <a:p>
            <a:endParaRPr/>
          </a:p>
        </p:txBody>
      </p:sp>
      <p:pic>
        <p:nvPicPr>
          <p:cNvPr id="41" name="Immagine 40" descr="Immagine che contiene vestiti, erba, pianta, aria aperta&#10;&#10;Descrizione generata automaticamente">
            <a:extLst>
              <a:ext uri="{FF2B5EF4-FFF2-40B4-BE49-F238E27FC236}">
                <a16:creationId xmlns:a16="http://schemas.microsoft.com/office/drawing/2014/main" id="{86409DC1-E5B3-62AD-2361-790BC485423C}"/>
              </a:ext>
            </a:extLst>
          </p:cNvPr>
          <p:cNvPicPr>
            <a:picLocks noChangeAspect="1"/>
          </p:cNvPicPr>
          <p:nvPr/>
        </p:nvPicPr>
        <p:blipFill>
          <a:blip r:embed="rId2"/>
          <a:stretch>
            <a:fillRect/>
          </a:stretch>
        </p:blipFill>
        <p:spPr>
          <a:xfrm>
            <a:off x="8109026" y="-159657"/>
            <a:ext cx="9757468" cy="7318101"/>
          </a:xfrm>
          <a:prstGeom prst="rect">
            <a:avLst/>
          </a:prstGeom>
        </p:spPr>
      </p:pic>
    </p:spTree>
    <p:extLst>
      <p:ext uri="{BB962C8B-B14F-4D97-AF65-F5344CB8AC3E}">
        <p14:creationId xmlns:p14="http://schemas.microsoft.com/office/powerpoint/2010/main" val="1970348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6FE88-3FA7-9791-F7F7-BD341073CD97}"/>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1AA07969-4FD4-76F6-0824-78E8E8640097}"/>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23D2411-561B-C49A-DFD5-22F0678C5795}"/>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1E9966D0-84DD-1A91-2D7D-29E13D99F53E}"/>
              </a:ext>
            </a:extLst>
          </p:cNvPr>
          <p:cNvSpPr txBox="1"/>
          <p:nvPr/>
        </p:nvSpPr>
        <p:spPr>
          <a:xfrm>
            <a:off x="252679" y="259939"/>
            <a:ext cx="11939321" cy="923330"/>
          </a:xfrm>
          <a:prstGeom prst="rect">
            <a:avLst/>
          </a:prstGeom>
          <a:noFill/>
        </p:spPr>
        <p:txBody>
          <a:bodyPr wrap="square" rtlCol="0">
            <a:spAutoFit/>
          </a:bodyPr>
          <a:lstStyle/>
          <a:p>
            <a:r>
              <a:rPr lang="it-IT" sz="1800" b="1">
                <a:solidFill>
                  <a:srgbClr val="FF7300"/>
                </a:solidFill>
                <a:effectLst/>
                <a:latin typeface="Adelle Sans ExtraBold" panose="02000503000000020004" pitchFamily="2" charset="77"/>
              </a:rPr>
              <a:t>Ambito</a:t>
            </a:r>
            <a:r>
              <a:rPr lang="it-IT" sz="1800">
                <a:solidFill>
                  <a:srgbClr val="FF7300"/>
                </a:solidFill>
                <a:effectLst/>
                <a:latin typeface="Adelle Sans ExtraBold" panose="02000503000000020004" pitchFamily="2" charset="77"/>
              </a:rPr>
              <a:t> - c</a:t>
            </a:r>
            <a:r>
              <a:rPr lang="it-IT" sz="1800">
                <a:solidFill>
                  <a:srgbClr val="FF7300"/>
                </a:solidFill>
                <a:effectLst/>
                <a:latin typeface="AdelleSans" panose="02000503000000020004" pitchFamily="2" charset="77"/>
              </a:rPr>
              <a:t>ura e rivitalizzazione di spazi urbani pubblici o ad uso pubblico – 6 proposte</a:t>
            </a:r>
          </a:p>
          <a:p>
            <a:r>
              <a:rPr lang="it-IT">
                <a:latin typeface="AdelleSans" panose="02000503000000020004" pitchFamily="2" charset="77"/>
              </a:rPr>
              <a:t>Sintesi proposte</a:t>
            </a:r>
            <a:endParaRPr lang="it-IT" sz="1800">
              <a:effectLst/>
              <a:latin typeface="AdelleSans" panose="02000503000000020004" pitchFamily="2" charset="77"/>
            </a:endParaRP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3E8419D9-53EB-272A-EF3C-0314F1A643A9}"/>
              </a:ext>
            </a:extLst>
          </p:cNvPr>
          <p:cNvGraphicFramePr>
            <a:graphicFrameLocks noGrp="1"/>
          </p:cNvGraphicFramePr>
          <p:nvPr>
            <p:extLst>
              <p:ext uri="{D42A27DB-BD31-4B8C-83A1-F6EECF244321}">
                <p14:modId xmlns:p14="http://schemas.microsoft.com/office/powerpoint/2010/main" val="2675456702"/>
              </p:ext>
            </p:extLst>
          </p:nvPr>
        </p:nvGraphicFramePr>
        <p:xfrm>
          <a:off x="252679" y="865763"/>
          <a:ext cx="11177320" cy="5643979"/>
        </p:xfrm>
        <a:graphic>
          <a:graphicData uri="http://schemas.openxmlformats.org/drawingml/2006/table">
            <a:tbl>
              <a:tblPr firstRow="1" bandRow="1">
                <a:tableStyleId>{21E4AEA4-8DFA-4A89-87EB-49C32662AFE0}</a:tableStyleId>
              </a:tblPr>
              <a:tblGrid>
                <a:gridCol w="1875465">
                  <a:extLst>
                    <a:ext uri="{9D8B030D-6E8A-4147-A177-3AD203B41FA5}">
                      <a16:colId xmlns:a16="http://schemas.microsoft.com/office/drawing/2014/main" val="3442489014"/>
                    </a:ext>
                  </a:extLst>
                </a:gridCol>
                <a:gridCol w="2092834">
                  <a:extLst>
                    <a:ext uri="{9D8B030D-6E8A-4147-A177-3AD203B41FA5}">
                      <a16:colId xmlns:a16="http://schemas.microsoft.com/office/drawing/2014/main" val="3026638736"/>
                    </a:ext>
                  </a:extLst>
                </a:gridCol>
                <a:gridCol w="5474732">
                  <a:extLst>
                    <a:ext uri="{9D8B030D-6E8A-4147-A177-3AD203B41FA5}">
                      <a16:colId xmlns:a16="http://schemas.microsoft.com/office/drawing/2014/main" val="1175458617"/>
                    </a:ext>
                  </a:extLst>
                </a:gridCol>
                <a:gridCol w="1734289">
                  <a:extLst>
                    <a:ext uri="{9D8B030D-6E8A-4147-A177-3AD203B41FA5}">
                      <a16:colId xmlns:a16="http://schemas.microsoft.com/office/drawing/2014/main" val="2389385546"/>
                    </a:ext>
                  </a:extLst>
                </a:gridCol>
              </a:tblGrid>
              <a:tr h="444598">
                <a:tc>
                  <a:txBody>
                    <a:bodyPr/>
                    <a:lstStyle/>
                    <a:p>
                      <a:pPr lvl="0" algn="ctr">
                        <a:buNone/>
                      </a:pPr>
                      <a:r>
                        <a:rPr lang="it-IT" sz="1050" b="1"/>
                        <a:t>Nome progetto</a:t>
                      </a:r>
                      <a:endParaRPr lang="it-IT" sz="1050" b="1">
                        <a:latin typeface="AdelleSans"/>
                      </a:endParaRPr>
                    </a:p>
                  </a:txBody>
                  <a:tcPr anchor="ctr">
                    <a:solidFill>
                      <a:schemeClr val="accent2"/>
                    </a:solidFill>
                  </a:tcPr>
                </a:tc>
                <a:tc>
                  <a:txBody>
                    <a:bodyPr/>
                    <a:lstStyle/>
                    <a:p>
                      <a:pPr lvl="0" algn="ctr">
                        <a:buNone/>
                      </a:pPr>
                      <a:r>
                        <a:rPr lang="it-IT" sz="1050" b="1">
                          <a:latin typeface="AdelleSans"/>
                        </a:rPr>
                        <a:t>Soggetto proponente</a:t>
                      </a:r>
                    </a:p>
                  </a:txBody>
                  <a:tcPr anchor="ctr">
                    <a:solidFill>
                      <a:schemeClr val="accent2"/>
                    </a:solidFill>
                  </a:tcPr>
                </a:tc>
                <a:tc>
                  <a:txBody>
                    <a:bodyPr/>
                    <a:lstStyle/>
                    <a:p>
                      <a:pPr lvl="0" algn="ctr">
                        <a:buNone/>
                      </a:pPr>
                      <a:r>
                        <a:rPr lang="it-IT" sz="1050" b="1"/>
                        <a:t>Oggetto della proposta</a:t>
                      </a:r>
                      <a:endParaRPr lang="it-IT" sz="1050" b="1">
                        <a:latin typeface="AdelleSans"/>
                      </a:endParaRPr>
                    </a:p>
                  </a:txBody>
                  <a:tcPr anchor="ctr">
                    <a:solidFill>
                      <a:schemeClr val="accent2"/>
                    </a:solidFill>
                  </a:tcPr>
                </a:tc>
                <a:tc>
                  <a:txBody>
                    <a:bodyPr/>
                    <a:lstStyle/>
                    <a:p>
                      <a:pPr lvl="0" algn="ctr">
                        <a:buNone/>
                      </a:pPr>
                      <a:r>
                        <a:rPr lang="it-IT" sz="1050" b="1"/>
                        <a:t>Direzioni coinvolte</a:t>
                      </a:r>
                      <a:endParaRPr lang="it-IT" sz="1050" b="1">
                        <a:latin typeface="AdelleSans"/>
                      </a:endParaRPr>
                    </a:p>
                  </a:txBody>
                  <a:tcPr anchor="ctr">
                    <a:solidFill>
                      <a:schemeClr val="accent2"/>
                    </a:solidFill>
                  </a:tcPr>
                </a:tc>
                <a:extLst>
                  <a:ext uri="{0D108BD9-81ED-4DB2-BD59-A6C34878D82A}">
                    <a16:rowId xmlns:a16="http://schemas.microsoft.com/office/drawing/2014/main" val="826175197"/>
                  </a:ext>
                </a:extLst>
              </a:tr>
              <a:tr h="1071599">
                <a:tc>
                  <a:txBody>
                    <a:bodyPr/>
                    <a:lstStyle/>
                    <a:p>
                      <a:pPr algn="l" fontAlgn="ctr"/>
                      <a:r>
                        <a:rPr lang="it-IT" sz="1400" b="1" u="none" strike="noStrike">
                          <a:solidFill>
                            <a:srgbClr val="000000"/>
                          </a:solidFill>
                          <a:effectLst/>
                        </a:rPr>
                        <a:t>Blue Basket </a:t>
                      </a:r>
                      <a:endParaRPr lang="it-IT" sz="1400" b="1" i="1" u="none" strike="noStrike">
                        <a:solidFill>
                          <a:srgbClr val="000000"/>
                        </a:solidFill>
                        <a:effectLst/>
                        <a:latin typeface="Aptos Display" panose="020B0004020202020204" pitchFamily="34" charset="0"/>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Gaetano La </a:t>
                      </a:r>
                      <a:r>
                        <a:rPr lang="it-IT" sz="1400" b="0" i="0" u="none" strike="noStrike" err="1">
                          <a:solidFill>
                            <a:srgbClr val="000000"/>
                          </a:solidFill>
                          <a:effectLst/>
                          <a:latin typeface="Aptos Display" panose="020B0004020202020204" pitchFamily="34" charset="0"/>
                        </a:rPr>
                        <a:t>Peruta</a:t>
                      </a:r>
                      <a:r>
                        <a:rPr lang="it-IT" sz="1400" b="0" i="0" u="none" strike="noStrike">
                          <a:solidFill>
                            <a:srgbClr val="000000"/>
                          </a:solidFill>
                          <a:effectLst/>
                          <a:latin typeface="Aptos Display" panose="020B0004020202020204" pitchFamily="34" charset="0"/>
                        </a:rPr>
                        <a:t> </a:t>
                      </a:r>
                    </a:p>
                  </a:txBody>
                  <a:tcPr marL="9525" marR="9525" marT="9525" marB="0"/>
                </a:tc>
                <a:tc>
                  <a:txBody>
                    <a:bodyPr/>
                    <a:lstStyle/>
                    <a:p>
                      <a:pPr algn="ctr" fontAlgn="t"/>
                      <a:endParaRPr lang="it-IT" sz="1400" b="0" u="none" strike="noStrike">
                        <a:solidFill>
                          <a:srgbClr val="000000"/>
                        </a:solidFill>
                        <a:effectLst/>
                      </a:endParaRPr>
                    </a:p>
                    <a:p>
                      <a:pPr algn="ctr" fontAlgn="t"/>
                      <a:r>
                        <a:rPr lang="it-IT" sz="1400" b="0" u="none" strike="noStrike">
                          <a:solidFill>
                            <a:srgbClr val="000000"/>
                          </a:solidFill>
                          <a:effectLst/>
                        </a:rPr>
                        <a:t>Riqualificazione campo da basket Via Manfredonia (Zona San Cristoforo) attraverso attività di pitturazione della pavimentazione</a:t>
                      </a:r>
                      <a:endParaRPr lang="it-IT" sz="1400" b="0" i="0"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 </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Sport</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Verde </a:t>
                      </a:r>
                    </a:p>
                  </a:txBody>
                  <a:tcPr marL="9525" marR="9525" marT="9525" marB="0"/>
                </a:tc>
                <a:extLst>
                  <a:ext uri="{0D108BD9-81ED-4DB2-BD59-A6C34878D82A}">
                    <a16:rowId xmlns:a16="http://schemas.microsoft.com/office/drawing/2014/main" val="4044887824"/>
                  </a:ext>
                </a:extLst>
              </a:tr>
              <a:tr h="1548412">
                <a:tc>
                  <a:txBody>
                    <a:bodyPr/>
                    <a:lstStyle/>
                    <a:p>
                      <a:pPr algn="l" fontAlgn="ctr"/>
                      <a:r>
                        <a:rPr lang="it-IT" sz="1400" b="1" u="none" strike="noStrike">
                          <a:solidFill>
                            <a:srgbClr val="000000"/>
                          </a:solidFill>
                          <a:effectLst/>
                        </a:rPr>
                        <a:t>Valorizzazione del playground sportivo di Piazza Paci</a:t>
                      </a:r>
                      <a:endParaRPr lang="it-IT" sz="1400" b="1" i="1" u="none" strike="noStrike">
                        <a:solidFill>
                          <a:srgbClr val="000000"/>
                        </a:solidFill>
                        <a:effectLst/>
                        <a:latin typeface="Aptos Display" panose="020B0004020202020204" pitchFamily="34" charset="0"/>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Brand for the City</a:t>
                      </a:r>
                    </a:p>
                  </a:txBody>
                  <a:tcPr marL="9525" marR="9525" marT="9525" marB="0"/>
                </a:tc>
                <a:tc>
                  <a:txBody>
                    <a:bodyPr/>
                    <a:lstStyle/>
                    <a:p>
                      <a:pPr algn="ctr" fontAlgn="t"/>
                      <a:endParaRPr lang="it-IT" sz="1400" b="0" u="none" strike="noStrike">
                        <a:solidFill>
                          <a:srgbClr val="000000"/>
                        </a:solidFill>
                        <a:effectLst/>
                      </a:endParaRPr>
                    </a:p>
                    <a:p>
                      <a:pPr algn="ctr" fontAlgn="t"/>
                      <a:r>
                        <a:rPr lang="it-IT" sz="1400" b="0" u="none" strike="noStrike">
                          <a:solidFill>
                            <a:srgbClr val="000000"/>
                          </a:solidFill>
                          <a:effectLst/>
                        </a:rPr>
                        <a:t>valorizzare il playground pubblico di Piazza Paci in stato di degrado per garantire una fruizione libera e in sicurezza da parte di tutto il quartiere. L’intervento prevede il rifacimento del campo da basket con nuova pavimentazione, canestri e reti di confinamento, l’inserimento di arredi urbani e la realizzazione di un’opera artistica sul playground.</a:t>
                      </a:r>
                      <a:endParaRPr lang="it-IT" sz="1400" b="0" i="0"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Arredo Urbano</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Verde</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AGMP</a:t>
                      </a:r>
                    </a:p>
                  </a:txBody>
                  <a:tcPr marL="9525" marR="9525" marT="9525" marB="0"/>
                </a:tc>
                <a:extLst>
                  <a:ext uri="{0D108BD9-81ED-4DB2-BD59-A6C34878D82A}">
                    <a16:rowId xmlns:a16="http://schemas.microsoft.com/office/drawing/2014/main" val="137353210"/>
                  </a:ext>
                </a:extLst>
              </a:tr>
              <a:tr h="1047824">
                <a:tc>
                  <a:txBody>
                    <a:bodyPr/>
                    <a:lstStyle/>
                    <a:p>
                      <a:pPr algn="l" fontAlgn="ctr"/>
                      <a:r>
                        <a:rPr lang="it-IT" sz="1400" b="1" u="none" strike="noStrike">
                          <a:solidFill>
                            <a:srgbClr val="000000"/>
                          </a:solidFill>
                          <a:effectLst/>
                        </a:rPr>
                        <a:t>Riqualificazione di Piazzale Siena</a:t>
                      </a:r>
                      <a:endParaRPr lang="it-IT" sz="1400" b="1" i="1" u="none" strike="noStrike">
                        <a:solidFill>
                          <a:srgbClr val="000000"/>
                        </a:solidFill>
                        <a:effectLst/>
                        <a:latin typeface="Aptos Display" panose="020B0004020202020204" pitchFamily="34" charset="0"/>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Comitato Piazzale Siena </a:t>
                      </a:r>
                    </a:p>
                  </a:txBody>
                  <a:tcPr marL="9525" marR="9525" marT="9525" marB="0"/>
                </a:tc>
                <a:tc>
                  <a:txBody>
                    <a:bodyPr/>
                    <a:lstStyle/>
                    <a:p>
                      <a:pPr algn="ctr" fontAlgn="t"/>
                      <a:endParaRPr lang="it-IT" sz="1400" b="0" u="none" strike="noStrike">
                        <a:solidFill>
                          <a:srgbClr val="000000"/>
                        </a:solidFill>
                        <a:effectLst/>
                      </a:endParaRPr>
                    </a:p>
                    <a:p>
                      <a:pPr algn="ctr" fontAlgn="t"/>
                      <a:r>
                        <a:rPr lang="it-IT" sz="1400" b="0" u="none" strike="noStrike">
                          <a:solidFill>
                            <a:srgbClr val="000000"/>
                          </a:solidFill>
                          <a:effectLst/>
                        </a:rPr>
                        <a:t>Intendono rilanciare il progetto di riqualificazione di Piazzale Siena presentato nell'ambito di Piazze Aperte nel 2019 per migliorare la sicurezza e la vivibilità dello spazio.</a:t>
                      </a:r>
                      <a:endParaRPr lang="it-IT" sz="1400" b="0" i="0"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Mobilità</a:t>
                      </a:r>
                      <a:br>
                        <a:rPr lang="it-IT" sz="1400" b="0" i="0" u="none" strike="noStrike">
                          <a:solidFill>
                            <a:srgbClr val="000000"/>
                          </a:solidFill>
                          <a:effectLst/>
                          <a:latin typeface="Aptos Display" panose="020B0004020202020204" pitchFamily="34" charset="0"/>
                        </a:rPr>
                      </a:br>
                      <a:r>
                        <a:rPr lang="it-IT" sz="1400" b="0" i="0" u="none" strike="noStrike" err="1">
                          <a:solidFill>
                            <a:srgbClr val="000000"/>
                          </a:solidFill>
                          <a:effectLst/>
                          <a:latin typeface="Aptos Display" panose="020B0004020202020204" pitchFamily="34" charset="0"/>
                        </a:rPr>
                        <a:t>Amat</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AGMP</a:t>
                      </a:r>
                    </a:p>
                  </a:txBody>
                  <a:tcPr marL="9525" marR="9525" marT="9525" marB="0"/>
                </a:tc>
                <a:extLst>
                  <a:ext uri="{0D108BD9-81ED-4DB2-BD59-A6C34878D82A}">
                    <a16:rowId xmlns:a16="http://schemas.microsoft.com/office/drawing/2014/main" val="2834985317"/>
                  </a:ext>
                </a:extLst>
              </a:tr>
              <a:tr h="1463245">
                <a:tc>
                  <a:txBody>
                    <a:bodyPr/>
                    <a:lstStyle/>
                    <a:p>
                      <a:pPr marL="0" algn="l" defTabSz="914400" rtl="0" eaLnBrk="1" fontAlgn="t" latinLnBrk="0" hangingPunct="1"/>
                      <a:r>
                        <a:rPr lang="it-IT" sz="1400" b="1" u="none" strike="noStrike" kern="1200">
                          <a:solidFill>
                            <a:srgbClr val="000000"/>
                          </a:solidFill>
                          <a:effectLst/>
                          <a:latin typeface="+mn-lt"/>
                          <a:ea typeface="+mn-ea"/>
                          <a:cs typeface="+mn-cs"/>
                        </a:rPr>
                        <a:t>Piazzo</a:t>
                      </a:r>
                      <a:r>
                        <a:rPr lang="it-IT" sz="1400" b="0" u="none" strike="noStrike" kern="1200">
                          <a:solidFill>
                            <a:srgbClr val="000000"/>
                          </a:solidFill>
                          <a:effectLst/>
                        </a:rPr>
                        <a:t> </a:t>
                      </a:r>
                      <a:endParaRPr lang="it-IT" sz="1400" b="0" i="0" u="none" strike="noStrike" kern="1200">
                        <a:solidFill>
                          <a:srgbClr val="000000"/>
                        </a:solidFill>
                        <a:effectLst/>
                        <a:latin typeface="Aptos Display" panose="020B0004020202020204" pitchFamily="34" charset="0"/>
                        <a:ea typeface="+mn-ea"/>
                        <a:cs typeface="+mn-cs"/>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Liceo Scientifico Statale A. Einstein</a:t>
                      </a:r>
                    </a:p>
                  </a:txBody>
                  <a:tcPr marL="9525" marR="9525" marT="9525" marB="0"/>
                </a:tc>
                <a:tc>
                  <a:txBody>
                    <a:bodyPr/>
                    <a:lstStyle/>
                    <a:p>
                      <a:pPr marL="0" algn="ctr" defTabSz="914400" rtl="0" eaLnBrk="1" fontAlgn="t" latinLnBrk="0" hangingPunct="1"/>
                      <a:r>
                        <a:rPr lang="it-IT" sz="1400" b="0" u="none" strike="noStrike" kern="1200">
                          <a:solidFill>
                            <a:srgbClr val="000000"/>
                          </a:solidFill>
                          <a:effectLst/>
                        </a:rPr>
                        <a:t>Pedonalizzazione in chiave di urbanistica tattica dell'area antistante il liceo Einstein in via Einstein. Il progetto, garantendo l’inserimento di un’area 30 con una riorganizzazione degli stalli di sosta per le auto e inserendo un torna indietro sul limitare dell’area pedonale antistante gli edifici scolastici, vero centro della proposta. L’idea mira a trasformare un’area oggi destinata quasi interamente alla sosta delle auto in uno spazio sociale e di aggregazione</a:t>
                      </a:r>
                      <a:endParaRPr lang="it-IT" sz="1400" b="0" i="0" u="none" strike="noStrike" kern="1200">
                        <a:solidFill>
                          <a:srgbClr val="000000"/>
                        </a:solidFill>
                        <a:effectLst/>
                        <a:latin typeface="Aptos Display" panose="020B0004020202020204" pitchFamily="34" charset="0"/>
                        <a:ea typeface="+mn-ea"/>
                        <a:cs typeface="+mn-cs"/>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Mobilità</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Amat</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AGMP</a:t>
                      </a:r>
                    </a:p>
                  </a:txBody>
                  <a:tcPr marL="9525" marR="9525" marT="9525" marB="0"/>
                </a:tc>
                <a:extLst>
                  <a:ext uri="{0D108BD9-81ED-4DB2-BD59-A6C34878D82A}">
                    <a16:rowId xmlns:a16="http://schemas.microsoft.com/office/drawing/2014/main" val="2890407428"/>
                  </a:ext>
                </a:extLst>
              </a:tr>
            </a:tbl>
          </a:graphicData>
        </a:graphic>
      </p:graphicFrame>
    </p:spTree>
    <p:extLst>
      <p:ext uri="{BB962C8B-B14F-4D97-AF65-F5344CB8AC3E}">
        <p14:creationId xmlns:p14="http://schemas.microsoft.com/office/powerpoint/2010/main" val="3533346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01BF-6EF9-3FE5-31C2-CDEC95C1A678}"/>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45FBF5FD-93F6-E798-00F2-36DA4D1AAA72}"/>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7116204-CC50-96CC-F008-AA9D2D1E2324}"/>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DF1784D9-5201-44F9-FA69-4D1A49483CB7}"/>
              </a:ext>
            </a:extLst>
          </p:cNvPr>
          <p:cNvSpPr txBox="1"/>
          <p:nvPr/>
        </p:nvSpPr>
        <p:spPr>
          <a:xfrm>
            <a:off x="252679" y="259939"/>
            <a:ext cx="11939321" cy="646331"/>
          </a:xfrm>
          <a:prstGeom prst="rect">
            <a:avLst/>
          </a:prstGeom>
          <a:noFill/>
        </p:spPr>
        <p:txBody>
          <a:bodyPr wrap="square" rtlCol="0">
            <a:spAutoFit/>
          </a:bodyPr>
          <a:lstStyle/>
          <a:p>
            <a:r>
              <a:rPr lang="it-IT" b="1">
                <a:solidFill>
                  <a:srgbClr val="FF7300"/>
                </a:solidFill>
                <a:latin typeface="Adelle Sans ExtraBold" panose="02000503000000020004" pitchFamily="2" charset="77"/>
              </a:rPr>
              <a:t>Ambito</a:t>
            </a:r>
            <a:r>
              <a:rPr lang="it-IT">
                <a:solidFill>
                  <a:srgbClr val="FF7300"/>
                </a:solidFill>
                <a:latin typeface="Adelle Sans ExtraBold" panose="02000503000000020004" pitchFamily="2" charset="77"/>
              </a:rPr>
              <a:t>  - C</a:t>
            </a:r>
            <a:r>
              <a:rPr lang="it-IT" sz="1800">
                <a:solidFill>
                  <a:srgbClr val="FF7300"/>
                </a:solidFill>
                <a:effectLst/>
                <a:latin typeface="AdelleSans" panose="02000503000000020004" pitchFamily="2" charset="77"/>
              </a:rPr>
              <a:t>ura e rivitalizzazione di spazi urbani pubblici o ad uso pubblico</a:t>
            </a: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C3D5A52B-D2DB-EB6E-C953-651DFF60F0D5}"/>
              </a:ext>
            </a:extLst>
          </p:cNvPr>
          <p:cNvGraphicFramePr>
            <a:graphicFrameLocks noGrp="1"/>
          </p:cNvGraphicFramePr>
          <p:nvPr>
            <p:extLst>
              <p:ext uri="{D42A27DB-BD31-4B8C-83A1-F6EECF244321}">
                <p14:modId xmlns:p14="http://schemas.microsoft.com/office/powerpoint/2010/main" val="3196612948"/>
              </p:ext>
            </p:extLst>
          </p:nvPr>
        </p:nvGraphicFramePr>
        <p:xfrm>
          <a:off x="304800" y="727564"/>
          <a:ext cx="11104879" cy="4768564"/>
        </p:xfrm>
        <a:graphic>
          <a:graphicData uri="http://schemas.openxmlformats.org/drawingml/2006/table">
            <a:tbl>
              <a:tblPr firstRow="1" bandRow="1">
                <a:tableStyleId>{21E4AEA4-8DFA-4A89-87EB-49C32662AFE0}</a:tableStyleId>
              </a:tblPr>
              <a:tblGrid>
                <a:gridCol w="1754744">
                  <a:extLst>
                    <a:ext uri="{9D8B030D-6E8A-4147-A177-3AD203B41FA5}">
                      <a16:colId xmlns:a16="http://schemas.microsoft.com/office/drawing/2014/main" val="3442489014"/>
                    </a:ext>
                  </a:extLst>
                </a:gridCol>
                <a:gridCol w="1591513">
                  <a:extLst>
                    <a:ext uri="{9D8B030D-6E8A-4147-A177-3AD203B41FA5}">
                      <a16:colId xmlns:a16="http://schemas.microsoft.com/office/drawing/2014/main" val="1962428562"/>
                    </a:ext>
                  </a:extLst>
                </a:gridCol>
                <a:gridCol w="5723324">
                  <a:extLst>
                    <a:ext uri="{9D8B030D-6E8A-4147-A177-3AD203B41FA5}">
                      <a16:colId xmlns:a16="http://schemas.microsoft.com/office/drawing/2014/main" val="1175458617"/>
                    </a:ext>
                  </a:extLst>
                </a:gridCol>
                <a:gridCol w="2035298">
                  <a:extLst>
                    <a:ext uri="{9D8B030D-6E8A-4147-A177-3AD203B41FA5}">
                      <a16:colId xmlns:a16="http://schemas.microsoft.com/office/drawing/2014/main" val="2389385546"/>
                    </a:ext>
                  </a:extLst>
                </a:gridCol>
              </a:tblGrid>
              <a:tr h="959094">
                <a:tc>
                  <a:txBody>
                    <a:bodyPr/>
                    <a:lstStyle/>
                    <a:p>
                      <a:pPr lvl="0" algn="ctr">
                        <a:buNone/>
                      </a:pPr>
                      <a:r>
                        <a:rPr lang="it-IT" sz="1400" b="1"/>
                        <a:t>Nome progetto</a:t>
                      </a:r>
                      <a:endParaRPr lang="it-IT" sz="1400" b="1">
                        <a:latin typeface="AdelleSans"/>
                      </a:endParaRPr>
                    </a:p>
                  </a:txBody>
                  <a:tcPr anchor="ctr"/>
                </a:tc>
                <a:tc>
                  <a:txBody>
                    <a:bodyPr/>
                    <a:lstStyle/>
                    <a:p>
                      <a:pPr lvl="0" algn="ctr">
                        <a:buNone/>
                      </a:pPr>
                      <a:r>
                        <a:rPr lang="it-IT" sz="1400" b="1">
                          <a:latin typeface="AdelleSans"/>
                        </a:rPr>
                        <a:t>Soggetto proponente</a:t>
                      </a:r>
                    </a:p>
                  </a:txBody>
                  <a:tcPr anchor="ctr"/>
                </a:tc>
                <a:tc>
                  <a:txBody>
                    <a:bodyPr/>
                    <a:lstStyle/>
                    <a:p>
                      <a:pPr lvl="0" algn="ctr">
                        <a:buNone/>
                      </a:pPr>
                      <a:r>
                        <a:rPr lang="it-IT" sz="1400" b="1"/>
                        <a:t>Oggetto della proposta</a:t>
                      </a:r>
                      <a:endParaRPr lang="it-IT" sz="1400" b="1">
                        <a:latin typeface="AdelleSans"/>
                      </a:endParaRPr>
                    </a:p>
                  </a:txBody>
                  <a:tcPr anchor="ctr"/>
                </a:tc>
                <a:tc>
                  <a:txBody>
                    <a:bodyPr/>
                    <a:lstStyle/>
                    <a:p>
                      <a:pPr lvl="0" algn="ctr">
                        <a:buNone/>
                      </a:pPr>
                      <a:r>
                        <a:rPr lang="it-IT" sz="1400" b="1"/>
                        <a:t>Direzioni coinvolte</a:t>
                      </a:r>
                      <a:endParaRPr lang="it-IT" sz="1400" b="1">
                        <a:latin typeface="AdelleSans"/>
                      </a:endParaRPr>
                    </a:p>
                  </a:txBody>
                  <a:tcPr anchor="ctr"/>
                </a:tc>
                <a:extLst>
                  <a:ext uri="{0D108BD9-81ED-4DB2-BD59-A6C34878D82A}">
                    <a16:rowId xmlns:a16="http://schemas.microsoft.com/office/drawing/2014/main" val="826175197"/>
                  </a:ext>
                </a:extLst>
              </a:tr>
              <a:tr h="1996825">
                <a:tc>
                  <a:txBody>
                    <a:bodyPr/>
                    <a:lstStyle/>
                    <a:p>
                      <a:pPr algn="l" fontAlgn="ctr"/>
                      <a:r>
                        <a:rPr lang="it-IT" sz="1400" b="1" u="none" strike="noStrike">
                          <a:solidFill>
                            <a:srgbClr val="000000"/>
                          </a:solidFill>
                          <a:effectLst/>
                        </a:rPr>
                        <a:t>Valorizzazione della mobilità lenta nell’ambito del progetto Sottocasa</a:t>
                      </a:r>
                      <a:endParaRPr lang="it-IT" sz="1400" b="1" i="1" u="none" strike="noStrike">
                        <a:solidFill>
                          <a:srgbClr val="000000"/>
                        </a:solidFill>
                        <a:effectLst/>
                        <a:latin typeface="Aptos Display" panose="020B0004020202020204" pitchFamily="34" charset="0"/>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Save the Planet APS</a:t>
                      </a:r>
                    </a:p>
                  </a:txBody>
                  <a:tcPr marL="9525" marR="9525" marT="9525" marB="0"/>
                </a:tc>
                <a:tc>
                  <a:txBody>
                    <a:bodyPr/>
                    <a:lstStyle/>
                    <a:p>
                      <a:pPr algn="l" fontAlgn="t"/>
                      <a:r>
                        <a:rPr lang="it-IT" sz="1400" b="0" u="none" strike="noStrike">
                          <a:solidFill>
                            <a:srgbClr val="000000"/>
                          </a:solidFill>
                          <a:effectLst/>
                        </a:rPr>
                        <a:t>Progetto di rigenerazione urbana e attivazione partecipata del Parco Baden Powell. L’intervento include un allargamento della superficie pedonale e la trasformazione di alcuni stalli auto in micro-parklet, dotati di rastrelliere per biciclette e sedute, al fine di favorire la mobilità dolce e la socialità di quartiere; inoltre mira a realizzare un nuovo attraversamento pedonale in via Lombardini, in corrispondenza dell'ingresso al parco e della già presente rampa sul marciapiede al fine di incrementare la sicurezza.</a:t>
                      </a:r>
                      <a:endParaRPr lang="it-IT" sz="1400" b="0" i="0"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Mobilità</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Amat</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AGMP</a:t>
                      </a:r>
                    </a:p>
                  </a:txBody>
                  <a:tcPr marL="9525" marR="9525" marT="9525" marB="0"/>
                </a:tc>
                <a:extLst>
                  <a:ext uri="{0D108BD9-81ED-4DB2-BD59-A6C34878D82A}">
                    <a16:rowId xmlns:a16="http://schemas.microsoft.com/office/drawing/2014/main" val="1941940822"/>
                  </a:ext>
                </a:extLst>
              </a:tr>
              <a:tr h="1812645">
                <a:tc>
                  <a:txBody>
                    <a:bodyPr/>
                    <a:lstStyle/>
                    <a:p>
                      <a:pPr algn="l" fontAlgn="ctr"/>
                      <a:r>
                        <a:rPr lang="it-IT" sz="1400" b="1" u="none" strike="noStrike">
                          <a:solidFill>
                            <a:srgbClr val="000000"/>
                          </a:solidFill>
                          <a:effectLst/>
                        </a:rPr>
                        <a:t>Barona Condivisa</a:t>
                      </a:r>
                      <a:endParaRPr lang="it-IT" sz="1400" b="1" i="1" u="none" strike="noStrike">
                        <a:solidFill>
                          <a:srgbClr val="000000"/>
                        </a:solidFill>
                        <a:effectLst/>
                        <a:latin typeface="Aptos Display" panose="020B0004020202020204" pitchFamily="34" charset="0"/>
                      </a:endParaRPr>
                    </a:p>
                  </a:txBody>
                  <a:tcPr marL="9525" marR="9525" marT="9525" marB="0" anchor="ctr"/>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Forum Cooperazione e Tecnologia ETS</a:t>
                      </a:r>
                    </a:p>
                  </a:txBody>
                  <a:tcPr marL="9525" marR="9525" marT="9525" marB="0"/>
                </a:tc>
                <a:tc>
                  <a:txBody>
                    <a:bodyPr/>
                    <a:lstStyle/>
                    <a:p>
                      <a:pPr algn="l" fontAlgn="t"/>
                      <a:r>
                        <a:rPr lang="it-IT" sz="1400" b="0" u="none" strike="noStrike">
                          <a:solidFill>
                            <a:srgbClr val="000000"/>
                          </a:solidFill>
                          <a:effectLst/>
                        </a:rPr>
                        <a:t>Trasformazione degli spazi in disuso tra gli edifici ERP di viale Faenza 25/27 in luoghi fruibili dagli abitanti di tali edifici, con l’organizzazione di attività sociali, culturali, ambientali e di ‘abbellimento’ e vivibilità. Il progetto intende promuovere le attività che già si svolgono negli spazi (</a:t>
                      </a:r>
                      <a:r>
                        <a:rPr lang="it-IT" sz="1400" b="0" u="none" strike="noStrike" err="1">
                          <a:solidFill>
                            <a:srgbClr val="000000"/>
                          </a:solidFill>
                          <a:effectLst/>
                        </a:rPr>
                        <a:t>caf</a:t>
                      </a:r>
                      <a:r>
                        <a:rPr lang="it-IT" sz="1400" b="0" u="none" strike="noStrike">
                          <a:solidFill>
                            <a:srgbClr val="000000"/>
                          </a:solidFill>
                          <a:effectLst/>
                        </a:rPr>
                        <a:t>, sportello Milano donna) integrandole con altre attività come le passeggiate di quartiere e attivare laboratori ludico didattici rivolti alla cittadinanza.</a:t>
                      </a:r>
                      <a:endParaRPr lang="it-IT" sz="1400" b="0" i="0"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err="1">
                          <a:solidFill>
                            <a:srgbClr val="000000"/>
                          </a:solidFill>
                          <a:effectLst/>
                          <a:latin typeface="Aptos Display" panose="020B0004020202020204" pitchFamily="34" charset="0"/>
                        </a:rPr>
                        <a:t>Agmp</a:t>
                      </a:r>
                      <a:endParaRPr lang="it-IT" sz="1400" b="0" i="0" u="none" strike="noStrike">
                        <a:solidFill>
                          <a:srgbClr val="000000"/>
                        </a:solidFill>
                        <a:effectLst/>
                        <a:latin typeface="Aptos Display" panose="020B0004020202020204" pitchFamily="34" charset="0"/>
                      </a:endParaRPr>
                    </a:p>
                  </a:txBody>
                  <a:tcPr marL="9525" marR="9525" marT="9525" marB="0"/>
                </a:tc>
                <a:extLst>
                  <a:ext uri="{0D108BD9-81ED-4DB2-BD59-A6C34878D82A}">
                    <a16:rowId xmlns:a16="http://schemas.microsoft.com/office/drawing/2014/main" val="3344400596"/>
                  </a:ext>
                </a:extLst>
              </a:tr>
            </a:tbl>
          </a:graphicData>
        </a:graphic>
      </p:graphicFrame>
    </p:spTree>
    <p:extLst>
      <p:ext uri="{BB962C8B-B14F-4D97-AF65-F5344CB8AC3E}">
        <p14:creationId xmlns:p14="http://schemas.microsoft.com/office/powerpoint/2010/main" val="13453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0472-88F0-B691-00D4-460DFFAFAFAB}"/>
            </a:ext>
          </a:extLst>
        </p:cNvPr>
        <p:cNvGrpSpPr/>
        <p:nvPr/>
      </p:nvGrpSpPr>
      <p:grpSpPr>
        <a:xfrm>
          <a:off x="0" y="0"/>
          <a:ext cx="0" cy="0"/>
          <a:chOff x="0" y="0"/>
          <a:chExt cx="0" cy="0"/>
        </a:xfrm>
      </p:grpSpPr>
      <p:sp>
        <p:nvSpPr>
          <p:cNvPr id="28" name="Rettangolo 27">
            <a:extLst>
              <a:ext uri="{FF2B5EF4-FFF2-40B4-BE49-F238E27FC236}">
                <a16:creationId xmlns:a16="http://schemas.microsoft.com/office/drawing/2014/main" id="{47D14047-D1E4-4BEA-7AF1-92C62AB9B304}"/>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30" name="Rettangolo 29">
            <a:extLst>
              <a:ext uri="{FF2B5EF4-FFF2-40B4-BE49-F238E27FC236}">
                <a16:creationId xmlns:a16="http://schemas.microsoft.com/office/drawing/2014/main" id="{D671200A-6A66-9F98-B5A6-4BC34F4F3D98}"/>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BDC3593-D3DD-2A6F-615D-13AF21CCA08E}"/>
              </a:ext>
            </a:extLst>
          </p:cNvPr>
          <p:cNvSpPr txBox="1"/>
          <p:nvPr/>
        </p:nvSpPr>
        <p:spPr>
          <a:xfrm>
            <a:off x="252679" y="259939"/>
            <a:ext cx="11939321" cy="923330"/>
          </a:xfrm>
          <a:prstGeom prst="rect">
            <a:avLst/>
          </a:prstGeom>
          <a:noFill/>
        </p:spPr>
        <p:txBody>
          <a:bodyPr wrap="square" rtlCol="0">
            <a:spAutoFit/>
          </a:bodyPr>
          <a:lstStyle/>
          <a:p>
            <a:r>
              <a:rPr lang="it-IT" sz="1800" b="1">
                <a:solidFill>
                  <a:schemeClr val="accent6"/>
                </a:solidFill>
                <a:effectLst/>
                <a:latin typeface="Adelle Sans ExtraBold" panose="02000503000000020004" pitchFamily="2" charset="77"/>
              </a:rPr>
              <a:t>Ambito - </a:t>
            </a:r>
            <a:r>
              <a:rPr lang="it-IT">
                <a:solidFill>
                  <a:schemeClr val="accent6"/>
                </a:solidFill>
                <a:latin typeface="AdelleSans" panose="02000503000000020004" pitchFamily="2" charset="77"/>
              </a:rPr>
              <a:t>C</a:t>
            </a:r>
            <a:r>
              <a:rPr lang="it-IT" sz="1800">
                <a:solidFill>
                  <a:schemeClr val="accent6"/>
                </a:solidFill>
                <a:effectLst/>
                <a:latin typeface="AdelleSans" panose="02000503000000020004" pitchFamily="2" charset="77"/>
              </a:rPr>
              <a:t>ura e rivitalizzazione di spazi verdi, biodiversità – 6 proposte</a:t>
            </a:r>
          </a:p>
          <a:p>
            <a:r>
              <a:rPr lang="it-IT">
                <a:latin typeface="AdelleSans" panose="02000503000000020004" pitchFamily="2" charset="77"/>
              </a:rPr>
              <a:t>Sintesi proposte</a:t>
            </a:r>
            <a:endParaRPr lang="it-IT" sz="1800">
              <a:effectLst/>
              <a:latin typeface="AdelleSans" panose="02000503000000020004" pitchFamily="2" charset="77"/>
            </a:endParaRP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095E03F6-57CD-1C5A-EA82-065630E23240}"/>
              </a:ext>
            </a:extLst>
          </p:cNvPr>
          <p:cNvGraphicFramePr>
            <a:graphicFrameLocks noGrp="1"/>
          </p:cNvGraphicFramePr>
          <p:nvPr>
            <p:extLst>
              <p:ext uri="{D42A27DB-BD31-4B8C-83A1-F6EECF244321}">
                <p14:modId xmlns:p14="http://schemas.microsoft.com/office/powerpoint/2010/main" val="142530180"/>
              </p:ext>
            </p:extLst>
          </p:nvPr>
        </p:nvGraphicFramePr>
        <p:xfrm>
          <a:off x="367861" y="875489"/>
          <a:ext cx="11173899" cy="5430241"/>
        </p:xfrm>
        <a:graphic>
          <a:graphicData uri="http://schemas.openxmlformats.org/drawingml/2006/table">
            <a:tbl>
              <a:tblPr firstRow="1" bandRow="1">
                <a:tableStyleId>{93296810-A885-4BE3-A3E7-6D5BEEA58F35}</a:tableStyleId>
              </a:tblPr>
              <a:tblGrid>
                <a:gridCol w="2182059">
                  <a:extLst>
                    <a:ext uri="{9D8B030D-6E8A-4147-A177-3AD203B41FA5}">
                      <a16:colId xmlns:a16="http://schemas.microsoft.com/office/drawing/2014/main" val="3442489014"/>
                    </a:ext>
                  </a:extLst>
                </a:gridCol>
                <a:gridCol w="1342281">
                  <a:extLst>
                    <a:ext uri="{9D8B030D-6E8A-4147-A177-3AD203B41FA5}">
                      <a16:colId xmlns:a16="http://schemas.microsoft.com/office/drawing/2014/main" val="516162268"/>
                    </a:ext>
                  </a:extLst>
                </a:gridCol>
                <a:gridCol w="6206246">
                  <a:extLst>
                    <a:ext uri="{9D8B030D-6E8A-4147-A177-3AD203B41FA5}">
                      <a16:colId xmlns:a16="http://schemas.microsoft.com/office/drawing/2014/main" val="1175458617"/>
                    </a:ext>
                  </a:extLst>
                </a:gridCol>
                <a:gridCol w="1443313">
                  <a:extLst>
                    <a:ext uri="{9D8B030D-6E8A-4147-A177-3AD203B41FA5}">
                      <a16:colId xmlns:a16="http://schemas.microsoft.com/office/drawing/2014/main" val="2389385546"/>
                    </a:ext>
                  </a:extLst>
                </a:gridCol>
              </a:tblGrid>
              <a:tr h="441722">
                <a:tc>
                  <a:txBody>
                    <a:bodyPr/>
                    <a:lstStyle/>
                    <a:p>
                      <a:pPr lvl="0" algn="ctr">
                        <a:buNone/>
                      </a:pPr>
                      <a:r>
                        <a:rPr lang="it-IT" sz="1200" b="0" i="0" u="none" strike="noStrike" kern="1200">
                          <a:solidFill>
                            <a:srgbClr val="000000"/>
                          </a:solidFill>
                          <a:effectLst/>
                          <a:latin typeface="Aptos Display" panose="020B0004020202020204" pitchFamily="34" charset="0"/>
                          <a:ea typeface="+mn-ea"/>
                          <a:cs typeface="+mn-cs"/>
                        </a:rPr>
                        <a:t>Nome progetto</a:t>
                      </a:r>
                    </a:p>
                  </a:txBody>
                  <a:tcPr anchor="ctr"/>
                </a:tc>
                <a:tc>
                  <a:txBody>
                    <a:bodyPr/>
                    <a:lstStyle/>
                    <a:p>
                      <a:pPr lvl="0" algn="ctr">
                        <a:buNone/>
                      </a:pPr>
                      <a:r>
                        <a:rPr lang="it-IT" sz="1200" b="0" i="0" u="none" strike="noStrike" kern="1200">
                          <a:solidFill>
                            <a:srgbClr val="000000"/>
                          </a:solidFill>
                          <a:effectLst/>
                          <a:latin typeface="Aptos Display" panose="020B0004020202020204" pitchFamily="34" charset="0"/>
                          <a:ea typeface="+mn-ea"/>
                          <a:cs typeface="+mn-cs"/>
                        </a:rPr>
                        <a:t>Soggetto proponente</a:t>
                      </a:r>
                    </a:p>
                  </a:txBody>
                  <a:tcPr anchor="ctr"/>
                </a:tc>
                <a:tc>
                  <a:txBody>
                    <a:bodyPr/>
                    <a:lstStyle/>
                    <a:p>
                      <a:pPr lvl="0" algn="ctr">
                        <a:buNone/>
                      </a:pPr>
                      <a:r>
                        <a:rPr lang="it-IT" sz="1200" b="0" i="0" u="none" strike="noStrike" kern="1200">
                          <a:solidFill>
                            <a:srgbClr val="000000"/>
                          </a:solidFill>
                          <a:effectLst/>
                          <a:latin typeface="Aptos Display" panose="020B0004020202020204" pitchFamily="34" charset="0"/>
                          <a:ea typeface="+mn-ea"/>
                          <a:cs typeface="+mn-cs"/>
                        </a:rPr>
                        <a:t>Oggetto della proposta</a:t>
                      </a:r>
                    </a:p>
                  </a:txBody>
                  <a:tcPr anchor="ctr"/>
                </a:tc>
                <a:tc>
                  <a:txBody>
                    <a:bodyPr/>
                    <a:lstStyle/>
                    <a:p>
                      <a:pPr lvl="0" algn="ctr">
                        <a:buNone/>
                      </a:pPr>
                      <a:r>
                        <a:rPr lang="it-IT" sz="1200" b="0" i="0" u="none" strike="noStrike" kern="1200">
                          <a:solidFill>
                            <a:srgbClr val="000000"/>
                          </a:solidFill>
                          <a:effectLst/>
                          <a:latin typeface="Aptos Display" panose="020B0004020202020204" pitchFamily="34" charset="0"/>
                          <a:ea typeface="+mn-ea"/>
                          <a:cs typeface="+mn-cs"/>
                        </a:rPr>
                        <a:t>Direzioni coinvolte</a:t>
                      </a:r>
                    </a:p>
                  </a:txBody>
                  <a:tcPr anchor="ctr"/>
                </a:tc>
                <a:extLst>
                  <a:ext uri="{0D108BD9-81ED-4DB2-BD59-A6C34878D82A}">
                    <a16:rowId xmlns:a16="http://schemas.microsoft.com/office/drawing/2014/main" val="826175197"/>
                  </a:ext>
                </a:extLst>
              </a:tr>
              <a:tr h="553777">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a:solidFill>
                            <a:srgbClr val="000000"/>
                          </a:solidFill>
                          <a:effectLst/>
                          <a:latin typeface="Aptos Display" panose="020B0004020202020204" pitchFamily="34" charset="0"/>
                        </a:rPr>
                        <a:t>Disc Golf al Parco Andrea Campagna</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Ventitré Disc Golf </a:t>
                      </a:r>
                      <a:r>
                        <a:rPr lang="it-IT" sz="1200" b="0" i="0" u="none" strike="noStrike" err="1">
                          <a:solidFill>
                            <a:srgbClr val="000000"/>
                          </a:solidFill>
                          <a:effectLst/>
                          <a:latin typeface="Aptos Display" panose="020B0004020202020204" pitchFamily="34" charset="0"/>
                        </a:rPr>
                        <a:t>a.s.d</a:t>
                      </a:r>
                      <a:r>
                        <a:rPr lang="it-IT" sz="1200" b="0" i="0" u="none" strike="noStrike">
                          <a:solidFill>
                            <a:srgbClr val="000000"/>
                          </a:solidFill>
                          <a:effectLst/>
                          <a:latin typeface="Aptos Display" panose="020B0004020202020204" pitchFamily="34" charset="0"/>
                        </a:rPr>
                        <a:t>.</a:t>
                      </a:r>
                    </a:p>
                  </a:txBody>
                  <a:tcPr marL="9525" marR="9525" marT="9525" marB="0"/>
                </a:tc>
                <a:tc>
                  <a:txBody>
                    <a:bodyPr/>
                    <a:lstStyle/>
                    <a:p>
                      <a:pPr algn="l" fontAlgn="t"/>
                      <a:r>
                        <a:rPr lang="it-IT" sz="1200" b="0" i="0" u="none" strike="noStrike">
                          <a:solidFill>
                            <a:srgbClr val="000000"/>
                          </a:solidFill>
                          <a:effectLst/>
                          <a:latin typeface="Aptos Display" panose="020B0004020202020204" pitchFamily="34" charset="0"/>
                        </a:rPr>
                        <a:t>Realizzazione di un </a:t>
                      </a:r>
                      <a:r>
                        <a:rPr lang="it-IT" sz="1200" b="0" i="0" u="none" strike="noStrike" err="1">
                          <a:solidFill>
                            <a:srgbClr val="000000"/>
                          </a:solidFill>
                          <a:effectLst/>
                          <a:latin typeface="Aptos Display" panose="020B0004020202020204" pitchFamily="34" charset="0"/>
                        </a:rPr>
                        <a:t>percoso</a:t>
                      </a:r>
                      <a:r>
                        <a:rPr lang="it-IT" sz="1200" b="0" i="0" u="none" strike="noStrike">
                          <a:solidFill>
                            <a:srgbClr val="000000"/>
                          </a:solidFill>
                          <a:effectLst/>
                          <a:latin typeface="Aptos Display" panose="020B0004020202020204" pitchFamily="34" charset="0"/>
                        </a:rPr>
                        <a:t> ufficiale di Disc Golf da attivare in un'area verde pubblica. </a:t>
                      </a:r>
                    </a:p>
                  </a:txBody>
                  <a:tcPr marL="9525" marR="9525" marT="9525" marB="0"/>
                </a:tc>
                <a:tc>
                  <a:txBody>
                    <a:bodyPr/>
                    <a:lstStyle/>
                    <a:p>
                      <a:pPr algn="ctr" fontAlgn="t"/>
                      <a:r>
                        <a:rPr lang="it-IT" sz="1200" b="0" i="0" u="none" strike="noStrike">
                          <a:solidFill>
                            <a:srgbClr val="000000"/>
                          </a:solidFill>
                          <a:effectLst/>
                          <a:latin typeface="Aptos Display" panose="020B0004020202020204" pitchFamily="34" charset="0"/>
                        </a:rPr>
                        <a:t>Municipi</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Sport</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Verde</a:t>
                      </a:r>
                    </a:p>
                  </a:txBody>
                  <a:tcPr marL="9525" marR="9525" marT="9525" marB="0"/>
                </a:tc>
                <a:extLst>
                  <a:ext uri="{0D108BD9-81ED-4DB2-BD59-A6C34878D82A}">
                    <a16:rowId xmlns:a16="http://schemas.microsoft.com/office/drawing/2014/main" val="4044887824"/>
                  </a:ext>
                </a:extLst>
              </a:tr>
              <a:tr h="2008861">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a:solidFill>
                            <a:srgbClr val="000000"/>
                          </a:solidFill>
                          <a:effectLst/>
                          <a:latin typeface="Aptos Display" panose="020B0004020202020204" pitchFamily="34" charset="0"/>
                        </a:rPr>
                        <a:t>Giardino Mosso: una Piazza Verde per il quartiere </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B - </a:t>
                      </a:r>
                      <a:r>
                        <a:rPr lang="it-IT" sz="1200" b="0" i="0" u="none" strike="noStrike" err="1">
                          <a:solidFill>
                            <a:srgbClr val="000000"/>
                          </a:solidFill>
                          <a:effectLst/>
                          <a:latin typeface="Aptos Display" panose="020B0004020202020204" pitchFamily="34" charset="0"/>
                        </a:rPr>
                        <a:t>Cam</a:t>
                      </a:r>
                      <a:r>
                        <a:rPr lang="it-IT" sz="1200" b="0" i="0" u="none" strike="noStrike">
                          <a:solidFill>
                            <a:srgbClr val="000000"/>
                          </a:solidFill>
                          <a:effectLst/>
                          <a:latin typeface="Aptos Display" panose="020B0004020202020204" pitchFamily="34" charset="0"/>
                        </a:rPr>
                        <a:t> </a:t>
                      </a:r>
                    </a:p>
                  </a:txBody>
                  <a:tcPr marL="9525" marR="9525" marT="9525" marB="0"/>
                </a:tc>
                <a:tc>
                  <a:txBody>
                    <a:bodyPr/>
                    <a:lstStyle/>
                    <a:p>
                      <a:pPr algn="l" fontAlgn="t"/>
                      <a:r>
                        <a:rPr lang="it-IT" sz="1200" b="0" i="0" u="none" strike="noStrike">
                          <a:solidFill>
                            <a:srgbClr val="000000"/>
                          </a:solidFill>
                          <a:effectLst/>
                          <a:latin typeface="Aptos Display" panose="020B0004020202020204" pitchFamily="34" charset="0"/>
                        </a:rPr>
                        <a:t>- creazione percorso pedonale che renda possibile l’uscita dei ragazzi di alcune classi della Scuola</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secondaria di primo grado IC Cappelli verso la Via Padova </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 una nuova collocazione dell’area rifiuti del punto di comunità mosso </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 la creazione di aree attrezzate (vegetali e minerali) dedicate a differenti attività che si possono svolgere nel Giardino, ripensato come spazio verde urbano capace di richiamare pubblici molteplici che vivono nel quartiere (famiglie-bambini-giovani-anziani) attraverso l’inserimento di funzioni da parco urbano, accoglienti per tutti, secondo un modello di presidio attivo nelle varie ore del giorno e della sera, durante tutte le stagioni, soprattutto nelle calde giornate dell’estate milanese per mitigare l’effetto delle isole di calore sui cittadini del quartiere.</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Municipi</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Verde</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AGMP</a:t>
                      </a:r>
                    </a:p>
                  </a:txBody>
                  <a:tcPr marL="9525" marR="9525" marT="9525" marB="0"/>
                </a:tc>
                <a:extLst>
                  <a:ext uri="{0D108BD9-81ED-4DB2-BD59-A6C34878D82A}">
                    <a16:rowId xmlns:a16="http://schemas.microsoft.com/office/drawing/2014/main" val="3529718909"/>
                  </a:ext>
                </a:extLst>
              </a:tr>
              <a:tr h="553777">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a:solidFill>
                            <a:srgbClr val="000000"/>
                          </a:solidFill>
                          <a:effectLst/>
                          <a:latin typeface="Aptos Display" panose="020B0004020202020204" pitchFamily="34" charset="0"/>
                        </a:rPr>
                        <a:t>Gestione aiuole Alzaia Naviglio  78/3</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err="1">
                          <a:solidFill>
                            <a:srgbClr val="000000"/>
                          </a:solidFill>
                          <a:effectLst/>
                          <a:latin typeface="Aptos Display" panose="020B0004020202020204" pitchFamily="34" charset="0"/>
                        </a:rPr>
                        <a:t>Altavia</a:t>
                      </a:r>
                      <a:r>
                        <a:rPr lang="it-IT" sz="1200" b="0" i="0" u="none" strike="noStrike">
                          <a:solidFill>
                            <a:srgbClr val="000000"/>
                          </a:solidFill>
                          <a:effectLst/>
                          <a:latin typeface="Aptos Display" panose="020B0004020202020204" pitchFamily="34" charset="0"/>
                        </a:rPr>
                        <a:t> Italia</a:t>
                      </a:r>
                    </a:p>
                  </a:txBody>
                  <a:tcPr marL="9525" marR="9525" marT="9525" marB="0"/>
                </a:tc>
                <a:tc>
                  <a:txBody>
                    <a:bodyPr/>
                    <a:lstStyle/>
                    <a:p>
                      <a:pPr algn="l" fontAlgn="t"/>
                      <a:r>
                        <a:rPr lang="it-IT" sz="1200" b="0" i="0" u="none" strike="noStrike">
                          <a:solidFill>
                            <a:srgbClr val="000000"/>
                          </a:solidFill>
                          <a:effectLst/>
                          <a:latin typeface="Aptos Display" panose="020B0004020202020204" pitchFamily="34" charset="0"/>
                        </a:rPr>
                        <a:t>Manutenzione e cura aiuole Via Alzaia Naviglio Pavese 78/3 e quelle presenti all'angolo con Via Imperia. </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Municipio Verde</a:t>
                      </a:r>
                    </a:p>
                  </a:txBody>
                  <a:tcPr marL="9525" marR="9525" marT="9525" marB="0"/>
                </a:tc>
                <a:extLst>
                  <a:ext uri="{0D108BD9-81ED-4DB2-BD59-A6C34878D82A}">
                    <a16:rowId xmlns:a16="http://schemas.microsoft.com/office/drawing/2014/main" val="4034766214"/>
                  </a:ext>
                </a:extLst>
              </a:tr>
              <a:tr h="735662">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err="1">
                          <a:solidFill>
                            <a:srgbClr val="000000"/>
                          </a:solidFill>
                          <a:effectLst/>
                          <a:latin typeface="Aptos Display" panose="020B0004020202020204" pitchFamily="34" charset="0"/>
                        </a:rPr>
                        <a:t>CooltivAttrezzi</a:t>
                      </a:r>
                      <a:endParaRPr lang="it-IT" sz="1200" b="1" i="1" u="none" strike="noStrike">
                        <a:solidFill>
                          <a:srgbClr val="000000"/>
                        </a:solidFill>
                        <a:effectLst/>
                        <a:latin typeface="Aptos Display" panose="020B0004020202020204" pitchFamily="34" charset="0"/>
                      </a:endParaRP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err="1">
                          <a:solidFill>
                            <a:srgbClr val="000000"/>
                          </a:solidFill>
                          <a:effectLst/>
                          <a:latin typeface="Aptos Display" panose="020B0004020202020204" pitchFamily="34" charset="0"/>
                        </a:rPr>
                        <a:t>ConservaMi</a:t>
                      </a:r>
                      <a:r>
                        <a:rPr lang="it-IT" sz="1200" b="0" i="0" u="none" strike="noStrike">
                          <a:solidFill>
                            <a:srgbClr val="000000"/>
                          </a:solidFill>
                          <a:effectLst/>
                          <a:latin typeface="Aptos Display" panose="020B0004020202020204" pitchFamily="34" charset="0"/>
                        </a:rPr>
                        <a:t> Ets</a:t>
                      </a:r>
                    </a:p>
                  </a:txBody>
                  <a:tcPr marL="9525" marR="9525" marT="9525" marB="0"/>
                </a:tc>
                <a:tc>
                  <a:txBody>
                    <a:bodyPr/>
                    <a:lstStyle/>
                    <a:p>
                      <a:pPr algn="l" fontAlgn="t"/>
                      <a:r>
                        <a:rPr lang="it-IT" sz="1200" b="0" i="0" u="none" strike="noStrike">
                          <a:solidFill>
                            <a:srgbClr val="000000"/>
                          </a:solidFill>
                          <a:effectLst/>
                          <a:latin typeface="Aptos Display" panose="020B0004020202020204" pitchFamily="34" charset="0"/>
                        </a:rPr>
                        <a:t>Cura partecipata degli spazi verdi dell'ex cortile annesso all'ex scuola dell'infanzia di Via Scalabrini e i box presenti all'interno mediante anche la creazione di un presidio ambientale comunitario. All'interno dei box, creare un'attrezzeria condivisa e aperta. </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Municipi</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Verde</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Educazione</a:t>
                      </a:r>
                    </a:p>
                  </a:txBody>
                  <a:tcPr marL="9525" marR="9525" marT="9525" marB="0"/>
                </a:tc>
                <a:extLst>
                  <a:ext uri="{0D108BD9-81ED-4DB2-BD59-A6C34878D82A}">
                    <a16:rowId xmlns:a16="http://schemas.microsoft.com/office/drawing/2014/main" val="3037195896"/>
                  </a:ext>
                </a:extLst>
              </a:tr>
              <a:tr h="1099433">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a:solidFill>
                            <a:srgbClr val="000000"/>
                          </a:solidFill>
                          <a:effectLst/>
                          <a:latin typeface="Aptos Display" panose="020B0004020202020204" pitchFamily="34" charset="0"/>
                        </a:rPr>
                        <a:t>Un patto per Calvairate </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Aedo Società Cooperativa Impresa Sociale</a:t>
                      </a:r>
                    </a:p>
                  </a:txBody>
                  <a:tcPr marL="9525" marR="9525" marT="9525" marB="0"/>
                </a:tc>
                <a:tc>
                  <a:txBody>
                    <a:bodyPr/>
                    <a:lstStyle/>
                    <a:p>
                      <a:pPr algn="l" fontAlgn="t"/>
                      <a:r>
                        <a:rPr lang="it-IT" sz="1200" b="0" i="0" u="none" strike="noStrike">
                          <a:solidFill>
                            <a:srgbClr val="000000"/>
                          </a:solidFill>
                          <a:effectLst/>
                          <a:latin typeface="Aptos Display" panose="020B0004020202020204" pitchFamily="34" charset="0"/>
                        </a:rPr>
                        <a:t>Il progetto mira ad attivare un’azione collettiva di rigenerazione urbana del Giardino Luisa Sanfelice. Le azioni principali riguardano la sistemazione della struttura </a:t>
                      </a:r>
                      <a:r>
                        <a:rPr lang="it-IT" sz="1200" b="0" i="0" u="none" strike="noStrike" err="1">
                          <a:solidFill>
                            <a:srgbClr val="000000"/>
                          </a:solidFill>
                          <a:effectLst/>
                          <a:latin typeface="Aptos Display" panose="020B0004020202020204" pitchFamily="34" charset="0"/>
                        </a:rPr>
                        <a:t>OFFLab</a:t>
                      </a:r>
                      <a:r>
                        <a:rPr lang="it-IT" sz="1200" b="0" i="0" u="none" strike="noStrike">
                          <a:solidFill>
                            <a:srgbClr val="000000"/>
                          </a:solidFill>
                          <a:effectLst/>
                          <a:latin typeface="Aptos Display" panose="020B0004020202020204" pitchFamily="34" charset="0"/>
                        </a:rPr>
                        <a:t>, uno spazio che può diventare il luogo per la promozione della lettura; Interventi sull’estetica del Giardino realizzando un murales sui muri di confine; collocazione di elementi di arredo come panchine colorati e </a:t>
                      </a:r>
                      <a:r>
                        <a:rPr lang="it-IT" sz="1200" b="0" i="0" u="none" strike="noStrike" err="1">
                          <a:solidFill>
                            <a:srgbClr val="000000"/>
                          </a:solidFill>
                          <a:effectLst/>
                          <a:latin typeface="Aptos Display" panose="020B0004020202020204" pitchFamily="34" charset="0"/>
                        </a:rPr>
                        <a:t>cestiini</a:t>
                      </a:r>
                      <a:r>
                        <a:rPr lang="it-IT" sz="1200" b="0" i="0" u="none" strike="noStrike">
                          <a:solidFill>
                            <a:srgbClr val="000000"/>
                          </a:solidFill>
                          <a:effectLst/>
                          <a:latin typeface="Aptos Display" panose="020B0004020202020204" pitchFamily="34" charset="0"/>
                        </a:rPr>
                        <a:t> e installazione giochi inclusivi  (richiesta al </a:t>
                      </a:r>
                      <a:r>
                        <a:rPr lang="it-IT" sz="1200" b="0" i="0" u="none" strike="noStrike" err="1">
                          <a:solidFill>
                            <a:srgbClr val="000000"/>
                          </a:solidFill>
                          <a:effectLst/>
                          <a:latin typeface="Aptos Display" panose="020B0004020202020204" pitchFamily="34" charset="0"/>
                        </a:rPr>
                        <a:t>Mun</a:t>
                      </a:r>
                      <a:r>
                        <a:rPr lang="it-IT" sz="1200" b="0" i="0" u="none" strike="noStrike">
                          <a:solidFill>
                            <a:srgbClr val="000000"/>
                          </a:solidFill>
                          <a:effectLst/>
                          <a:latin typeface="Aptos Display" panose="020B0004020202020204" pitchFamily="34" charset="0"/>
                        </a:rPr>
                        <a:t>)</a:t>
                      </a:r>
                    </a:p>
                  </a:txBody>
                  <a:tcPr marL="9525" marR="9525" marT="9525" marB="0"/>
                </a:tc>
                <a:tc>
                  <a:txBody>
                    <a:bodyPr/>
                    <a:lstStyle/>
                    <a:p>
                      <a:pPr algn="ctr" fontAlgn="t"/>
                      <a:endParaRPr lang="it-IT" sz="1200" b="0" i="0" u="none" strike="noStrike">
                        <a:solidFill>
                          <a:srgbClr val="000000"/>
                        </a:solidFill>
                        <a:effectLst/>
                        <a:latin typeface="Aptos Display" panose="020B0004020202020204" pitchFamily="34" charset="0"/>
                      </a:endParaRPr>
                    </a:p>
                    <a:p>
                      <a:pPr algn="ctr" fontAlgn="t"/>
                      <a:endParaRPr lang="it-IT" sz="1200" b="0" i="0" u="none" strike="noStrike">
                        <a:solidFill>
                          <a:srgbClr val="000000"/>
                        </a:solidFill>
                        <a:effectLst/>
                        <a:latin typeface="Aptos Display" panose="020B0004020202020204" pitchFamily="34" charset="0"/>
                      </a:endParaRPr>
                    </a:p>
                    <a:p>
                      <a:pPr algn="ctr" fontAlgn="t"/>
                      <a:r>
                        <a:rPr lang="it-IT" sz="1200" b="0" i="0" u="none" strike="noStrike">
                          <a:solidFill>
                            <a:srgbClr val="000000"/>
                          </a:solidFill>
                          <a:effectLst/>
                          <a:latin typeface="Aptos Display" panose="020B0004020202020204" pitchFamily="34" charset="0"/>
                        </a:rPr>
                        <a:t>Municipio</a:t>
                      </a:r>
                      <a:br>
                        <a:rPr lang="it-IT" sz="1200" b="0" i="0" u="none" strike="noStrike">
                          <a:solidFill>
                            <a:srgbClr val="000000"/>
                          </a:solidFill>
                          <a:effectLst/>
                          <a:latin typeface="Aptos Display" panose="020B0004020202020204" pitchFamily="34" charset="0"/>
                        </a:rPr>
                      </a:br>
                      <a:r>
                        <a:rPr lang="it-IT" sz="1200" b="0" i="0" u="none" strike="noStrike" err="1">
                          <a:solidFill>
                            <a:srgbClr val="000000"/>
                          </a:solidFill>
                          <a:effectLst/>
                          <a:latin typeface="Aptos Display" panose="020B0004020202020204" pitchFamily="34" charset="0"/>
                        </a:rPr>
                        <a:t>Agmp</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Verde </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Occupazione Suolo</a:t>
                      </a:r>
                    </a:p>
                  </a:txBody>
                  <a:tcPr marL="9525" marR="9525" marT="9525" marB="0"/>
                </a:tc>
                <a:extLst>
                  <a:ext uri="{0D108BD9-81ED-4DB2-BD59-A6C34878D82A}">
                    <a16:rowId xmlns:a16="http://schemas.microsoft.com/office/drawing/2014/main" val="2898445271"/>
                  </a:ext>
                </a:extLst>
              </a:tr>
            </a:tbl>
          </a:graphicData>
        </a:graphic>
      </p:graphicFrame>
    </p:spTree>
    <p:extLst>
      <p:ext uri="{BB962C8B-B14F-4D97-AF65-F5344CB8AC3E}">
        <p14:creationId xmlns:p14="http://schemas.microsoft.com/office/powerpoint/2010/main" val="620379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D260-2E2D-4A2A-AD66-76705797CCB8}"/>
            </a:ext>
          </a:extLst>
        </p:cNvPr>
        <p:cNvGrpSpPr/>
        <p:nvPr/>
      </p:nvGrpSpPr>
      <p:grpSpPr>
        <a:xfrm>
          <a:off x="0" y="0"/>
          <a:ext cx="0" cy="0"/>
          <a:chOff x="0" y="0"/>
          <a:chExt cx="0" cy="0"/>
        </a:xfrm>
      </p:grpSpPr>
      <p:sp>
        <p:nvSpPr>
          <p:cNvPr id="28" name="Rettangolo 27">
            <a:extLst>
              <a:ext uri="{FF2B5EF4-FFF2-40B4-BE49-F238E27FC236}">
                <a16:creationId xmlns:a16="http://schemas.microsoft.com/office/drawing/2014/main" id="{4D2CCDC5-25A9-BE71-BFB8-052C7F8DFA27}"/>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30" name="Rettangolo 29">
            <a:extLst>
              <a:ext uri="{FF2B5EF4-FFF2-40B4-BE49-F238E27FC236}">
                <a16:creationId xmlns:a16="http://schemas.microsoft.com/office/drawing/2014/main" id="{E678B435-F201-C9F8-44DD-EBD90359DCB5}"/>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6D86A432-D7A4-0F34-1747-CCE09C8114B2}"/>
              </a:ext>
            </a:extLst>
          </p:cNvPr>
          <p:cNvSpPr txBox="1"/>
          <p:nvPr/>
        </p:nvSpPr>
        <p:spPr>
          <a:xfrm>
            <a:off x="252679" y="259939"/>
            <a:ext cx="11939321" cy="646331"/>
          </a:xfrm>
          <a:prstGeom prst="rect">
            <a:avLst/>
          </a:prstGeom>
          <a:noFill/>
        </p:spPr>
        <p:txBody>
          <a:bodyPr wrap="square" rtlCol="0">
            <a:spAutoFit/>
          </a:bodyPr>
          <a:lstStyle/>
          <a:p>
            <a:r>
              <a:rPr lang="it-IT" sz="1800" b="1">
                <a:solidFill>
                  <a:schemeClr val="accent6"/>
                </a:solidFill>
                <a:effectLst/>
                <a:latin typeface="Adelle Sans ExtraBold" panose="02000503000000020004" pitchFamily="2" charset="77"/>
              </a:rPr>
              <a:t>Ambito - C</a:t>
            </a:r>
            <a:r>
              <a:rPr lang="it-IT" sz="1800">
                <a:solidFill>
                  <a:schemeClr val="accent6"/>
                </a:solidFill>
                <a:effectLst/>
                <a:latin typeface="AdelleSans" panose="02000503000000020004" pitchFamily="2" charset="77"/>
              </a:rPr>
              <a:t>ura e rivitalizzazione di spazi verdi, biodiversità</a:t>
            </a:r>
          </a:p>
          <a:p>
            <a:endParaRPr lang="it-IT" b="1">
              <a:solidFill>
                <a:srgbClr val="FF7300"/>
              </a:solidFill>
              <a:latin typeface="Adelle Sans SemiBold" panose="02000503000000020004" pitchFamily="2" charset="77"/>
            </a:endParaRPr>
          </a:p>
        </p:txBody>
      </p:sp>
      <p:graphicFrame>
        <p:nvGraphicFramePr>
          <p:cNvPr id="100" name="Tabella 99">
            <a:extLst>
              <a:ext uri="{FF2B5EF4-FFF2-40B4-BE49-F238E27FC236}">
                <a16:creationId xmlns:a16="http://schemas.microsoft.com/office/drawing/2014/main" id="{6A50A754-826F-DD70-9BF7-329A3F74A868}"/>
              </a:ext>
            </a:extLst>
          </p:cNvPr>
          <p:cNvGraphicFramePr>
            <a:graphicFrameLocks noGrp="1"/>
          </p:cNvGraphicFramePr>
          <p:nvPr>
            <p:extLst>
              <p:ext uri="{D42A27DB-BD31-4B8C-83A1-F6EECF244321}">
                <p14:modId xmlns:p14="http://schemas.microsoft.com/office/powerpoint/2010/main" val="1264340515"/>
              </p:ext>
            </p:extLst>
          </p:nvPr>
        </p:nvGraphicFramePr>
        <p:xfrm>
          <a:off x="367860" y="768568"/>
          <a:ext cx="11163739" cy="1305976"/>
        </p:xfrm>
        <a:graphic>
          <a:graphicData uri="http://schemas.openxmlformats.org/drawingml/2006/table">
            <a:tbl>
              <a:tblPr firstRow="1" bandRow="1">
                <a:tableStyleId>{93296810-A885-4BE3-A3E7-6D5BEEA58F35}</a:tableStyleId>
              </a:tblPr>
              <a:tblGrid>
                <a:gridCol w="2026552">
                  <a:extLst>
                    <a:ext uri="{9D8B030D-6E8A-4147-A177-3AD203B41FA5}">
                      <a16:colId xmlns:a16="http://schemas.microsoft.com/office/drawing/2014/main" val="3442489014"/>
                    </a:ext>
                  </a:extLst>
                </a:gridCol>
                <a:gridCol w="2552372">
                  <a:extLst>
                    <a:ext uri="{9D8B030D-6E8A-4147-A177-3AD203B41FA5}">
                      <a16:colId xmlns:a16="http://schemas.microsoft.com/office/drawing/2014/main" val="516162268"/>
                    </a:ext>
                  </a:extLst>
                </a:gridCol>
                <a:gridCol w="4017341">
                  <a:extLst>
                    <a:ext uri="{9D8B030D-6E8A-4147-A177-3AD203B41FA5}">
                      <a16:colId xmlns:a16="http://schemas.microsoft.com/office/drawing/2014/main" val="1175458617"/>
                    </a:ext>
                  </a:extLst>
                </a:gridCol>
                <a:gridCol w="2567474">
                  <a:extLst>
                    <a:ext uri="{9D8B030D-6E8A-4147-A177-3AD203B41FA5}">
                      <a16:colId xmlns:a16="http://schemas.microsoft.com/office/drawing/2014/main" val="2389385546"/>
                    </a:ext>
                  </a:extLst>
                </a:gridCol>
              </a:tblGrid>
              <a:tr h="564931">
                <a:tc>
                  <a:txBody>
                    <a:bodyPr/>
                    <a:lstStyle/>
                    <a:p>
                      <a:pPr lvl="0" algn="ctr">
                        <a:buNone/>
                      </a:pPr>
                      <a:r>
                        <a:rPr lang="it-IT" sz="1200" b="1"/>
                        <a:t>Nome progetto</a:t>
                      </a:r>
                      <a:endParaRPr lang="it-IT" sz="1200" b="1">
                        <a:latin typeface="AdelleSans"/>
                      </a:endParaRPr>
                    </a:p>
                  </a:txBody>
                  <a:tcPr anchor="ctr"/>
                </a:tc>
                <a:tc>
                  <a:txBody>
                    <a:bodyPr/>
                    <a:lstStyle/>
                    <a:p>
                      <a:pPr lvl="0" algn="ctr">
                        <a:buNone/>
                      </a:pPr>
                      <a:r>
                        <a:rPr lang="it-IT" sz="1200" b="1">
                          <a:latin typeface="AdelleSans"/>
                        </a:rPr>
                        <a:t>Soggetto proponente</a:t>
                      </a:r>
                    </a:p>
                  </a:txBody>
                  <a:tcPr anchor="ctr"/>
                </a:tc>
                <a:tc>
                  <a:txBody>
                    <a:bodyPr/>
                    <a:lstStyle/>
                    <a:p>
                      <a:pPr lvl="0" algn="ctr">
                        <a:buNone/>
                      </a:pPr>
                      <a:r>
                        <a:rPr lang="it-IT" sz="1200" b="1"/>
                        <a:t>Oggetto della proposta</a:t>
                      </a:r>
                      <a:endParaRPr lang="it-IT" sz="1200" b="1">
                        <a:latin typeface="AdelleSans"/>
                      </a:endParaRPr>
                    </a:p>
                  </a:txBody>
                  <a:tcPr anchor="ctr"/>
                </a:tc>
                <a:tc>
                  <a:txBody>
                    <a:bodyPr/>
                    <a:lstStyle/>
                    <a:p>
                      <a:pPr lvl="0" algn="ctr">
                        <a:buNone/>
                      </a:pPr>
                      <a:r>
                        <a:rPr lang="it-IT" sz="1200" b="1"/>
                        <a:t>Direzioni coinvolte</a:t>
                      </a:r>
                      <a:endParaRPr lang="it-IT" sz="1200" b="1">
                        <a:latin typeface="AdelleSans"/>
                      </a:endParaRPr>
                    </a:p>
                  </a:txBody>
                  <a:tcPr anchor="ctr"/>
                </a:tc>
                <a:extLst>
                  <a:ext uri="{0D108BD9-81ED-4DB2-BD59-A6C34878D82A}">
                    <a16:rowId xmlns:a16="http://schemas.microsoft.com/office/drawing/2014/main" val="826175197"/>
                  </a:ext>
                </a:extLst>
              </a:tr>
              <a:tr h="561724">
                <a:tc>
                  <a:txBody>
                    <a:bodyPr/>
                    <a:lstStyle/>
                    <a:p>
                      <a:pPr algn="l" fontAlgn="t"/>
                      <a:endParaRPr lang="it-IT" sz="1200" b="1" i="1" u="none" strike="noStrike">
                        <a:solidFill>
                          <a:srgbClr val="000000"/>
                        </a:solidFill>
                        <a:effectLst/>
                        <a:latin typeface="Aptos Display" panose="020B0004020202020204" pitchFamily="34" charset="0"/>
                      </a:endParaRPr>
                    </a:p>
                    <a:p>
                      <a:pPr algn="l" fontAlgn="t"/>
                      <a:r>
                        <a:rPr lang="it-IT" sz="1200" b="1" i="1" u="none" strike="noStrike">
                          <a:solidFill>
                            <a:srgbClr val="000000"/>
                          </a:solidFill>
                          <a:effectLst/>
                          <a:latin typeface="Aptos Display" panose="020B0004020202020204" pitchFamily="34" charset="0"/>
                        </a:rPr>
                        <a:t>RE-WILD</a:t>
                      </a:r>
                    </a:p>
                  </a:txBody>
                  <a:tcPr marL="9525" marR="9525" marT="9525" marB="0"/>
                </a:tc>
                <a:tc>
                  <a:txBody>
                    <a:bodyPr/>
                    <a:lstStyle/>
                    <a:p>
                      <a:pPr algn="l" fontAlgn="t"/>
                      <a:endParaRPr lang="it-IT" sz="1200" b="0" i="0" u="none" strike="noStrike">
                        <a:solidFill>
                          <a:srgbClr val="000000"/>
                        </a:solidFill>
                        <a:effectLst/>
                        <a:latin typeface="Aptos Display" panose="020B0004020202020204" pitchFamily="34" charset="0"/>
                      </a:endParaRPr>
                    </a:p>
                    <a:p>
                      <a:pPr algn="l" fontAlgn="t"/>
                      <a:r>
                        <a:rPr lang="it-IT" sz="1200" b="0" i="0" u="none" strike="noStrike">
                          <a:solidFill>
                            <a:srgbClr val="000000"/>
                          </a:solidFill>
                          <a:effectLst/>
                          <a:latin typeface="Aptos Display" panose="020B0004020202020204" pitchFamily="34" charset="0"/>
                        </a:rPr>
                        <a:t>ZOOFLASH Animal Agency</a:t>
                      </a:r>
                    </a:p>
                  </a:txBody>
                  <a:tcPr marL="9525" marR="9525" marT="9525" marB="0"/>
                </a:tc>
                <a:tc>
                  <a:txBody>
                    <a:bodyPr/>
                    <a:lstStyle/>
                    <a:p>
                      <a:pPr algn="l" fontAlgn="t"/>
                      <a:endParaRPr lang="it-IT" sz="1200" b="0" i="0" u="none" strike="noStrike">
                        <a:solidFill>
                          <a:srgbClr val="000000"/>
                        </a:solidFill>
                        <a:effectLst/>
                        <a:latin typeface="Aptos Display" panose="020B0004020202020204" pitchFamily="34" charset="0"/>
                      </a:endParaRPr>
                    </a:p>
                    <a:p>
                      <a:pPr algn="l" fontAlgn="t"/>
                      <a:r>
                        <a:rPr lang="it-IT" sz="1200" b="0" i="0" u="none" strike="noStrike">
                          <a:solidFill>
                            <a:srgbClr val="000000"/>
                          </a:solidFill>
                          <a:effectLst/>
                          <a:latin typeface="Aptos Display" panose="020B0004020202020204" pitchFamily="34" charset="0"/>
                        </a:rPr>
                        <a:t>Reintroduzione di animali selvatici autoctoni da centri di recupero (</a:t>
                      </a:r>
                      <a:r>
                        <a:rPr lang="it-IT" sz="1200" b="0" i="0" u="none" strike="noStrike" err="1">
                          <a:solidFill>
                            <a:srgbClr val="000000"/>
                          </a:solidFill>
                          <a:effectLst/>
                          <a:latin typeface="Aptos Display" panose="020B0004020202020204" pitchFamily="34" charset="0"/>
                        </a:rPr>
                        <a:t>cras</a:t>
                      </a:r>
                      <a:r>
                        <a:rPr lang="it-IT" sz="1200" b="0" i="0" u="none" strike="noStrike">
                          <a:solidFill>
                            <a:srgbClr val="000000"/>
                          </a:solidFill>
                          <a:effectLst/>
                          <a:latin typeface="Aptos Display" panose="020B0004020202020204" pitchFamily="34" charset="0"/>
                        </a:rPr>
                        <a:t>) ad idonee aree attrezzate in parchi cittadini</a:t>
                      </a:r>
                    </a:p>
                  </a:txBody>
                  <a:tcPr marL="9525" marR="9525" marT="9525" marB="0"/>
                </a:tc>
                <a:tc>
                  <a:txBody>
                    <a:bodyPr/>
                    <a:lstStyle/>
                    <a:p>
                      <a:pPr algn="ctr" fontAlgn="t"/>
                      <a:r>
                        <a:rPr lang="it-IT" sz="1200" b="0" i="0" u="none" strike="noStrike">
                          <a:solidFill>
                            <a:srgbClr val="000000"/>
                          </a:solidFill>
                          <a:effectLst/>
                          <a:latin typeface="Aptos Display" panose="020B0004020202020204" pitchFamily="34" charset="0"/>
                        </a:rPr>
                        <a:t> Municipi</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Verde</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Ambiente </a:t>
                      </a:r>
                      <a:br>
                        <a:rPr lang="it-IT" sz="1200" b="0" i="0" u="none" strike="noStrike">
                          <a:solidFill>
                            <a:srgbClr val="000000"/>
                          </a:solidFill>
                          <a:effectLst/>
                          <a:latin typeface="Aptos Display" panose="020B0004020202020204" pitchFamily="34" charset="0"/>
                        </a:rPr>
                      </a:br>
                      <a:r>
                        <a:rPr lang="it-IT" sz="1200" b="0" i="0" u="none" strike="noStrike">
                          <a:solidFill>
                            <a:srgbClr val="000000"/>
                          </a:solidFill>
                          <a:effectLst/>
                          <a:latin typeface="Aptos Display" panose="020B0004020202020204" pitchFamily="34" charset="0"/>
                        </a:rPr>
                        <a:t>Garante Animali</a:t>
                      </a:r>
                    </a:p>
                  </a:txBody>
                  <a:tcPr marL="9525" marR="9525" marT="9525" marB="0"/>
                </a:tc>
                <a:extLst>
                  <a:ext uri="{0D108BD9-81ED-4DB2-BD59-A6C34878D82A}">
                    <a16:rowId xmlns:a16="http://schemas.microsoft.com/office/drawing/2014/main" val="4044887824"/>
                  </a:ext>
                </a:extLst>
              </a:tr>
            </a:tbl>
          </a:graphicData>
        </a:graphic>
      </p:graphicFrame>
    </p:spTree>
    <p:extLst>
      <p:ext uri="{BB962C8B-B14F-4D97-AF65-F5344CB8AC3E}">
        <p14:creationId xmlns:p14="http://schemas.microsoft.com/office/powerpoint/2010/main" val="294131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94BE-D249-1571-BB8E-81ADA4A83306}"/>
            </a:ext>
          </a:extLst>
        </p:cNvPr>
        <p:cNvGrpSpPr/>
        <p:nvPr/>
      </p:nvGrpSpPr>
      <p:grpSpPr>
        <a:xfrm>
          <a:off x="0" y="0"/>
          <a:ext cx="0" cy="0"/>
          <a:chOff x="0" y="0"/>
          <a:chExt cx="0" cy="0"/>
        </a:xfrm>
      </p:grpSpPr>
      <p:sp>
        <p:nvSpPr>
          <p:cNvPr id="40" name="Rettangolo 39">
            <a:extLst>
              <a:ext uri="{FF2B5EF4-FFF2-40B4-BE49-F238E27FC236}">
                <a16:creationId xmlns:a16="http://schemas.microsoft.com/office/drawing/2014/main" id="{07AACCF9-AE1A-BCF2-7B23-E04993C53B0B}"/>
              </a:ext>
            </a:extLst>
          </p:cNvPr>
          <p:cNvSpPr>
            <a:spLocks noGrp="1" noRot="1" noMove="1" noResize="1" noEditPoints="1" noAdjustHandles="1" noChangeArrowheads="1" noChangeShapeType="1"/>
          </p:cNvSpPr>
          <p:nvPr/>
        </p:nvSpPr>
        <p:spPr>
          <a:xfrm>
            <a:off x="-101601" y="-159657"/>
            <a:ext cx="12438743" cy="7170057"/>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40000"/>
                  <a:lumOff val="60000"/>
                </a:schemeClr>
              </a:solidFill>
            </a:endParaRPr>
          </a:p>
        </p:txBody>
      </p:sp>
      <p:sp>
        <p:nvSpPr>
          <p:cNvPr id="42" name="Rettangolo 41">
            <a:extLst>
              <a:ext uri="{FF2B5EF4-FFF2-40B4-BE49-F238E27FC236}">
                <a16:creationId xmlns:a16="http://schemas.microsoft.com/office/drawing/2014/main" id="{727F69FB-8E3B-BFFB-4E1F-7A94EBE1586B}"/>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ABECD85-9B4C-1C7F-7D9F-EACA58779C28}"/>
              </a:ext>
            </a:extLst>
          </p:cNvPr>
          <p:cNvSpPr txBox="1"/>
          <p:nvPr/>
        </p:nvSpPr>
        <p:spPr>
          <a:xfrm>
            <a:off x="252679" y="259939"/>
            <a:ext cx="11939321" cy="646331"/>
          </a:xfrm>
          <a:prstGeom prst="rect">
            <a:avLst/>
          </a:prstGeom>
          <a:noFill/>
        </p:spPr>
        <p:txBody>
          <a:bodyPr wrap="square" rtlCol="0">
            <a:spAutoFit/>
          </a:bodyPr>
          <a:lstStyle/>
          <a:p>
            <a:r>
              <a:rPr lang="it-IT" b="1">
                <a:solidFill>
                  <a:srgbClr val="00B0F0"/>
                </a:solidFill>
                <a:latin typeface="Adelle Sans ExtraBold" panose="02000503000000020004" pitchFamily="2" charset="77"/>
              </a:rPr>
              <a:t>Ambito</a:t>
            </a:r>
            <a:r>
              <a:rPr lang="it-IT" b="1">
                <a:solidFill>
                  <a:srgbClr val="00B0F0"/>
                </a:solidFill>
                <a:latin typeface="Adelle Sans SemiBold" panose="02000503000000020004" pitchFamily="2" charset="77"/>
              </a:rPr>
              <a:t> – </a:t>
            </a:r>
            <a:r>
              <a:rPr lang="it-IT" sz="1800">
                <a:solidFill>
                  <a:srgbClr val="00B0F0"/>
                </a:solidFill>
                <a:effectLst/>
                <a:latin typeface="AdelleSans" panose="02000503000000020004" pitchFamily="2" charset="77"/>
              </a:rPr>
              <a:t>iniziative culturali con finalità socio-educative – 2 proposte</a:t>
            </a:r>
          </a:p>
          <a:p>
            <a:r>
              <a:rPr lang="it-IT">
                <a:latin typeface="Adelle Sans SemiBold" panose="02000503000000020004" pitchFamily="2" charset="77"/>
              </a:rPr>
              <a:t>Sintesi proposte                                                                                                         </a:t>
            </a:r>
          </a:p>
        </p:txBody>
      </p:sp>
      <p:graphicFrame>
        <p:nvGraphicFramePr>
          <p:cNvPr id="100" name="Tabella 99">
            <a:extLst>
              <a:ext uri="{FF2B5EF4-FFF2-40B4-BE49-F238E27FC236}">
                <a16:creationId xmlns:a16="http://schemas.microsoft.com/office/drawing/2014/main" id="{2F5C12CA-8FBE-7EAC-6DB1-16A954599754}"/>
              </a:ext>
            </a:extLst>
          </p:cNvPr>
          <p:cNvGraphicFramePr>
            <a:graphicFrameLocks noGrp="1"/>
          </p:cNvGraphicFramePr>
          <p:nvPr>
            <p:extLst>
              <p:ext uri="{D42A27DB-BD31-4B8C-83A1-F6EECF244321}">
                <p14:modId xmlns:p14="http://schemas.microsoft.com/office/powerpoint/2010/main" val="2145056581"/>
              </p:ext>
            </p:extLst>
          </p:nvPr>
        </p:nvGraphicFramePr>
        <p:xfrm>
          <a:off x="343264" y="933714"/>
          <a:ext cx="11137536" cy="3322553"/>
        </p:xfrm>
        <a:graphic>
          <a:graphicData uri="http://schemas.openxmlformats.org/drawingml/2006/table">
            <a:tbl>
              <a:tblPr firstRow="1" bandRow="1">
                <a:tableStyleId>{00A15C55-8517-42AA-B614-E9B94910E393}</a:tableStyleId>
              </a:tblPr>
              <a:tblGrid>
                <a:gridCol w="2068175">
                  <a:extLst>
                    <a:ext uri="{9D8B030D-6E8A-4147-A177-3AD203B41FA5}">
                      <a16:colId xmlns:a16="http://schemas.microsoft.com/office/drawing/2014/main" val="3442489014"/>
                    </a:ext>
                  </a:extLst>
                </a:gridCol>
                <a:gridCol w="2374178">
                  <a:extLst>
                    <a:ext uri="{9D8B030D-6E8A-4147-A177-3AD203B41FA5}">
                      <a16:colId xmlns:a16="http://schemas.microsoft.com/office/drawing/2014/main" val="1099511870"/>
                    </a:ext>
                  </a:extLst>
                </a:gridCol>
                <a:gridCol w="5033260">
                  <a:extLst>
                    <a:ext uri="{9D8B030D-6E8A-4147-A177-3AD203B41FA5}">
                      <a16:colId xmlns:a16="http://schemas.microsoft.com/office/drawing/2014/main" val="1175458617"/>
                    </a:ext>
                  </a:extLst>
                </a:gridCol>
                <a:gridCol w="1661923">
                  <a:extLst>
                    <a:ext uri="{9D8B030D-6E8A-4147-A177-3AD203B41FA5}">
                      <a16:colId xmlns:a16="http://schemas.microsoft.com/office/drawing/2014/main" val="2389385546"/>
                    </a:ext>
                  </a:extLst>
                </a:gridCol>
              </a:tblGrid>
              <a:tr h="529823">
                <a:tc>
                  <a:txBody>
                    <a:bodyPr/>
                    <a:lstStyle/>
                    <a:p>
                      <a:pPr lvl="0" algn="ctr">
                        <a:buNone/>
                      </a:pPr>
                      <a:r>
                        <a:rPr lang="it-IT" sz="1400" b="1"/>
                        <a:t>Nome progetto</a:t>
                      </a:r>
                      <a:endParaRPr lang="it-IT" sz="1400" b="1">
                        <a:latin typeface="AdelleSans"/>
                      </a:endParaRPr>
                    </a:p>
                  </a:txBody>
                  <a:tcPr anchor="ctr"/>
                </a:tc>
                <a:tc>
                  <a:txBody>
                    <a:bodyPr/>
                    <a:lstStyle/>
                    <a:p>
                      <a:pPr lvl="0" algn="ctr">
                        <a:buNone/>
                      </a:pPr>
                      <a:r>
                        <a:rPr lang="it-IT" sz="1400" b="1">
                          <a:latin typeface="AdelleSans"/>
                        </a:rPr>
                        <a:t>Soggetto proponente</a:t>
                      </a:r>
                    </a:p>
                  </a:txBody>
                  <a:tcPr anchor="ctr"/>
                </a:tc>
                <a:tc>
                  <a:txBody>
                    <a:bodyPr/>
                    <a:lstStyle/>
                    <a:p>
                      <a:pPr lvl="0" algn="ctr">
                        <a:buNone/>
                      </a:pPr>
                      <a:r>
                        <a:rPr lang="it-IT" sz="1400" b="1"/>
                        <a:t>Oggetto della proposta</a:t>
                      </a:r>
                      <a:endParaRPr lang="it-IT" sz="1400" b="1">
                        <a:latin typeface="AdelleSans"/>
                      </a:endParaRPr>
                    </a:p>
                  </a:txBody>
                  <a:tcPr anchor="ctr"/>
                </a:tc>
                <a:tc>
                  <a:txBody>
                    <a:bodyPr/>
                    <a:lstStyle/>
                    <a:p>
                      <a:pPr lvl="0" algn="ctr">
                        <a:buNone/>
                      </a:pPr>
                      <a:r>
                        <a:rPr lang="it-IT" sz="1400" b="1"/>
                        <a:t>Direzioni coinvolte</a:t>
                      </a:r>
                      <a:endParaRPr lang="it-IT" sz="1400" b="1">
                        <a:latin typeface="AdelleSans"/>
                      </a:endParaRPr>
                    </a:p>
                  </a:txBody>
                  <a:tcPr anchor="ctr"/>
                </a:tc>
                <a:extLst>
                  <a:ext uri="{0D108BD9-81ED-4DB2-BD59-A6C34878D82A}">
                    <a16:rowId xmlns:a16="http://schemas.microsoft.com/office/drawing/2014/main" val="826175197"/>
                  </a:ext>
                </a:extLst>
              </a:tr>
              <a:tr h="1010634">
                <a:tc>
                  <a:txBody>
                    <a:bodyPr/>
                    <a:lstStyle/>
                    <a:p>
                      <a:pPr algn="l" fontAlgn="t"/>
                      <a:endParaRPr lang="it-IT" sz="1400" b="1" i="1" u="none" strike="noStrike">
                        <a:solidFill>
                          <a:srgbClr val="000000"/>
                        </a:solidFill>
                        <a:effectLst/>
                        <a:latin typeface="Aptos Display" panose="020B0004020202020204" pitchFamily="34" charset="0"/>
                      </a:endParaRPr>
                    </a:p>
                    <a:p>
                      <a:pPr algn="l" fontAlgn="t"/>
                      <a:endParaRPr lang="it-IT" sz="1400" b="1" i="1" u="none" strike="noStrike">
                        <a:solidFill>
                          <a:srgbClr val="000000"/>
                        </a:solidFill>
                        <a:effectLst/>
                        <a:latin typeface="Aptos Display" panose="020B0004020202020204" pitchFamily="34" charset="0"/>
                      </a:endParaRPr>
                    </a:p>
                    <a:p>
                      <a:pPr algn="l" fontAlgn="t"/>
                      <a:r>
                        <a:rPr lang="it-IT" sz="1400" b="1" i="1" u="none" strike="noStrike">
                          <a:solidFill>
                            <a:srgbClr val="000000"/>
                          </a:solidFill>
                          <a:effectLst/>
                          <a:latin typeface="Aptos Display" panose="020B0004020202020204" pitchFamily="34" charset="0"/>
                        </a:rPr>
                        <a:t>Una proposta contro la violenza di genere</a:t>
                      </a: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Nativa</a:t>
                      </a:r>
                    </a:p>
                  </a:txBody>
                  <a:tcPr marL="9525" marR="9525" marT="9525" marB="0"/>
                </a:tc>
                <a:tc>
                  <a:txBody>
                    <a:bodyPr/>
                    <a:lstStyle/>
                    <a:p>
                      <a:pPr algn="l" fontAlgn="t"/>
                      <a:r>
                        <a:rPr lang="it-IT" sz="1400" b="0" i="0" u="none" strike="noStrike">
                          <a:solidFill>
                            <a:srgbClr val="000000"/>
                          </a:solidFill>
                          <a:effectLst/>
                          <a:latin typeface="Aptos Display" panose="020B0004020202020204" pitchFamily="34" charset="0"/>
                        </a:rPr>
                        <a:t>realizzazione di un murale o di un’altra forma di espressione artistica in uno spazio pubblico di Milano, ispirandosi ad un'opera analoga già supportata da NATIVA a Roma nel quartiere San Lorenzo.</a:t>
                      </a: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Arte Pubblica</a:t>
                      </a:r>
                      <a:br>
                        <a:rPr lang="it-IT" sz="1400" b="0" i="0" u="none" strike="noStrike">
                          <a:solidFill>
                            <a:srgbClr val="000000"/>
                          </a:solidFill>
                          <a:effectLst/>
                          <a:latin typeface="Aptos Display" panose="020B0004020202020204" pitchFamily="34" charset="0"/>
                        </a:rPr>
                      </a:br>
                      <a:endParaRPr lang="it-IT" sz="1400" b="0" i="0" u="none" strike="noStrike">
                        <a:solidFill>
                          <a:srgbClr val="000000"/>
                        </a:solidFill>
                        <a:effectLst/>
                        <a:latin typeface="Aptos Display" panose="020B0004020202020204" pitchFamily="34" charset="0"/>
                      </a:endParaRPr>
                    </a:p>
                  </a:txBody>
                  <a:tcPr marL="9525" marR="9525" marT="9525" marB="0"/>
                </a:tc>
                <a:extLst>
                  <a:ext uri="{0D108BD9-81ED-4DB2-BD59-A6C34878D82A}">
                    <a16:rowId xmlns:a16="http://schemas.microsoft.com/office/drawing/2014/main" val="4044887824"/>
                  </a:ext>
                </a:extLst>
              </a:tr>
              <a:tr h="455374">
                <a:tc>
                  <a:txBody>
                    <a:bodyPr/>
                    <a:lstStyle/>
                    <a:p>
                      <a:pPr algn="l" fontAlgn="t"/>
                      <a:endParaRPr lang="it-IT" sz="1400" b="1" i="1" u="none" strike="noStrike">
                        <a:solidFill>
                          <a:srgbClr val="000000"/>
                        </a:solidFill>
                        <a:effectLst/>
                        <a:latin typeface="Aptos Display" panose="020B0004020202020204" pitchFamily="34" charset="0"/>
                      </a:endParaRPr>
                    </a:p>
                    <a:p>
                      <a:pPr algn="l" fontAlgn="t"/>
                      <a:endParaRPr lang="it-IT" sz="1400" b="1" i="1" u="none" strike="noStrike">
                        <a:solidFill>
                          <a:srgbClr val="000000"/>
                        </a:solidFill>
                        <a:effectLst/>
                        <a:latin typeface="Aptos Display" panose="020B0004020202020204" pitchFamily="34" charset="0"/>
                      </a:endParaRPr>
                    </a:p>
                    <a:p>
                      <a:pPr algn="l" fontAlgn="t"/>
                      <a:endParaRPr lang="it-IT" sz="1400" b="1" i="1" u="none" strike="noStrike">
                        <a:solidFill>
                          <a:srgbClr val="000000"/>
                        </a:solidFill>
                        <a:effectLst/>
                        <a:latin typeface="Aptos Display" panose="020B0004020202020204" pitchFamily="34" charset="0"/>
                      </a:endParaRPr>
                    </a:p>
                    <a:p>
                      <a:pPr algn="l" fontAlgn="t"/>
                      <a:endParaRPr lang="it-IT" sz="1400" b="1" i="1" u="none" strike="noStrike">
                        <a:solidFill>
                          <a:srgbClr val="000000"/>
                        </a:solidFill>
                        <a:effectLst/>
                        <a:latin typeface="Aptos Display" panose="020B0004020202020204" pitchFamily="34" charset="0"/>
                      </a:endParaRPr>
                    </a:p>
                    <a:p>
                      <a:pPr algn="l" fontAlgn="t"/>
                      <a:r>
                        <a:rPr lang="it-IT" sz="1400" b="1" i="1" u="none" strike="noStrike">
                          <a:solidFill>
                            <a:srgbClr val="000000"/>
                          </a:solidFill>
                          <a:effectLst/>
                          <a:latin typeface="Aptos Display" panose="020B0004020202020204" pitchFamily="34" charset="0"/>
                        </a:rPr>
                        <a:t>Scuola Ucraina Optima</a:t>
                      </a: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Forum Donne Ucraine</a:t>
                      </a:r>
                    </a:p>
                  </a:txBody>
                  <a:tcPr marL="9525" marR="9525" marT="9525" marB="0"/>
                </a:tc>
                <a:tc>
                  <a:txBody>
                    <a:bodyPr/>
                    <a:lstStyle/>
                    <a:p>
                      <a:pPr algn="l" fontAlgn="t"/>
                      <a:r>
                        <a:rPr lang="it-IT" sz="1400" b="0" i="0" u="none" strike="noStrike">
                          <a:solidFill>
                            <a:srgbClr val="000000"/>
                          </a:solidFill>
                          <a:effectLst/>
                          <a:latin typeface="Aptos Display" panose="020B0004020202020204" pitchFamily="34" charset="0"/>
                        </a:rPr>
                        <a:t>Creare un centro scientifico-educativo per il fine settimana, dedicato ai bambini ucraini (fascia 6-16) , garantendo loro l'accesso a un'istruzione di qualità conforme agli standard ucraini, preservando la loro identità culturale e promuovendo uno sviluppo armonioso. Si pone obiettivo di offrire lezioni basate sul programma scolastico ucraino, organizzare attività interattive di scienza, tecnologia, arte e studio delle lingue, fornire supporto psicologico per aiutare i bambini ad adattarsi al nuovo ambiente.</a:t>
                      </a:r>
                    </a:p>
                  </a:txBody>
                  <a:tcPr marL="9525" marR="9525" marT="9525" marB="0"/>
                </a:tc>
                <a:tc>
                  <a:txBody>
                    <a:bodyPr/>
                    <a:lstStyle/>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endParaRPr lang="it-IT" sz="1400" b="0" i="0" u="none" strike="noStrike">
                        <a:solidFill>
                          <a:srgbClr val="000000"/>
                        </a:solidFill>
                        <a:effectLst/>
                        <a:latin typeface="Aptos Display" panose="020B0004020202020204" pitchFamily="34" charset="0"/>
                      </a:endParaRPr>
                    </a:p>
                    <a:p>
                      <a:pPr algn="ctr" fontAlgn="t"/>
                      <a:r>
                        <a:rPr lang="it-IT" sz="1400" b="0" i="0" u="none" strike="noStrike">
                          <a:solidFill>
                            <a:srgbClr val="000000"/>
                          </a:solidFill>
                          <a:effectLst/>
                          <a:latin typeface="Aptos Display" panose="020B0004020202020204" pitchFamily="34" charset="0"/>
                        </a:rPr>
                        <a:t>Municipio</a:t>
                      </a:r>
                      <a:br>
                        <a:rPr lang="it-IT" sz="1400" b="0" i="0" u="none" strike="noStrike">
                          <a:solidFill>
                            <a:srgbClr val="000000"/>
                          </a:solidFill>
                          <a:effectLst/>
                          <a:latin typeface="Aptos Display" panose="020B0004020202020204" pitchFamily="34" charset="0"/>
                        </a:rPr>
                      </a:br>
                      <a:r>
                        <a:rPr lang="it-IT" sz="1400" b="0" i="0" u="none" strike="noStrike">
                          <a:solidFill>
                            <a:srgbClr val="000000"/>
                          </a:solidFill>
                          <a:effectLst/>
                          <a:latin typeface="Aptos Display" panose="020B0004020202020204" pitchFamily="34" charset="0"/>
                        </a:rPr>
                        <a:t>Demanio</a:t>
                      </a:r>
                      <a:br>
                        <a:rPr lang="it-IT" sz="1400" b="0" i="0" u="none" strike="noStrike">
                          <a:solidFill>
                            <a:srgbClr val="000000"/>
                          </a:solidFill>
                          <a:effectLst/>
                          <a:latin typeface="Aptos Display" panose="020B0004020202020204" pitchFamily="34" charset="0"/>
                        </a:rPr>
                      </a:br>
                      <a:r>
                        <a:rPr lang="it-IT" sz="1400" b="0" i="0" u="none" strike="noStrike" err="1">
                          <a:solidFill>
                            <a:srgbClr val="000000"/>
                          </a:solidFill>
                          <a:effectLst/>
                          <a:latin typeface="Aptos Display" panose="020B0004020202020204" pitchFamily="34" charset="0"/>
                        </a:rPr>
                        <a:t>Agmp</a:t>
                      </a:r>
                      <a:endParaRPr lang="it-IT" sz="1400" b="0" i="0" u="none" strike="noStrike">
                        <a:solidFill>
                          <a:srgbClr val="000000"/>
                        </a:solidFill>
                        <a:effectLst/>
                        <a:latin typeface="Aptos Display" panose="020B0004020202020204" pitchFamily="34" charset="0"/>
                      </a:endParaRPr>
                    </a:p>
                  </a:txBody>
                  <a:tcPr marL="9525" marR="9525" marT="9525" marB="0"/>
                </a:tc>
                <a:extLst>
                  <a:ext uri="{0D108BD9-81ED-4DB2-BD59-A6C34878D82A}">
                    <a16:rowId xmlns:a16="http://schemas.microsoft.com/office/drawing/2014/main" val="137353210"/>
                  </a:ext>
                </a:extLst>
              </a:tr>
            </a:tbl>
          </a:graphicData>
        </a:graphic>
      </p:graphicFrame>
    </p:spTree>
    <p:extLst>
      <p:ext uri="{BB962C8B-B14F-4D97-AF65-F5344CB8AC3E}">
        <p14:creationId xmlns:p14="http://schemas.microsoft.com/office/powerpoint/2010/main" val="368421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9FB8251E-3336-B0C0-D5F1-13DA0B9A91B9}"/>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6844EC62-2A81-33C5-8D05-46B8BCA415FC}"/>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bject 6"/>
          <p:cNvSpPr txBox="1">
            <a:spLocks noGrp="1"/>
          </p:cNvSpPr>
          <p:nvPr>
            <p:ph type="title"/>
          </p:nvPr>
        </p:nvSpPr>
        <p:spPr>
          <a:xfrm>
            <a:off x="4477907" y="427728"/>
            <a:ext cx="5740707"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spc="120">
                <a:solidFill>
                  <a:srgbClr val="FF7300"/>
                </a:solidFill>
                <a:latin typeface="Adelle Sans" pitchFamily="2" charset="77"/>
              </a:rPr>
              <a:t>Milano Attiva: le modalità</a:t>
            </a:r>
          </a:p>
        </p:txBody>
      </p:sp>
      <p:sp>
        <p:nvSpPr>
          <p:cNvPr id="7" name="object 7"/>
          <p:cNvSpPr txBox="1"/>
          <p:nvPr/>
        </p:nvSpPr>
        <p:spPr>
          <a:xfrm>
            <a:off x="4680931" y="2425943"/>
            <a:ext cx="2071370" cy="197490"/>
          </a:xfrm>
          <a:prstGeom prst="rect">
            <a:avLst/>
          </a:prstGeom>
        </p:spPr>
        <p:txBody>
          <a:bodyPr vert="horz" wrap="square" lIns="0" tIns="12700" rIns="0" bIns="0" rtlCol="0">
            <a:spAutoFit/>
          </a:bodyPr>
          <a:lstStyle/>
          <a:p>
            <a:pPr marL="12700">
              <a:lnSpc>
                <a:spcPct val="100000"/>
              </a:lnSpc>
              <a:spcBef>
                <a:spcPts val="100"/>
              </a:spcBef>
            </a:pPr>
            <a:r>
              <a:rPr lang="it-IT" sz="1200" b="1" spc="-10">
                <a:solidFill>
                  <a:srgbClr val="FF7200"/>
                </a:solidFill>
                <a:latin typeface="Adelle Sans ExtraBold"/>
                <a:cs typeface="Tahoma"/>
              </a:rPr>
              <a:t>PUNTO</a:t>
            </a:r>
            <a:r>
              <a:rPr lang="it-IT" sz="1200" b="1" spc="-45">
                <a:solidFill>
                  <a:srgbClr val="FF7200"/>
                </a:solidFill>
                <a:latin typeface="Adelle Sans ExtraBold"/>
                <a:cs typeface="Tahoma"/>
              </a:rPr>
              <a:t> </a:t>
            </a:r>
            <a:r>
              <a:rPr lang="it-IT" sz="1200" b="1" spc="-114">
                <a:solidFill>
                  <a:srgbClr val="FF7200"/>
                </a:solidFill>
                <a:latin typeface="Adelle Sans ExtraBold"/>
                <a:cs typeface="Tahoma"/>
              </a:rPr>
              <a:t>DI</a:t>
            </a:r>
            <a:r>
              <a:rPr lang="it-IT" sz="1200" b="1" spc="-45">
                <a:solidFill>
                  <a:srgbClr val="FF7200"/>
                </a:solidFill>
                <a:latin typeface="Adelle Sans ExtraBold"/>
                <a:cs typeface="Tahoma"/>
              </a:rPr>
              <a:t> </a:t>
            </a:r>
            <a:r>
              <a:rPr lang="it-IT" sz="1200" b="1">
                <a:solidFill>
                  <a:srgbClr val="FF7200"/>
                </a:solidFill>
                <a:latin typeface="Adelle Sans ExtraBold"/>
                <a:cs typeface="Tahoma"/>
              </a:rPr>
              <a:t>ACCESSO</a:t>
            </a:r>
            <a:r>
              <a:rPr lang="it-IT" sz="1200" b="1" spc="-45">
                <a:solidFill>
                  <a:srgbClr val="FF7200"/>
                </a:solidFill>
                <a:latin typeface="Adelle Sans ExtraBold"/>
                <a:cs typeface="Tahoma"/>
              </a:rPr>
              <a:t> </a:t>
            </a:r>
            <a:r>
              <a:rPr lang="it-IT" sz="1200" b="1" spc="-10">
                <a:solidFill>
                  <a:srgbClr val="FF7200"/>
                </a:solidFill>
                <a:latin typeface="Adelle Sans ExtraBold"/>
                <a:cs typeface="Tahoma"/>
              </a:rPr>
              <a:t>UNICO</a:t>
            </a:r>
            <a:endParaRPr lang="it-IT" sz="1200">
              <a:latin typeface="Adelle Sans Extrabold"/>
              <a:cs typeface="Tahoma"/>
            </a:endParaRPr>
          </a:p>
        </p:txBody>
      </p:sp>
      <p:sp>
        <p:nvSpPr>
          <p:cNvPr id="8" name="object 8"/>
          <p:cNvSpPr txBox="1"/>
          <p:nvPr/>
        </p:nvSpPr>
        <p:spPr>
          <a:xfrm rot="14520000">
            <a:off x="4382951" y="2657865"/>
            <a:ext cx="239630" cy="177800"/>
          </a:xfrm>
          <a:prstGeom prst="rect">
            <a:avLst/>
          </a:prstGeom>
        </p:spPr>
        <p:txBody>
          <a:bodyPr vert="horz" wrap="square" lIns="0" tIns="0" rIns="0" bIns="0" rtlCol="0">
            <a:spAutoFit/>
          </a:bodyPr>
          <a:lstStyle/>
          <a:p>
            <a:pPr>
              <a:lnSpc>
                <a:spcPts val="1355"/>
              </a:lnSpc>
            </a:pPr>
            <a:r>
              <a:rPr sz="1400" spc="30">
                <a:solidFill>
                  <a:srgbClr val="0B61EA"/>
                </a:solidFill>
                <a:latin typeface="Trebuchet MS"/>
                <a:cs typeface="Trebuchet MS"/>
              </a:rPr>
              <a:t>m</a:t>
            </a:r>
            <a:endParaRPr sz="1400">
              <a:latin typeface="Trebuchet MS"/>
              <a:cs typeface="Trebuchet MS"/>
            </a:endParaRPr>
          </a:p>
        </p:txBody>
      </p:sp>
      <p:sp>
        <p:nvSpPr>
          <p:cNvPr id="9" name="object 9"/>
          <p:cNvSpPr txBox="1"/>
          <p:nvPr/>
        </p:nvSpPr>
        <p:spPr>
          <a:xfrm>
            <a:off x="4333255" y="2532476"/>
            <a:ext cx="243840" cy="130810"/>
          </a:xfrm>
          <a:prstGeom prst="rect">
            <a:avLst/>
          </a:prstGeom>
        </p:spPr>
        <p:txBody>
          <a:bodyPr vert="vert270" wrap="square" lIns="0" tIns="635" rIns="0" bIns="0" rtlCol="0">
            <a:spAutoFit/>
          </a:bodyPr>
          <a:lstStyle/>
          <a:p>
            <a:pPr marL="12700">
              <a:lnSpc>
                <a:spcPct val="100000"/>
              </a:lnSpc>
              <a:spcBef>
                <a:spcPts val="5"/>
              </a:spcBef>
            </a:pPr>
            <a:r>
              <a:rPr sz="1400" spc="15">
                <a:solidFill>
                  <a:srgbClr val="0B61EA"/>
                </a:solidFill>
                <a:latin typeface="Trebuchet MS"/>
                <a:cs typeface="Trebuchet MS"/>
              </a:rPr>
              <a:t>o</a:t>
            </a:r>
            <a:endParaRPr sz="1400">
              <a:latin typeface="Trebuchet MS"/>
              <a:cs typeface="Trebuchet MS"/>
            </a:endParaRPr>
          </a:p>
        </p:txBody>
      </p:sp>
      <p:sp>
        <p:nvSpPr>
          <p:cNvPr id="10" name="object 10"/>
          <p:cNvSpPr txBox="1"/>
          <p:nvPr/>
        </p:nvSpPr>
        <p:spPr>
          <a:xfrm rot="17580000">
            <a:off x="4383384" y="2389555"/>
            <a:ext cx="208004"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d</a:t>
            </a:r>
            <a:endParaRPr sz="1400">
              <a:latin typeface="Trebuchet MS"/>
              <a:cs typeface="Trebuchet MS"/>
            </a:endParaRPr>
          </a:p>
        </p:txBody>
      </p:sp>
      <p:sp>
        <p:nvSpPr>
          <p:cNvPr id="11" name="object 11"/>
          <p:cNvSpPr txBox="1"/>
          <p:nvPr/>
        </p:nvSpPr>
        <p:spPr>
          <a:xfrm rot="18720000">
            <a:off x="4446093" y="2290485"/>
            <a:ext cx="203842" cy="177800"/>
          </a:xfrm>
          <a:prstGeom prst="rect">
            <a:avLst/>
          </a:prstGeom>
        </p:spPr>
        <p:txBody>
          <a:bodyPr vert="horz" wrap="square" lIns="0" tIns="0" rIns="0" bIns="0" rtlCol="0">
            <a:spAutoFit/>
          </a:bodyPr>
          <a:lstStyle/>
          <a:p>
            <a:pPr>
              <a:lnSpc>
                <a:spcPts val="1355"/>
              </a:lnSpc>
            </a:pPr>
            <a:r>
              <a:rPr sz="1400" spc="-50">
                <a:solidFill>
                  <a:srgbClr val="0B61EA"/>
                </a:solidFill>
                <a:latin typeface="Trebuchet MS"/>
                <a:cs typeface="Trebuchet MS"/>
              </a:rPr>
              <a:t>a</a:t>
            </a:r>
            <a:endParaRPr sz="1400">
              <a:latin typeface="Trebuchet MS"/>
              <a:cs typeface="Trebuchet MS"/>
            </a:endParaRPr>
          </a:p>
        </p:txBody>
      </p:sp>
      <p:sp>
        <p:nvSpPr>
          <p:cNvPr id="12" name="object 12"/>
          <p:cNvSpPr txBox="1"/>
          <p:nvPr/>
        </p:nvSpPr>
        <p:spPr>
          <a:xfrm rot="19560000">
            <a:off x="4518574" y="2236487"/>
            <a:ext cx="183427" cy="177800"/>
          </a:xfrm>
          <a:prstGeom prst="rect">
            <a:avLst/>
          </a:prstGeom>
        </p:spPr>
        <p:txBody>
          <a:bodyPr vert="horz" wrap="square" lIns="0" tIns="0" rIns="0" bIns="0" rtlCol="0">
            <a:spAutoFit/>
          </a:bodyPr>
          <a:lstStyle/>
          <a:p>
            <a:pPr>
              <a:lnSpc>
                <a:spcPts val="1350"/>
              </a:lnSpc>
            </a:pPr>
            <a:r>
              <a:rPr sz="1400" spc="-114">
                <a:solidFill>
                  <a:srgbClr val="0B61EA"/>
                </a:solidFill>
                <a:latin typeface="Trebuchet MS"/>
                <a:cs typeface="Trebuchet MS"/>
              </a:rPr>
              <a:t>l</a:t>
            </a:r>
            <a:endParaRPr sz="1400">
              <a:latin typeface="Trebuchet MS"/>
              <a:cs typeface="Trebuchet MS"/>
            </a:endParaRPr>
          </a:p>
        </p:txBody>
      </p:sp>
      <p:sp>
        <p:nvSpPr>
          <p:cNvPr id="13" name="object 13"/>
          <p:cNvSpPr txBox="1"/>
          <p:nvPr/>
        </p:nvSpPr>
        <p:spPr>
          <a:xfrm rot="20100000">
            <a:off x="4563223" y="2211788"/>
            <a:ext cx="183743" cy="177800"/>
          </a:xfrm>
          <a:prstGeom prst="rect">
            <a:avLst/>
          </a:prstGeom>
        </p:spPr>
        <p:txBody>
          <a:bodyPr vert="horz" wrap="square" lIns="0" tIns="0" rIns="0" bIns="0" rtlCol="0">
            <a:spAutoFit/>
          </a:bodyPr>
          <a:lstStyle/>
          <a:p>
            <a:pPr>
              <a:lnSpc>
                <a:spcPts val="1350"/>
              </a:lnSpc>
            </a:pPr>
            <a:r>
              <a:rPr sz="1400" spc="-85">
                <a:solidFill>
                  <a:srgbClr val="0B61EA"/>
                </a:solidFill>
                <a:latin typeface="Trebuchet MS"/>
                <a:cs typeface="Trebuchet MS"/>
              </a:rPr>
              <a:t>i</a:t>
            </a:r>
            <a:endParaRPr sz="1400">
              <a:latin typeface="Trebuchet MS"/>
              <a:cs typeface="Trebuchet MS"/>
            </a:endParaRPr>
          </a:p>
        </p:txBody>
      </p:sp>
      <p:sp>
        <p:nvSpPr>
          <p:cNvPr id="14" name="object 14"/>
          <p:cNvSpPr txBox="1"/>
          <p:nvPr/>
        </p:nvSpPr>
        <p:spPr>
          <a:xfrm rot="20760000">
            <a:off x="4621654" y="2190863"/>
            <a:ext cx="190114" cy="177800"/>
          </a:xfrm>
          <a:prstGeom prst="rect">
            <a:avLst/>
          </a:prstGeom>
        </p:spPr>
        <p:txBody>
          <a:bodyPr vert="horz" wrap="square" lIns="0" tIns="0" rIns="0" bIns="0" rtlCol="0">
            <a:spAutoFit/>
          </a:bodyPr>
          <a:lstStyle/>
          <a:p>
            <a:pPr>
              <a:lnSpc>
                <a:spcPts val="1350"/>
              </a:lnSpc>
            </a:pPr>
            <a:r>
              <a:rPr sz="1400" spc="-70">
                <a:solidFill>
                  <a:srgbClr val="0B61EA"/>
                </a:solidFill>
                <a:latin typeface="Trebuchet MS"/>
                <a:cs typeface="Trebuchet MS"/>
              </a:rPr>
              <a:t>t</a:t>
            </a:r>
            <a:endParaRPr sz="1400">
              <a:latin typeface="Trebuchet MS"/>
              <a:cs typeface="Trebuchet MS"/>
            </a:endParaRPr>
          </a:p>
        </p:txBody>
      </p:sp>
      <p:sp>
        <p:nvSpPr>
          <p:cNvPr id="15" name="object 15"/>
          <p:cNvSpPr txBox="1"/>
          <p:nvPr/>
        </p:nvSpPr>
        <p:spPr>
          <a:xfrm rot="120000">
            <a:off x="4706979" y="2183694"/>
            <a:ext cx="204467" cy="177800"/>
          </a:xfrm>
          <a:prstGeom prst="rect">
            <a:avLst/>
          </a:prstGeom>
        </p:spPr>
        <p:txBody>
          <a:bodyPr vert="horz" wrap="square" lIns="0" tIns="0" rIns="0" bIns="0" rtlCol="0">
            <a:spAutoFit/>
          </a:bodyPr>
          <a:lstStyle/>
          <a:p>
            <a:pPr>
              <a:lnSpc>
                <a:spcPts val="1340"/>
              </a:lnSpc>
            </a:pPr>
            <a:r>
              <a:rPr sz="1400" spc="-50">
                <a:solidFill>
                  <a:srgbClr val="0B61EA"/>
                </a:solidFill>
                <a:latin typeface="Trebuchet MS"/>
                <a:cs typeface="Trebuchet MS"/>
              </a:rPr>
              <a:t>à</a:t>
            </a:r>
            <a:endParaRPr sz="1400">
              <a:latin typeface="Trebuchet MS"/>
              <a:cs typeface="Trebuchet MS"/>
            </a:endParaRPr>
          </a:p>
        </p:txBody>
      </p:sp>
      <p:sp>
        <p:nvSpPr>
          <p:cNvPr id="16" name="object 16"/>
          <p:cNvSpPr txBox="1"/>
          <p:nvPr/>
        </p:nvSpPr>
        <p:spPr>
          <a:xfrm>
            <a:off x="4688901" y="3238644"/>
            <a:ext cx="2500630" cy="391160"/>
          </a:xfrm>
          <a:prstGeom prst="rect">
            <a:avLst/>
          </a:prstGeom>
        </p:spPr>
        <p:txBody>
          <a:bodyPr vert="horz" wrap="square" lIns="0" tIns="12700" rIns="0" bIns="0" rtlCol="0">
            <a:spAutoFit/>
          </a:bodyPr>
          <a:lstStyle/>
          <a:p>
            <a:pPr marL="12700" marR="5080">
              <a:lnSpc>
                <a:spcPct val="100000"/>
              </a:lnSpc>
              <a:spcBef>
                <a:spcPts val="100"/>
              </a:spcBef>
            </a:pPr>
            <a:r>
              <a:rPr lang="it-IT" sz="1200" b="1" spc="-35">
                <a:solidFill>
                  <a:srgbClr val="FF7200"/>
                </a:solidFill>
                <a:latin typeface="Adelle Sans ExtraBold"/>
                <a:cs typeface="Tahoma"/>
              </a:rPr>
              <a:t>SISTEMATIZZAZIONE</a:t>
            </a:r>
            <a:r>
              <a:rPr lang="it-IT" sz="1200" b="1" spc="-5">
                <a:solidFill>
                  <a:srgbClr val="FF7200"/>
                </a:solidFill>
                <a:latin typeface="Adelle Sans ExtraBold"/>
                <a:cs typeface="Tahoma"/>
              </a:rPr>
              <a:t> </a:t>
            </a:r>
            <a:r>
              <a:rPr lang="it-IT" sz="1200" b="1" spc="-10">
                <a:solidFill>
                  <a:srgbClr val="FF7200"/>
                </a:solidFill>
                <a:latin typeface="Adelle Sans ExtraBold"/>
                <a:cs typeface="Tahoma"/>
              </a:rPr>
              <a:t>PROCESSO </a:t>
            </a:r>
            <a:r>
              <a:rPr lang="it-IT" sz="1200" b="1" spc="-114">
                <a:solidFill>
                  <a:srgbClr val="FF7200"/>
                </a:solidFill>
                <a:latin typeface="Adelle Sans ExtraBold"/>
                <a:cs typeface="Tahoma"/>
              </a:rPr>
              <a:t>DI</a:t>
            </a:r>
            <a:r>
              <a:rPr lang="it-IT" sz="1200" b="1" spc="-95">
                <a:solidFill>
                  <a:srgbClr val="FF7200"/>
                </a:solidFill>
                <a:latin typeface="Adelle Sans ExtraBold"/>
                <a:cs typeface="Tahoma"/>
              </a:rPr>
              <a:t> </a:t>
            </a:r>
            <a:r>
              <a:rPr lang="it-IT" sz="1200" b="1" spc="-10">
                <a:solidFill>
                  <a:srgbClr val="FF7200"/>
                </a:solidFill>
                <a:latin typeface="Adelle Sans ExtraBold"/>
                <a:cs typeface="Tahoma"/>
              </a:rPr>
              <a:t>VALUTAZIONE</a:t>
            </a:r>
            <a:endParaRPr lang="it-IT" sz="1200">
              <a:latin typeface="Adelle Sans Extrabold"/>
              <a:cs typeface="Tahoma"/>
            </a:endParaRPr>
          </a:p>
        </p:txBody>
      </p:sp>
      <p:sp>
        <p:nvSpPr>
          <p:cNvPr id="17" name="object 17"/>
          <p:cNvSpPr txBox="1"/>
          <p:nvPr/>
        </p:nvSpPr>
        <p:spPr>
          <a:xfrm>
            <a:off x="4688901" y="4459547"/>
            <a:ext cx="2852420" cy="391160"/>
          </a:xfrm>
          <a:prstGeom prst="rect">
            <a:avLst/>
          </a:prstGeom>
        </p:spPr>
        <p:txBody>
          <a:bodyPr vert="horz" wrap="square" lIns="0" tIns="12700" rIns="0" bIns="0" rtlCol="0">
            <a:spAutoFit/>
          </a:bodyPr>
          <a:lstStyle/>
          <a:p>
            <a:pPr marL="12700" marR="5080">
              <a:lnSpc>
                <a:spcPct val="100000"/>
              </a:lnSpc>
              <a:spcBef>
                <a:spcPts val="100"/>
              </a:spcBef>
            </a:pPr>
            <a:r>
              <a:rPr lang="it-IT" sz="1200" b="1">
                <a:solidFill>
                  <a:srgbClr val="FF7200"/>
                </a:solidFill>
                <a:latin typeface="Adelle Sans ExtraBold"/>
                <a:cs typeface="Tahoma"/>
              </a:rPr>
              <a:t>RAFFORZAMENTO</a:t>
            </a:r>
            <a:r>
              <a:rPr lang="it-IT" sz="1200" b="1" spc="-30">
                <a:solidFill>
                  <a:srgbClr val="FF7200"/>
                </a:solidFill>
                <a:latin typeface="Adelle Sans ExtraBold"/>
                <a:cs typeface="Tahoma"/>
              </a:rPr>
              <a:t> </a:t>
            </a:r>
            <a:r>
              <a:rPr lang="it-IT" sz="1200" b="1" spc="-25">
                <a:solidFill>
                  <a:srgbClr val="FF7200"/>
                </a:solidFill>
                <a:latin typeface="Adelle Sans ExtraBold"/>
                <a:cs typeface="Tahoma"/>
              </a:rPr>
              <a:t>DELL’ATTUAZIONE </a:t>
            </a:r>
            <a:r>
              <a:rPr lang="it-IT" sz="1200" b="1">
                <a:solidFill>
                  <a:srgbClr val="FF7200"/>
                </a:solidFill>
                <a:latin typeface="Adelle Sans ExtraBold"/>
                <a:cs typeface="Tahoma"/>
              </a:rPr>
              <a:t>DELLE</a:t>
            </a:r>
            <a:r>
              <a:rPr lang="it-IT" sz="1200" b="1" spc="125">
                <a:solidFill>
                  <a:srgbClr val="FF7200"/>
                </a:solidFill>
                <a:latin typeface="Adelle Sans ExtraBold"/>
                <a:cs typeface="Tahoma"/>
              </a:rPr>
              <a:t> </a:t>
            </a:r>
            <a:r>
              <a:rPr lang="it-IT" sz="1200" b="1" spc="-10">
                <a:solidFill>
                  <a:srgbClr val="FF7200"/>
                </a:solidFill>
                <a:latin typeface="Adelle Sans ExtraBold"/>
                <a:cs typeface="Tahoma"/>
              </a:rPr>
              <a:t>PROPOSTE</a:t>
            </a:r>
            <a:endParaRPr lang="it-IT" sz="1200">
              <a:latin typeface="Adelle Sans Extrabold"/>
              <a:cs typeface="Tahoma"/>
            </a:endParaRPr>
          </a:p>
        </p:txBody>
      </p:sp>
      <p:sp>
        <p:nvSpPr>
          <p:cNvPr id="18" name="object 18"/>
          <p:cNvSpPr txBox="1"/>
          <p:nvPr/>
        </p:nvSpPr>
        <p:spPr>
          <a:xfrm>
            <a:off x="8064380" y="4459547"/>
            <a:ext cx="3439795" cy="756920"/>
          </a:xfrm>
          <a:prstGeom prst="rect">
            <a:avLst/>
          </a:prstGeom>
        </p:spPr>
        <p:txBody>
          <a:bodyPr vert="horz" wrap="square" lIns="0" tIns="12700" rIns="0" bIns="0" rtlCol="0" anchor="t">
            <a:spAutoFit/>
          </a:bodyPr>
          <a:lstStyle/>
          <a:p>
            <a:pPr marL="12700" marR="5080">
              <a:lnSpc>
                <a:spcPct val="100000"/>
              </a:lnSpc>
              <a:spcBef>
                <a:spcPts val="100"/>
              </a:spcBef>
            </a:pPr>
            <a:r>
              <a:rPr lang="it-IT" sz="1200" spc="-25" err="1">
                <a:latin typeface="AdelleSans"/>
                <a:cs typeface="Trebuchet MS"/>
              </a:rPr>
              <a:t>struttura</a:t>
            </a:r>
            <a:r>
              <a:rPr lang="it-IT" sz="1200" spc="-20">
                <a:latin typeface="AdelleSans"/>
                <a:cs typeface="Trebuchet MS"/>
              </a:rPr>
              <a:t> </a:t>
            </a:r>
            <a:r>
              <a:rPr lang="it-IT" sz="1200" err="1">
                <a:latin typeface="AdelleSans"/>
                <a:cs typeface="Trebuchet MS"/>
              </a:rPr>
              <a:t>che</a:t>
            </a:r>
            <a:r>
              <a:rPr lang="it-IT" sz="1200" spc="-20">
                <a:latin typeface="AdelleSans"/>
                <a:cs typeface="Trebuchet MS"/>
              </a:rPr>
              <a:t> </a:t>
            </a:r>
            <a:r>
              <a:rPr lang="it-IT" sz="1200" err="1">
                <a:latin typeface="AdelleSans"/>
                <a:cs typeface="Trebuchet MS"/>
              </a:rPr>
              <a:t>consente</a:t>
            </a:r>
            <a:r>
              <a:rPr lang="it-IT" sz="1200" spc="-20">
                <a:latin typeface="AdelleSans"/>
                <a:cs typeface="Trebuchet MS"/>
              </a:rPr>
              <a:t> di </a:t>
            </a:r>
            <a:r>
              <a:rPr lang="it-IT" sz="1200" spc="-10" err="1">
                <a:latin typeface="AdelleSans"/>
                <a:cs typeface="Trebuchet MS"/>
              </a:rPr>
              <a:t>individuare</a:t>
            </a:r>
            <a:r>
              <a:rPr lang="it-IT" sz="1200" spc="-20">
                <a:latin typeface="AdelleSans"/>
                <a:cs typeface="Trebuchet MS"/>
              </a:rPr>
              <a:t> lo </a:t>
            </a:r>
            <a:r>
              <a:rPr lang="it-IT" sz="1200" spc="-10" err="1">
                <a:latin typeface="AdelleSans"/>
                <a:cs typeface="Trebuchet MS"/>
              </a:rPr>
              <a:t>strumento</a:t>
            </a:r>
            <a:r>
              <a:rPr lang="it-IT" sz="1200" spc="-10">
                <a:latin typeface="AdelleSans"/>
                <a:cs typeface="Trebuchet MS"/>
              </a:rPr>
              <a:t> </a:t>
            </a:r>
            <a:r>
              <a:rPr lang="it-IT" sz="1200" err="1">
                <a:latin typeface="AdelleSans"/>
                <a:cs typeface="Trebuchet MS"/>
              </a:rPr>
              <a:t>più</a:t>
            </a:r>
            <a:r>
              <a:rPr lang="it-IT" sz="1200" spc="-55">
                <a:latin typeface="AdelleSans"/>
                <a:cs typeface="Trebuchet MS"/>
              </a:rPr>
              <a:t> </a:t>
            </a:r>
            <a:r>
              <a:rPr lang="it-IT" sz="1200" err="1">
                <a:latin typeface="AdelleSans"/>
                <a:cs typeface="Trebuchet MS"/>
              </a:rPr>
              <a:t>adeguato</a:t>
            </a:r>
            <a:r>
              <a:rPr lang="it-IT" sz="1200" spc="-40">
                <a:latin typeface="AdelleSans"/>
                <a:cs typeface="Trebuchet MS"/>
              </a:rPr>
              <a:t> </a:t>
            </a:r>
            <a:r>
              <a:rPr lang="it-IT" sz="1200">
                <a:latin typeface="AdelleSans"/>
                <a:cs typeface="Trebuchet MS"/>
              </a:rPr>
              <a:t>a</a:t>
            </a:r>
            <a:r>
              <a:rPr lang="it-IT" sz="1200" spc="-40">
                <a:latin typeface="AdelleSans"/>
                <a:cs typeface="Trebuchet MS"/>
              </a:rPr>
              <a:t> </a:t>
            </a:r>
            <a:r>
              <a:rPr lang="it-IT" sz="1200" spc="-40" err="1">
                <a:latin typeface="AdelleSans"/>
                <a:cs typeface="Trebuchet MS"/>
              </a:rPr>
              <a:t>realizzare</a:t>
            </a:r>
            <a:r>
              <a:rPr lang="it-IT" sz="1200" spc="-45">
                <a:latin typeface="AdelleSans"/>
                <a:cs typeface="Trebuchet MS"/>
              </a:rPr>
              <a:t> </a:t>
            </a:r>
            <a:r>
              <a:rPr lang="it-IT" sz="1200" spc="-30">
                <a:latin typeface="AdelleSans"/>
                <a:cs typeface="Trebuchet MS"/>
              </a:rPr>
              <a:t>la</a:t>
            </a:r>
            <a:r>
              <a:rPr lang="it-IT" sz="1200" spc="-40">
                <a:latin typeface="AdelleSans"/>
                <a:cs typeface="Trebuchet MS"/>
              </a:rPr>
              <a:t> </a:t>
            </a:r>
            <a:r>
              <a:rPr lang="it-IT" sz="1200" spc="-20" err="1">
                <a:latin typeface="AdelleSans"/>
                <a:cs typeface="Trebuchet MS"/>
              </a:rPr>
              <a:t>proposta</a:t>
            </a:r>
            <a:r>
              <a:rPr lang="it-IT" sz="1200" spc="-20">
                <a:latin typeface="AdelleSans"/>
                <a:cs typeface="Trebuchet MS"/>
              </a:rPr>
              <a:t>,</a:t>
            </a:r>
            <a:r>
              <a:rPr lang="it-IT" sz="1200" spc="-40">
                <a:latin typeface="AdelleSans"/>
                <a:cs typeface="Trebuchet MS"/>
              </a:rPr>
              <a:t> </a:t>
            </a:r>
            <a:r>
              <a:rPr lang="it-IT" sz="1200" spc="-10" err="1">
                <a:latin typeface="AdelleSans"/>
                <a:cs typeface="Trebuchet MS"/>
              </a:rPr>
              <a:t>avviare</a:t>
            </a:r>
            <a:r>
              <a:rPr lang="it-IT" sz="1200" spc="-10">
                <a:latin typeface="AdelleSans"/>
                <a:cs typeface="Trebuchet MS"/>
              </a:rPr>
              <a:t> </a:t>
            </a:r>
            <a:r>
              <a:rPr lang="it-IT" sz="1200" err="1">
                <a:latin typeface="AdelleSans"/>
                <a:cs typeface="Trebuchet MS"/>
              </a:rPr>
              <a:t>percorsi</a:t>
            </a:r>
            <a:r>
              <a:rPr lang="it-IT" sz="1200" spc="-35">
                <a:latin typeface="AdelleSans"/>
                <a:cs typeface="Trebuchet MS"/>
              </a:rPr>
              <a:t> </a:t>
            </a:r>
            <a:r>
              <a:rPr lang="it-IT" sz="1200" spc="-20">
                <a:latin typeface="AdelleSans"/>
                <a:cs typeface="Trebuchet MS"/>
              </a:rPr>
              <a:t>di</a:t>
            </a:r>
            <a:r>
              <a:rPr lang="it-IT" sz="1200" spc="-30">
                <a:latin typeface="AdelleSans"/>
                <a:cs typeface="Trebuchet MS"/>
              </a:rPr>
              <a:t> </a:t>
            </a:r>
            <a:r>
              <a:rPr lang="it-IT" sz="1200">
                <a:latin typeface="AdelleSans"/>
                <a:cs typeface="Trebuchet MS"/>
              </a:rPr>
              <a:t>co-</a:t>
            </a:r>
            <a:r>
              <a:rPr lang="it-IT" sz="1200" spc="-35" err="1">
                <a:latin typeface="AdelleSans"/>
                <a:cs typeface="Trebuchet MS"/>
              </a:rPr>
              <a:t>progettazione</a:t>
            </a:r>
            <a:r>
              <a:rPr lang="it-IT" sz="1200" spc="-35">
                <a:latin typeface="AdelleSans"/>
                <a:cs typeface="Trebuchet MS"/>
              </a:rPr>
              <a:t>, </a:t>
            </a:r>
            <a:r>
              <a:rPr lang="it-IT" sz="1200" spc="-35" err="1">
                <a:latin typeface="AdelleSans"/>
                <a:cs typeface="Trebuchet MS"/>
              </a:rPr>
              <a:t>abilitare</a:t>
            </a:r>
            <a:r>
              <a:rPr lang="it-IT" sz="1200" spc="-30">
                <a:latin typeface="AdelleSans"/>
                <a:cs typeface="Trebuchet MS"/>
              </a:rPr>
              <a:t> </a:t>
            </a:r>
            <a:r>
              <a:rPr lang="it-IT" sz="1200" spc="-10" err="1">
                <a:latin typeface="AdelleSans"/>
                <a:cs typeface="Trebuchet MS"/>
              </a:rPr>
              <a:t>possibili</a:t>
            </a:r>
            <a:r>
              <a:rPr lang="it-IT" sz="1200" spc="-10">
                <a:latin typeface="AdelleSans"/>
                <a:cs typeface="Trebuchet MS"/>
              </a:rPr>
              <a:t> </a:t>
            </a:r>
            <a:r>
              <a:rPr lang="it-IT" sz="1200" spc="-10" err="1">
                <a:latin typeface="AdelleSans"/>
                <a:cs typeface="Trebuchet MS"/>
              </a:rPr>
              <a:t>collaborazioni</a:t>
            </a:r>
            <a:r>
              <a:rPr lang="it-IT" sz="1200" spc="-60">
                <a:latin typeface="AdelleSans"/>
                <a:cs typeface="Trebuchet MS"/>
              </a:rPr>
              <a:t> </a:t>
            </a:r>
            <a:r>
              <a:rPr lang="it-IT" sz="1200" spc="-40" err="1">
                <a:latin typeface="AdelleSans"/>
                <a:cs typeface="Trebuchet MS"/>
              </a:rPr>
              <a:t>tra</a:t>
            </a:r>
            <a:r>
              <a:rPr lang="it-IT" sz="1200" spc="-60">
                <a:latin typeface="AdelleSans"/>
                <a:cs typeface="Trebuchet MS"/>
              </a:rPr>
              <a:t> </a:t>
            </a:r>
            <a:r>
              <a:rPr lang="it-IT" sz="1200" err="1">
                <a:latin typeface="AdelleSans"/>
                <a:cs typeface="Trebuchet MS"/>
              </a:rPr>
              <a:t>soggetti</a:t>
            </a:r>
            <a:r>
              <a:rPr lang="it-IT" sz="1200" spc="-60">
                <a:latin typeface="AdelleSans"/>
                <a:cs typeface="Trebuchet MS"/>
              </a:rPr>
              <a:t> </a:t>
            </a:r>
            <a:r>
              <a:rPr lang="it-IT" sz="1200" spc="-10" err="1">
                <a:latin typeface="AdelleSans"/>
                <a:cs typeface="Trebuchet MS"/>
              </a:rPr>
              <a:t>diversi</a:t>
            </a:r>
            <a:endParaRPr lang="it-IT" sz="1200" err="1">
              <a:latin typeface="AdelleSans"/>
              <a:cs typeface="Trebuchet MS"/>
            </a:endParaRPr>
          </a:p>
        </p:txBody>
      </p:sp>
      <p:sp>
        <p:nvSpPr>
          <p:cNvPr id="19" name="object 19"/>
          <p:cNvSpPr txBox="1"/>
          <p:nvPr/>
        </p:nvSpPr>
        <p:spPr>
          <a:xfrm>
            <a:off x="8064379" y="3281741"/>
            <a:ext cx="3344545" cy="574040"/>
          </a:xfrm>
          <a:prstGeom prst="rect">
            <a:avLst/>
          </a:prstGeom>
        </p:spPr>
        <p:txBody>
          <a:bodyPr vert="horz" wrap="square" lIns="0" tIns="12700" rIns="0" bIns="0" rtlCol="0" anchor="t">
            <a:spAutoFit/>
          </a:bodyPr>
          <a:lstStyle/>
          <a:p>
            <a:pPr marL="12700" marR="5080">
              <a:lnSpc>
                <a:spcPct val="100000"/>
              </a:lnSpc>
              <a:spcBef>
                <a:spcPts val="100"/>
              </a:spcBef>
            </a:pPr>
            <a:r>
              <a:rPr lang="it-IT" sz="1200" spc="-45">
                <a:latin typeface="AdelleSans"/>
                <a:cs typeface="Trebuchet MS"/>
              </a:rPr>
              <a:t>iter </a:t>
            </a:r>
            <a:r>
              <a:rPr lang="it-IT" sz="1200" spc="-20">
                <a:latin typeface="AdelleSans"/>
                <a:cs typeface="Trebuchet MS"/>
              </a:rPr>
              <a:t>di</a:t>
            </a:r>
            <a:r>
              <a:rPr lang="it-IT" sz="1200" spc="-45">
                <a:latin typeface="AdelleSans"/>
                <a:cs typeface="Trebuchet MS"/>
              </a:rPr>
              <a:t> </a:t>
            </a:r>
            <a:r>
              <a:rPr lang="it-IT" sz="1200" spc="-30">
                <a:latin typeface="AdelleSans"/>
                <a:cs typeface="Trebuchet MS"/>
              </a:rPr>
              <a:t>verifica</a:t>
            </a:r>
            <a:r>
              <a:rPr lang="it-IT" sz="1200" spc="-45">
                <a:latin typeface="AdelleSans"/>
                <a:cs typeface="Trebuchet MS"/>
              </a:rPr>
              <a:t> </a:t>
            </a:r>
            <a:r>
              <a:rPr lang="it-IT" sz="1200" spc="-25">
                <a:latin typeface="AdelleSans"/>
                <a:cs typeface="Trebuchet MS"/>
              </a:rPr>
              <a:t>istruttoria</a:t>
            </a:r>
            <a:r>
              <a:rPr lang="it-IT" sz="1200" spc="-45">
                <a:latin typeface="AdelleSans"/>
                <a:cs typeface="Trebuchet MS"/>
              </a:rPr>
              <a:t> </a:t>
            </a:r>
            <a:r>
              <a:rPr lang="it-IT" sz="1200" spc="-30">
                <a:latin typeface="AdelleSans"/>
                <a:cs typeface="Trebuchet MS"/>
              </a:rPr>
              <a:t>delle</a:t>
            </a:r>
            <a:r>
              <a:rPr lang="it-IT" sz="1200" spc="-40">
                <a:latin typeface="AdelleSans"/>
                <a:cs typeface="Trebuchet MS"/>
              </a:rPr>
              <a:t> </a:t>
            </a:r>
            <a:r>
              <a:rPr lang="it-IT" sz="1200">
                <a:latin typeface="AdelleSans"/>
                <a:cs typeface="Trebuchet MS"/>
              </a:rPr>
              <a:t>proposte</a:t>
            </a:r>
            <a:r>
              <a:rPr lang="it-IT" sz="1200" spc="-45">
                <a:latin typeface="AdelleSans"/>
                <a:cs typeface="Trebuchet MS"/>
              </a:rPr>
              <a:t> </a:t>
            </a:r>
            <a:r>
              <a:rPr lang="it-IT" sz="1200" spc="-25">
                <a:latin typeface="AdelleSans"/>
                <a:cs typeface="Trebuchet MS"/>
              </a:rPr>
              <a:t>di collaborazione,</a:t>
            </a:r>
            <a:r>
              <a:rPr lang="it-IT" sz="1200" spc="10">
                <a:latin typeface="AdelleSans"/>
                <a:cs typeface="Trebuchet MS"/>
              </a:rPr>
              <a:t> </a:t>
            </a:r>
            <a:r>
              <a:rPr lang="it-IT" sz="1200">
                <a:latin typeface="AdelleSans"/>
                <a:cs typeface="Trebuchet MS"/>
              </a:rPr>
              <a:t>garantendo</a:t>
            </a:r>
            <a:r>
              <a:rPr lang="it-IT" sz="1200" spc="10">
                <a:latin typeface="AdelleSans"/>
                <a:cs typeface="Trebuchet MS"/>
              </a:rPr>
              <a:t> </a:t>
            </a:r>
            <a:r>
              <a:rPr lang="it-IT" sz="1200" spc="-50">
                <a:latin typeface="AdelleSans"/>
                <a:cs typeface="Trebuchet MS"/>
              </a:rPr>
              <a:t>l’ottimizzazione</a:t>
            </a:r>
            <a:r>
              <a:rPr lang="it-IT" sz="1200" spc="15">
                <a:latin typeface="AdelleSans"/>
                <a:cs typeface="Trebuchet MS"/>
              </a:rPr>
              <a:t> </a:t>
            </a:r>
            <a:r>
              <a:rPr lang="it-IT" sz="1200" spc="-25">
                <a:latin typeface="AdelleSans"/>
                <a:cs typeface="Trebuchet MS"/>
              </a:rPr>
              <a:t>del </a:t>
            </a:r>
            <a:r>
              <a:rPr lang="it-IT" sz="1200">
                <a:latin typeface="AdelleSans"/>
                <a:cs typeface="Trebuchet MS"/>
              </a:rPr>
              <a:t>processo</a:t>
            </a:r>
            <a:r>
              <a:rPr lang="it-IT" sz="1200" spc="-40">
                <a:latin typeface="AdelleSans"/>
                <a:cs typeface="Trebuchet MS"/>
              </a:rPr>
              <a:t> </a:t>
            </a:r>
            <a:r>
              <a:rPr lang="it-IT" sz="1200" spc="-20">
                <a:latin typeface="AdelleSans"/>
                <a:cs typeface="Trebuchet MS"/>
              </a:rPr>
              <a:t>di</a:t>
            </a:r>
            <a:r>
              <a:rPr lang="it-IT" sz="1200" spc="-40">
                <a:latin typeface="AdelleSans"/>
                <a:cs typeface="Trebuchet MS"/>
              </a:rPr>
              <a:t> </a:t>
            </a:r>
            <a:r>
              <a:rPr lang="it-IT" sz="1200" spc="-10">
                <a:latin typeface="AdelleSans"/>
                <a:cs typeface="Trebuchet MS"/>
              </a:rPr>
              <a:t>valutazione</a:t>
            </a:r>
            <a:r>
              <a:rPr lang="it-IT" sz="1200" spc="-40">
                <a:latin typeface="AdelleSans"/>
                <a:cs typeface="Trebuchet MS"/>
              </a:rPr>
              <a:t> </a:t>
            </a:r>
            <a:r>
              <a:rPr lang="it-IT" sz="1200">
                <a:latin typeface="AdelleSans"/>
                <a:cs typeface="Trebuchet MS"/>
              </a:rPr>
              <a:t>e</a:t>
            </a:r>
            <a:r>
              <a:rPr lang="it-IT" sz="1200" spc="-35">
                <a:latin typeface="AdelleSans"/>
                <a:cs typeface="Trebuchet MS"/>
              </a:rPr>
              <a:t> </a:t>
            </a:r>
            <a:r>
              <a:rPr lang="it-IT" sz="1200" spc="-20">
                <a:latin typeface="AdelleSans"/>
                <a:cs typeface="Trebuchet MS"/>
              </a:rPr>
              <a:t>di</a:t>
            </a:r>
            <a:r>
              <a:rPr lang="it-IT" sz="1200" spc="-40">
                <a:latin typeface="AdelleSans"/>
                <a:cs typeface="Trebuchet MS"/>
              </a:rPr>
              <a:t> </a:t>
            </a:r>
            <a:r>
              <a:rPr lang="it-IT" sz="1200">
                <a:latin typeface="AdelleSans"/>
                <a:cs typeface="Trebuchet MS"/>
              </a:rPr>
              <a:t>riscontro</a:t>
            </a:r>
            <a:r>
              <a:rPr lang="it-IT" sz="1200" spc="-40">
                <a:latin typeface="AdelleSans"/>
                <a:cs typeface="Trebuchet MS"/>
              </a:rPr>
              <a:t> </a:t>
            </a:r>
            <a:r>
              <a:rPr lang="it-IT" sz="1200" spc="-30">
                <a:latin typeface="AdelleSans"/>
                <a:cs typeface="Trebuchet MS"/>
              </a:rPr>
              <a:t>alle</a:t>
            </a:r>
            <a:r>
              <a:rPr lang="it-IT" sz="1200" spc="-40">
                <a:latin typeface="AdelleSans"/>
                <a:cs typeface="Trebuchet MS"/>
              </a:rPr>
              <a:t> </a:t>
            </a:r>
            <a:r>
              <a:rPr lang="it-IT" sz="1200" spc="-10">
                <a:latin typeface="AdelleSans"/>
                <a:cs typeface="Trebuchet MS"/>
              </a:rPr>
              <a:t>istanze</a:t>
            </a:r>
            <a:endParaRPr lang="it-IT" sz="1200">
              <a:latin typeface="AdelleSans"/>
              <a:cs typeface="Trebuchet MS"/>
            </a:endParaRPr>
          </a:p>
        </p:txBody>
      </p:sp>
      <p:sp>
        <p:nvSpPr>
          <p:cNvPr id="20" name="object 20"/>
          <p:cNvSpPr txBox="1"/>
          <p:nvPr/>
        </p:nvSpPr>
        <p:spPr>
          <a:xfrm>
            <a:off x="8055380" y="2425943"/>
            <a:ext cx="3315335" cy="574040"/>
          </a:xfrm>
          <a:prstGeom prst="rect">
            <a:avLst/>
          </a:prstGeom>
        </p:spPr>
        <p:txBody>
          <a:bodyPr vert="horz" wrap="square" lIns="0" tIns="12700" rIns="0" bIns="0" rtlCol="0" anchor="t">
            <a:spAutoFit/>
          </a:bodyPr>
          <a:lstStyle/>
          <a:p>
            <a:pPr marL="12700" marR="5080">
              <a:lnSpc>
                <a:spcPct val="100000"/>
              </a:lnSpc>
              <a:spcBef>
                <a:spcPts val="100"/>
              </a:spcBef>
            </a:pPr>
            <a:r>
              <a:rPr lang="it-IT" sz="1200" err="1">
                <a:latin typeface="AdelleSans"/>
                <a:cs typeface="Trebuchet MS"/>
              </a:rPr>
              <a:t>unico</a:t>
            </a:r>
            <a:r>
              <a:rPr lang="it-IT" sz="1200" spc="-20">
                <a:latin typeface="AdelleSans"/>
                <a:cs typeface="Trebuchet MS"/>
              </a:rPr>
              <a:t> </a:t>
            </a:r>
            <a:r>
              <a:rPr lang="it-IT" sz="1200" err="1">
                <a:latin typeface="AdelleSans"/>
                <a:cs typeface="Trebuchet MS"/>
              </a:rPr>
              <a:t>canale</a:t>
            </a:r>
            <a:r>
              <a:rPr lang="it-IT" sz="1200" spc="-20">
                <a:latin typeface="AdelleSans"/>
                <a:cs typeface="Trebuchet MS"/>
              </a:rPr>
              <a:t> di </a:t>
            </a:r>
            <a:r>
              <a:rPr lang="it-IT" sz="1200" err="1">
                <a:latin typeface="AdelleSans"/>
                <a:cs typeface="Trebuchet MS"/>
              </a:rPr>
              <a:t>ingresso</a:t>
            </a:r>
            <a:r>
              <a:rPr lang="it-IT" sz="1200" spc="-15">
                <a:latin typeface="AdelleSans"/>
                <a:cs typeface="Trebuchet MS"/>
              </a:rPr>
              <a:t> </a:t>
            </a:r>
            <a:r>
              <a:rPr lang="it-IT" sz="1200" spc="-30" err="1">
                <a:latin typeface="AdelleSans"/>
                <a:cs typeface="Trebuchet MS"/>
              </a:rPr>
              <a:t>delle</a:t>
            </a:r>
            <a:r>
              <a:rPr lang="it-IT" sz="1200" spc="-20">
                <a:latin typeface="AdelleSans"/>
                <a:cs typeface="Trebuchet MS"/>
              </a:rPr>
              <a:t> </a:t>
            </a:r>
            <a:r>
              <a:rPr lang="it-IT" sz="1200" spc="-10" err="1">
                <a:latin typeface="AdelleSans"/>
                <a:cs typeface="Trebuchet MS"/>
              </a:rPr>
              <a:t>istanze</a:t>
            </a:r>
            <a:r>
              <a:rPr lang="it-IT" sz="1200" spc="-20">
                <a:latin typeface="AdelleSans"/>
                <a:cs typeface="Trebuchet MS"/>
              </a:rPr>
              <a:t> </a:t>
            </a:r>
            <a:r>
              <a:rPr lang="it-IT" sz="1200" spc="-10" err="1">
                <a:latin typeface="AdelleSans"/>
                <a:cs typeface="Trebuchet MS"/>
              </a:rPr>
              <a:t>progettuali</a:t>
            </a:r>
            <a:r>
              <a:rPr lang="it-IT" sz="1200" spc="-10">
                <a:latin typeface="AdelleSans"/>
                <a:cs typeface="Trebuchet MS"/>
              </a:rPr>
              <a:t> per</a:t>
            </a:r>
            <a:r>
              <a:rPr lang="it-IT" sz="1200" spc="-45">
                <a:latin typeface="AdelleSans"/>
                <a:cs typeface="Trebuchet MS"/>
              </a:rPr>
              <a:t> </a:t>
            </a:r>
            <a:r>
              <a:rPr lang="it-IT" sz="1200">
                <a:latin typeface="AdelleSans"/>
                <a:cs typeface="Trebuchet MS"/>
              </a:rPr>
              <a:t>chi</a:t>
            </a:r>
            <a:r>
              <a:rPr lang="it-IT" sz="1200" spc="-40">
                <a:latin typeface="AdelleSans"/>
                <a:cs typeface="Trebuchet MS"/>
              </a:rPr>
              <a:t> </a:t>
            </a:r>
            <a:r>
              <a:rPr lang="it-IT" sz="1200" err="1">
                <a:latin typeface="AdelleSans"/>
                <a:cs typeface="Trebuchet MS"/>
              </a:rPr>
              <a:t>intende</a:t>
            </a:r>
            <a:r>
              <a:rPr lang="it-IT" sz="1200" spc="-40">
                <a:latin typeface="AdelleSans"/>
                <a:cs typeface="Trebuchet MS"/>
              </a:rPr>
              <a:t> </a:t>
            </a:r>
            <a:r>
              <a:rPr lang="it-IT" sz="1200" spc="-25" err="1">
                <a:latin typeface="AdelleSans"/>
                <a:cs typeface="Trebuchet MS"/>
              </a:rPr>
              <a:t>avviare</a:t>
            </a:r>
            <a:r>
              <a:rPr lang="it-IT" sz="1200" spc="-40">
                <a:latin typeface="AdelleSans"/>
                <a:cs typeface="Trebuchet MS"/>
              </a:rPr>
              <a:t> </a:t>
            </a:r>
            <a:r>
              <a:rPr lang="it-IT" sz="1200">
                <a:latin typeface="AdelleSans"/>
                <a:cs typeface="Trebuchet MS"/>
              </a:rPr>
              <a:t>con</a:t>
            </a:r>
            <a:r>
              <a:rPr lang="it-IT" sz="1200" spc="-40">
                <a:latin typeface="AdelleSans"/>
                <a:cs typeface="Trebuchet MS"/>
              </a:rPr>
              <a:t> </a:t>
            </a:r>
            <a:r>
              <a:rPr lang="it-IT" sz="1200" spc="-10" err="1">
                <a:latin typeface="AdelleSans"/>
                <a:cs typeface="Trebuchet MS"/>
              </a:rPr>
              <a:t>l’Amministrazione</a:t>
            </a:r>
            <a:r>
              <a:rPr lang="it-IT" sz="1200" spc="-10">
                <a:latin typeface="AdelleSans"/>
                <a:cs typeface="Trebuchet MS"/>
              </a:rPr>
              <a:t> </a:t>
            </a:r>
            <a:r>
              <a:rPr lang="it-IT" sz="1200" err="1">
                <a:latin typeface="AdelleSans"/>
                <a:cs typeface="Trebuchet MS"/>
              </a:rPr>
              <a:t>percorsi</a:t>
            </a:r>
            <a:r>
              <a:rPr lang="it-IT" sz="1200" spc="-70">
                <a:latin typeface="AdelleSans"/>
                <a:cs typeface="Trebuchet MS"/>
              </a:rPr>
              <a:t> </a:t>
            </a:r>
            <a:r>
              <a:rPr lang="it-IT" sz="1200" spc="-10" err="1">
                <a:latin typeface="AdelleSans"/>
                <a:cs typeface="Trebuchet MS"/>
              </a:rPr>
              <a:t>collaborativi</a:t>
            </a:r>
            <a:endParaRPr lang="it-IT" sz="1200" err="1">
              <a:latin typeface="AdelleSans"/>
              <a:cs typeface="Trebuchet MS"/>
            </a:endParaRPr>
          </a:p>
        </p:txBody>
      </p:sp>
      <p:pic>
        <p:nvPicPr>
          <p:cNvPr id="2" name="Immagine 1" descr="Immagine che contiene aria aperta, parco giochi, albero, vestiti&#10;&#10;Il contenuto generato dall&amp;#39;intelligenza artificiale potrebbe non essere corretto.">
            <a:extLst>
              <a:ext uri="{FF2B5EF4-FFF2-40B4-BE49-F238E27FC236}">
                <a16:creationId xmlns:a16="http://schemas.microsoft.com/office/drawing/2014/main" id="{5B54BBDC-CB64-CBEC-D7BC-7BDB3F387716}"/>
              </a:ext>
            </a:extLst>
          </p:cNvPr>
          <p:cNvPicPr>
            <a:picLocks noChangeAspect="1"/>
          </p:cNvPicPr>
          <p:nvPr/>
        </p:nvPicPr>
        <p:blipFill>
          <a:blip r:embed="rId2"/>
          <a:stretch>
            <a:fillRect/>
          </a:stretch>
        </p:blipFill>
        <p:spPr>
          <a:xfrm>
            <a:off x="-5225600" y="-160789"/>
            <a:ext cx="9332666" cy="7375321"/>
          </a:xfrm>
          <a:prstGeom prst="rect">
            <a:avLst/>
          </a:prstGeom>
        </p:spPr>
      </p:pic>
    </p:spTree>
    <p:extLst>
      <p:ext uri="{BB962C8B-B14F-4D97-AF65-F5344CB8AC3E}">
        <p14:creationId xmlns:p14="http://schemas.microsoft.com/office/powerpoint/2010/main" val="240713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B6BF3B-F0C3-F6C6-3653-4085BFC2A89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5F422C1A-E6BF-4C2A-02F5-D0232CF5FB12}"/>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C48F60D1-6BD3-644E-7BD8-ACF032AF7725}"/>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bject 5">
            <a:extLst>
              <a:ext uri="{FF2B5EF4-FFF2-40B4-BE49-F238E27FC236}">
                <a16:creationId xmlns:a16="http://schemas.microsoft.com/office/drawing/2014/main" id="{C514D429-9531-5924-0B20-8597963227B2}"/>
              </a:ext>
            </a:extLst>
          </p:cNvPr>
          <p:cNvSpPr txBox="1">
            <a:spLocks noGrp="1"/>
          </p:cNvSpPr>
          <p:nvPr>
            <p:ph type="title"/>
          </p:nvPr>
        </p:nvSpPr>
        <p:spPr>
          <a:xfrm>
            <a:off x="648574" y="441128"/>
            <a:ext cx="10515600"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Ruolo del Gruppo di Lavoro  </a:t>
            </a:r>
          </a:p>
        </p:txBody>
      </p:sp>
      <p:sp>
        <p:nvSpPr>
          <p:cNvPr id="22" name="object 22">
            <a:extLst>
              <a:ext uri="{FF2B5EF4-FFF2-40B4-BE49-F238E27FC236}">
                <a16:creationId xmlns:a16="http://schemas.microsoft.com/office/drawing/2014/main" id="{8743B78B-29A2-2A06-2D90-3294D38378B7}"/>
              </a:ext>
            </a:extLst>
          </p:cNvPr>
          <p:cNvSpPr txBox="1"/>
          <p:nvPr/>
        </p:nvSpPr>
        <p:spPr>
          <a:xfrm>
            <a:off x="786898" y="1260084"/>
            <a:ext cx="10238952" cy="6978192"/>
          </a:xfrm>
          <a:prstGeom prst="rect">
            <a:avLst/>
          </a:prstGeom>
        </p:spPr>
        <p:txBody>
          <a:bodyPr vert="horz" wrap="square" lIns="0" tIns="12065" rIns="0" bIns="0" rtlCol="0" anchor="t">
            <a:spAutoFit/>
          </a:bodyPr>
          <a:lstStyle/>
          <a:p>
            <a:pPr marL="12700"/>
            <a:r>
              <a:rPr lang="it-IT">
                <a:latin typeface="Adelle Sans" pitchFamily="2" charset="77"/>
                <a:cs typeface="Trebuchet MS"/>
              </a:rPr>
              <a:t>Il Gruppo di Lavoro, nominato dal Direttore Generale, è composto - oltre da un Coordinatore e dal Responsabile del Procedimento, della Direzione che ha indetto la procedura - dal Direttore Area  Municipi e dai Dirigenti delle strutture organizzative dell’Ente che a vario titolo sono coinvolte nell’iter di valutazione tecnica delle proposte di collaborazione. </a:t>
            </a:r>
          </a:p>
          <a:p>
            <a:pPr marL="12700"/>
            <a:endParaRPr lang="it-IT">
              <a:latin typeface="Adelle Sans" pitchFamily="2" charset="77"/>
              <a:cs typeface="Trebuchet MS"/>
            </a:endParaRPr>
          </a:p>
          <a:p>
            <a:pPr marL="12700"/>
            <a:r>
              <a:rPr lang="it-IT">
                <a:latin typeface="Adelle Sans" pitchFamily="2" charset="77"/>
                <a:cs typeface="Trebuchet MS"/>
              </a:rPr>
              <a:t>In particolare, verifica:</a:t>
            </a:r>
            <a:endParaRPr lang="it-IT">
              <a:latin typeface="Adelle Sans" pitchFamily="2" charset="77"/>
            </a:endParaRPr>
          </a:p>
          <a:p>
            <a:pPr marL="12700"/>
            <a:endParaRPr lang="it-IT">
              <a:latin typeface="Adelle Sans" pitchFamily="2" charset="77"/>
              <a:cs typeface="Trebuchet MS"/>
            </a:endParaRPr>
          </a:p>
          <a:p>
            <a:pPr marL="12700">
              <a:spcBef>
                <a:spcPts val="600"/>
              </a:spcBef>
            </a:pPr>
            <a:r>
              <a:rPr lang="it-IT">
                <a:latin typeface="Adelle Sans" pitchFamily="2" charset="77"/>
                <a:cs typeface="Trebuchet MS"/>
              </a:rPr>
              <a:t>• la </a:t>
            </a:r>
            <a:r>
              <a:rPr lang="it-IT" b="1">
                <a:solidFill>
                  <a:srgbClr val="FF7300"/>
                </a:solidFill>
                <a:latin typeface="Adelle Sans" pitchFamily="2" charset="77"/>
                <a:cs typeface="Trebuchet MS"/>
              </a:rPr>
              <a:t>coerenza con gli obiettivi </a:t>
            </a:r>
            <a:r>
              <a:rPr lang="it-IT">
                <a:latin typeface="Adelle Sans" pitchFamily="2" charset="77"/>
                <a:cs typeface="Trebuchet MS"/>
              </a:rPr>
              <a:t>dell’Amministrazione indirizzando, ove necessario, la proposta di collaborazione alla competente</a:t>
            </a:r>
            <a:r>
              <a:rPr lang="it-IT">
                <a:latin typeface="Adelle Sans" pitchFamily="2" charset="77"/>
              </a:rPr>
              <a:t> </a:t>
            </a:r>
            <a:r>
              <a:rPr lang="it-IT">
                <a:latin typeface="Adelle Sans" pitchFamily="2" charset="77"/>
                <a:cs typeface="Trebuchet MS"/>
              </a:rPr>
              <a:t>Direzione dell’Ente;</a:t>
            </a:r>
            <a:endParaRPr lang="it-IT">
              <a:latin typeface="Adelle Sans" pitchFamily="2" charset="77"/>
            </a:endParaRPr>
          </a:p>
          <a:p>
            <a:pPr marL="12700">
              <a:spcBef>
                <a:spcPts val="600"/>
              </a:spcBef>
            </a:pPr>
            <a:r>
              <a:rPr lang="it-IT">
                <a:latin typeface="Adelle Sans" pitchFamily="2" charset="77"/>
                <a:cs typeface="Trebuchet MS"/>
              </a:rPr>
              <a:t>• la </a:t>
            </a:r>
            <a:r>
              <a:rPr lang="it-IT" b="1">
                <a:solidFill>
                  <a:srgbClr val="FF7300"/>
                </a:solidFill>
                <a:latin typeface="Adelle Sans" pitchFamily="2" charset="77"/>
                <a:cs typeface="Trebuchet MS"/>
              </a:rPr>
              <a:t>fattibilità tecnica </a:t>
            </a:r>
            <a:r>
              <a:rPr lang="it-IT">
                <a:latin typeface="Adelle Sans" pitchFamily="2" charset="77"/>
                <a:cs typeface="Trebuchet MS"/>
              </a:rPr>
              <a:t>e la </a:t>
            </a:r>
            <a:r>
              <a:rPr lang="it-IT" b="1">
                <a:solidFill>
                  <a:srgbClr val="FF7300"/>
                </a:solidFill>
                <a:latin typeface="Adelle Sans" pitchFamily="2" charset="77"/>
                <a:cs typeface="Trebuchet MS"/>
              </a:rPr>
              <a:t>sostenibilità economica</a:t>
            </a:r>
            <a:r>
              <a:rPr lang="it-IT">
                <a:latin typeface="Adelle Sans" pitchFamily="2" charset="77"/>
                <a:cs typeface="Trebuchet MS"/>
              </a:rPr>
              <a:t>, acquisendo, se necessario, dalle competenti</a:t>
            </a:r>
            <a:r>
              <a:rPr lang="it-IT">
                <a:latin typeface="Adelle Sans" pitchFamily="2" charset="77"/>
              </a:rPr>
              <a:t> </a:t>
            </a:r>
            <a:r>
              <a:rPr lang="it-IT">
                <a:latin typeface="Adelle Sans" pitchFamily="2" charset="77"/>
                <a:cs typeface="Trebuchet MS"/>
              </a:rPr>
              <a:t>strutture tecniche dell’Ente pareri e/o nullaosta propedeutici.</a:t>
            </a:r>
            <a:endParaRPr lang="it-IT">
              <a:latin typeface="Adelle Sans" pitchFamily="2" charset="77"/>
            </a:endParaRPr>
          </a:p>
          <a:p>
            <a:pPr marL="12700">
              <a:spcBef>
                <a:spcPts val="600"/>
              </a:spcBef>
            </a:pPr>
            <a:r>
              <a:rPr lang="it-IT">
                <a:latin typeface="Adelle Sans" pitchFamily="2" charset="77"/>
                <a:cs typeface="Trebuchet MS"/>
              </a:rPr>
              <a:t>• le </a:t>
            </a:r>
            <a:r>
              <a:rPr lang="it-IT" b="1">
                <a:solidFill>
                  <a:srgbClr val="FF7300"/>
                </a:solidFill>
                <a:latin typeface="Adelle Sans" pitchFamily="2" charset="77"/>
                <a:cs typeface="Trebuchet MS"/>
              </a:rPr>
              <a:t>caratteristiche e qualità</a:t>
            </a:r>
            <a:r>
              <a:rPr lang="it-IT">
                <a:solidFill>
                  <a:srgbClr val="FF7300"/>
                </a:solidFill>
                <a:latin typeface="Adelle Sans" pitchFamily="2" charset="77"/>
                <a:cs typeface="Trebuchet MS"/>
              </a:rPr>
              <a:t> </a:t>
            </a:r>
            <a:r>
              <a:rPr lang="it-IT">
                <a:latin typeface="Adelle Sans" pitchFamily="2" charset="77"/>
                <a:cs typeface="Trebuchet MS"/>
              </a:rPr>
              <a:t>del progetto;</a:t>
            </a:r>
            <a:endParaRPr lang="it-IT">
              <a:latin typeface="Adelle Sans" pitchFamily="2" charset="77"/>
            </a:endParaRPr>
          </a:p>
          <a:p>
            <a:pPr marL="12700">
              <a:spcBef>
                <a:spcPts val="600"/>
              </a:spcBef>
            </a:pPr>
            <a:r>
              <a:rPr lang="it-IT">
                <a:latin typeface="Adelle Sans" pitchFamily="2" charset="77"/>
                <a:cs typeface="Trebuchet MS"/>
              </a:rPr>
              <a:t>• la </a:t>
            </a:r>
            <a:r>
              <a:rPr lang="it-IT" b="1">
                <a:solidFill>
                  <a:srgbClr val="FF7300"/>
                </a:solidFill>
                <a:latin typeface="Adelle Sans" pitchFamily="2" charset="77"/>
                <a:cs typeface="Trebuchet MS"/>
              </a:rPr>
              <a:t>durata</a:t>
            </a:r>
            <a:r>
              <a:rPr lang="it-IT">
                <a:latin typeface="Adelle Sans" pitchFamily="2" charset="77"/>
                <a:cs typeface="Trebuchet MS"/>
              </a:rPr>
              <a:t> del progetto;</a:t>
            </a:r>
            <a:endParaRPr lang="it-IT">
              <a:latin typeface="Adelle Sans" pitchFamily="2" charset="77"/>
            </a:endParaRPr>
          </a:p>
          <a:p>
            <a:pPr marL="12700" marR="5080">
              <a:spcBef>
                <a:spcPts val="95"/>
              </a:spcBef>
            </a:pPr>
            <a:endParaRPr lang="it-IT" b="1">
              <a:latin typeface="Adelle Sans" pitchFamily="2" charset="77"/>
              <a:cs typeface="Trebuchet MS"/>
            </a:endParaRPr>
          </a:p>
          <a:p>
            <a:pPr marL="12700" marR="5080">
              <a:spcBef>
                <a:spcPts val="95"/>
              </a:spcBef>
            </a:pPr>
            <a:endParaRPr lang="it-IT" b="1">
              <a:latin typeface="Adelle Sans" pitchFamily="2" charset="77"/>
              <a:cs typeface="Trebuchet MS"/>
            </a:endParaRPr>
          </a:p>
          <a:p>
            <a:pPr marL="12700" marR="5080">
              <a:spcBef>
                <a:spcPts val="95"/>
              </a:spcBef>
            </a:pPr>
            <a:endParaRPr lang="it-IT" b="1">
              <a:solidFill>
                <a:schemeClr val="accent1">
                  <a:lumMod val="75000"/>
                </a:schemeClr>
              </a:solidFill>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endParaRPr lang="it-IT">
              <a:latin typeface="Adelle Sans" pitchFamily="2" charset="77"/>
              <a:cs typeface="Trebuchet MS"/>
            </a:endParaRPr>
          </a:p>
          <a:p>
            <a:pPr marL="12700" marR="5080">
              <a:spcBef>
                <a:spcPts val="95"/>
              </a:spcBef>
            </a:pPr>
            <a:r>
              <a:rPr lang="it-IT" sz="950">
                <a:latin typeface="Adelle Sans" pitchFamily="2" charset="77"/>
                <a:cs typeface="Trebuchet MS"/>
              </a:rPr>
              <a:t>• </a:t>
            </a:r>
            <a:endParaRPr sz="950">
              <a:latin typeface="Adelle Sans" pitchFamily="2" charset="77"/>
              <a:cs typeface="Trebuchet MS"/>
            </a:endParaRPr>
          </a:p>
        </p:txBody>
      </p:sp>
    </p:spTree>
    <p:extLst>
      <p:ext uri="{BB962C8B-B14F-4D97-AF65-F5344CB8AC3E}">
        <p14:creationId xmlns:p14="http://schemas.microsoft.com/office/powerpoint/2010/main" val="43353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6206B30-B226-99A4-D1A5-B3E4C6AABBFD}"/>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977837F-B2AD-E3CD-15C8-6A7444F48C81}"/>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bject 5"/>
          <p:cNvSpPr txBox="1">
            <a:spLocks noGrp="1"/>
          </p:cNvSpPr>
          <p:nvPr>
            <p:ph type="title"/>
          </p:nvPr>
        </p:nvSpPr>
        <p:spPr>
          <a:xfrm>
            <a:off x="510250" y="403707"/>
            <a:ext cx="10515600"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spc="120">
                <a:solidFill>
                  <a:srgbClr val="FF7300"/>
                </a:solidFill>
                <a:latin typeface="Adelle Sans" pitchFamily="2" charset="77"/>
              </a:rPr>
              <a:t>Presentazione delle proposte </a:t>
            </a:r>
          </a:p>
        </p:txBody>
      </p:sp>
      <p:sp>
        <p:nvSpPr>
          <p:cNvPr id="22" name="object 22"/>
          <p:cNvSpPr txBox="1"/>
          <p:nvPr/>
        </p:nvSpPr>
        <p:spPr>
          <a:xfrm>
            <a:off x="786898" y="1260084"/>
            <a:ext cx="8894312" cy="6899389"/>
          </a:xfrm>
          <a:prstGeom prst="rect">
            <a:avLst/>
          </a:prstGeom>
        </p:spPr>
        <p:txBody>
          <a:bodyPr vert="horz" wrap="square" lIns="0" tIns="12065" rIns="0" bIns="0" rtlCol="0">
            <a:spAutoFit/>
          </a:bodyPr>
          <a:lstStyle/>
          <a:p>
            <a:pPr marL="12700" marR="5080">
              <a:lnSpc>
                <a:spcPct val="102200"/>
              </a:lnSpc>
              <a:spcBef>
                <a:spcPts val="95"/>
              </a:spcBef>
            </a:pPr>
            <a:r>
              <a:rPr lang="it-IT">
                <a:latin typeface="Adelle Sans" pitchFamily="2" charset="77"/>
                <a:cs typeface="Trebuchet MS"/>
              </a:rPr>
              <a:t>Le proposte potranno essere presentate </a:t>
            </a:r>
            <a:r>
              <a:rPr lang="it-IT" b="1">
                <a:latin typeface="Adelle Sans" pitchFamily="2" charset="77"/>
                <a:cs typeface="Trebuchet MS"/>
              </a:rPr>
              <a:t>in ogni momento </a:t>
            </a:r>
            <a:r>
              <a:rPr lang="it-IT">
                <a:latin typeface="Adelle Sans" pitchFamily="2" charset="77"/>
                <a:cs typeface="Trebuchet MS"/>
              </a:rPr>
              <a:t>durante la pubblicazione. Al fine di consentire la gestione delle domande pervenute nonché le successive fasi di elaborazione e di avvio delle attività, le valutazioni delle proposte verranno effettuate con le seguenti tempistiche:</a:t>
            </a:r>
          </a:p>
          <a:p>
            <a:pPr marL="12700" marR="5080">
              <a:lnSpc>
                <a:spcPct val="102200"/>
              </a:lnSpc>
              <a:spcBef>
                <a:spcPts val="95"/>
              </a:spcBef>
            </a:pPr>
            <a:endParaRPr lang="it-IT">
              <a:latin typeface="Adelle Sans" pitchFamily="2" charset="77"/>
              <a:cs typeface="Trebuchet MS"/>
            </a:endParaRPr>
          </a:p>
          <a:p>
            <a:pPr marL="298450" marR="5080" lvl="1" indent="-285750">
              <a:lnSpc>
                <a:spcPct val="102200"/>
              </a:lnSpc>
              <a:spcBef>
                <a:spcPts val="95"/>
              </a:spcBef>
              <a:buFont typeface="Wingdings" panose="05000000000000000000" pitchFamily="2" charset="2"/>
              <a:buChar char="v"/>
            </a:pPr>
            <a:r>
              <a:rPr lang="it-IT">
                <a:latin typeface="Adelle Sans" pitchFamily="2" charset="77"/>
                <a:cs typeface="Trebuchet MS"/>
              </a:rPr>
              <a:t>dal 1°marzo, per le proposte pervenute entro il 28 febbraio di ciascun anno;</a:t>
            </a:r>
          </a:p>
          <a:p>
            <a:pPr marL="298450" marR="5080" lvl="1" indent="-285750">
              <a:lnSpc>
                <a:spcPct val="102200"/>
              </a:lnSpc>
              <a:spcBef>
                <a:spcPts val="95"/>
              </a:spcBef>
              <a:buFont typeface="Wingdings" panose="05000000000000000000" pitchFamily="2" charset="2"/>
              <a:buChar char="v"/>
            </a:pPr>
            <a:r>
              <a:rPr lang="it-IT">
                <a:latin typeface="Adelle Sans" pitchFamily="2" charset="77"/>
                <a:cs typeface="Trebuchet MS"/>
              </a:rPr>
              <a:t>dal 1°luglio, per le proposte pervenute entro il 30 giugno di ciascun anno;</a:t>
            </a:r>
          </a:p>
          <a:p>
            <a:pPr marL="298450" marR="5080" lvl="1" indent="-285750">
              <a:lnSpc>
                <a:spcPct val="102200"/>
              </a:lnSpc>
              <a:spcBef>
                <a:spcPts val="95"/>
              </a:spcBef>
              <a:buFont typeface="Wingdings" panose="05000000000000000000" pitchFamily="2" charset="2"/>
              <a:buChar char="v"/>
            </a:pPr>
            <a:r>
              <a:rPr lang="it-IT">
                <a:latin typeface="Adelle Sans" pitchFamily="2" charset="77"/>
                <a:cs typeface="Trebuchet MS"/>
              </a:rPr>
              <a:t>dal 1°novembre, per le proposte pervenute entro il 31 ottobre di ciascun anno.</a:t>
            </a: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r>
              <a:rPr lang="it-IT">
                <a:solidFill>
                  <a:srgbClr val="FF7300"/>
                </a:solidFill>
                <a:latin typeface="Adelle Sans" pitchFamily="2" charset="77"/>
                <a:cs typeface="Trebuchet MS"/>
              </a:rPr>
              <a:t>Solo per il 2025, primo anno di pubblicazione dell'Avviso, le tempistiche di valutazione saranno le seguenti:</a:t>
            </a:r>
          </a:p>
          <a:p>
            <a:pPr marL="12700" marR="5080">
              <a:lnSpc>
                <a:spcPct val="102200"/>
              </a:lnSpc>
              <a:spcBef>
                <a:spcPts val="95"/>
              </a:spcBef>
            </a:pPr>
            <a:endParaRPr lang="it-IT">
              <a:solidFill>
                <a:srgbClr val="FF7300"/>
              </a:solidFill>
              <a:latin typeface="Adelle Sans" pitchFamily="2" charset="77"/>
              <a:cs typeface="Trebuchet MS"/>
            </a:endParaRPr>
          </a:p>
          <a:p>
            <a:pPr marL="298450" marR="5080" indent="-285750">
              <a:lnSpc>
                <a:spcPct val="102200"/>
              </a:lnSpc>
              <a:spcBef>
                <a:spcPts val="95"/>
              </a:spcBef>
              <a:buFont typeface="Wingdings" panose="05000000000000000000" pitchFamily="2" charset="2"/>
              <a:buChar char="v"/>
            </a:pPr>
            <a:r>
              <a:rPr lang="it-IT">
                <a:solidFill>
                  <a:srgbClr val="FF7300"/>
                </a:solidFill>
                <a:latin typeface="Adelle Sans" pitchFamily="2" charset="77"/>
                <a:cs typeface="Trebuchet MS"/>
              </a:rPr>
              <a:t>dal 1°aprile, per le proposte pervenute entro il 31 marzo 2025;</a:t>
            </a:r>
          </a:p>
          <a:p>
            <a:pPr marL="298450" marR="5080" indent="-285750">
              <a:lnSpc>
                <a:spcPct val="102200"/>
              </a:lnSpc>
              <a:spcBef>
                <a:spcPts val="95"/>
              </a:spcBef>
              <a:buFont typeface="Wingdings" panose="05000000000000000000" pitchFamily="2" charset="2"/>
              <a:buChar char="v"/>
            </a:pPr>
            <a:r>
              <a:rPr lang="it-IT">
                <a:solidFill>
                  <a:srgbClr val="FF7300"/>
                </a:solidFill>
                <a:latin typeface="Adelle Sans" pitchFamily="2" charset="77"/>
                <a:cs typeface="Trebuchet MS"/>
              </a:rPr>
              <a:t>dal 1°luglio, per le proposte pervenute entro il 30 giugno 2025;</a:t>
            </a:r>
          </a:p>
          <a:p>
            <a:pPr marL="298450" marR="5080" indent="-285750">
              <a:lnSpc>
                <a:spcPct val="102200"/>
              </a:lnSpc>
              <a:spcBef>
                <a:spcPts val="95"/>
              </a:spcBef>
              <a:buFont typeface="Wingdings" panose="05000000000000000000" pitchFamily="2" charset="2"/>
              <a:buChar char="v"/>
            </a:pPr>
            <a:r>
              <a:rPr lang="it-IT">
                <a:solidFill>
                  <a:srgbClr val="FF7300"/>
                </a:solidFill>
                <a:latin typeface="Adelle Sans" pitchFamily="2" charset="77"/>
                <a:cs typeface="Trebuchet MS"/>
              </a:rPr>
              <a:t>dal 1°novembre, per le proposte pervenute entro il 31 ottobre 2025</a:t>
            </a:r>
            <a:r>
              <a:rPr lang="it-IT">
                <a:solidFill>
                  <a:schemeClr val="accent1">
                    <a:lumMod val="75000"/>
                  </a:schemeClr>
                </a:solidFill>
                <a:latin typeface="Adelle Sans" pitchFamily="2" charset="77"/>
                <a:cs typeface="Trebuchet MS"/>
              </a:rPr>
              <a:t>.</a:t>
            </a: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endParaRPr lang="it-IT">
              <a:latin typeface="Adelle Sans" pitchFamily="2" charset="77"/>
              <a:cs typeface="Trebuchet MS"/>
            </a:endParaRPr>
          </a:p>
          <a:p>
            <a:pPr marL="12700" marR="5080">
              <a:lnSpc>
                <a:spcPct val="102200"/>
              </a:lnSpc>
              <a:spcBef>
                <a:spcPts val="95"/>
              </a:spcBef>
            </a:pPr>
            <a:r>
              <a:rPr lang="it-IT" sz="950">
                <a:latin typeface="Adelle Sans" pitchFamily="2" charset="77"/>
                <a:cs typeface="Trebuchet MS"/>
              </a:rPr>
              <a:t>• </a:t>
            </a:r>
            <a:endParaRPr sz="950">
              <a:latin typeface="Adelle Sans" pitchFamily="2" charset="77"/>
              <a:cs typeface="Trebuchet MS"/>
            </a:endParaRPr>
          </a:p>
        </p:txBody>
      </p:sp>
    </p:spTree>
    <p:extLst>
      <p:ext uri="{BB962C8B-B14F-4D97-AF65-F5344CB8AC3E}">
        <p14:creationId xmlns:p14="http://schemas.microsoft.com/office/powerpoint/2010/main" val="211754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4079B1F-173B-BE13-B12F-567AC3A5A1A9}"/>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5914E3A-350C-1644-C44F-D3ED2185E268}"/>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9D9D52ED-A41F-B604-5184-E68E21E6C7FE}"/>
              </a:ext>
            </a:extLst>
          </p:cNvPr>
          <p:cNvSpPr txBox="1"/>
          <p:nvPr/>
        </p:nvSpPr>
        <p:spPr>
          <a:xfrm>
            <a:off x="5334004" y="1584881"/>
            <a:ext cx="6223818" cy="4093428"/>
          </a:xfrm>
          <a:prstGeom prst="rect">
            <a:avLst/>
          </a:prstGeom>
          <a:noFill/>
        </p:spPr>
        <p:txBody>
          <a:bodyPr wrap="square" lIns="91440" tIns="45720" rIns="91440" bIns="45720" anchor="t">
            <a:spAutoFit/>
          </a:bodyPr>
          <a:lstStyle/>
          <a:p>
            <a:r>
              <a:rPr lang="it-IT" sz="1600">
                <a:solidFill>
                  <a:srgbClr val="FF7300"/>
                </a:solidFill>
                <a:effectLst/>
                <a:latin typeface="AdelleSans"/>
              </a:rPr>
              <a:t>cura e rivitalizzazione di spazi urbani pubblici o ad uso pubblico</a:t>
            </a:r>
          </a:p>
          <a:p>
            <a:endParaRPr lang="it-IT" sz="1600">
              <a:solidFill>
                <a:srgbClr val="FF7300"/>
              </a:solidFill>
              <a:effectLst/>
              <a:latin typeface="AdelleSans" panose="02000503000000020004" pitchFamily="2" charset="77"/>
            </a:endParaRPr>
          </a:p>
          <a:p>
            <a:r>
              <a:rPr lang="it-IT" sz="1600">
                <a:solidFill>
                  <a:srgbClr val="FF7300"/>
                </a:solidFill>
                <a:effectLst/>
                <a:latin typeface="AdelleSans"/>
              </a:rPr>
              <a:t>attivazione di iniziative culturali con finalità socio/educative</a:t>
            </a:r>
          </a:p>
          <a:p>
            <a:endParaRPr lang="it-IT" sz="1600">
              <a:solidFill>
                <a:srgbClr val="FF7300"/>
              </a:solidFill>
              <a:effectLst/>
              <a:latin typeface="AdelleSans" panose="02000503000000020004" pitchFamily="2" charset="77"/>
            </a:endParaRPr>
          </a:p>
          <a:p>
            <a:r>
              <a:rPr lang="it-IT" sz="1600">
                <a:solidFill>
                  <a:srgbClr val="FF7300"/>
                </a:solidFill>
                <a:effectLst/>
                <a:latin typeface="AdelleSans"/>
              </a:rPr>
              <a:t>cura e rivitalizzazione di spazi verdi</a:t>
            </a:r>
          </a:p>
          <a:p>
            <a:endParaRPr lang="it-IT" sz="1600">
              <a:solidFill>
                <a:srgbClr val="FF7300"/>
              </a:solidFill>
              <a:effectLst/>
              <a:latin typeface="AdelleSans" panose="02000503000000020004" pitchFamily="2" charset="77"/>
            </a:endParaRPr>
          </a:p>
          <a:p>
            <a:r>
              <a:rPr lang="it-IT" sz="1600">
                <a:solidFill>
                  <a:srgbClr val="FF7300"/>
                </a:solidFill>
                <a:effectLst/>
                <a:latin typeface="AdelleSans"/>
              </a:rPr>
              <a:t>salvaguardia e miglioramento delle condizioni dell’ambiente </a:t>
            </a:r>
          </a:p>
          <a:p>
            <a:endParaRPr lang="it-IT" sz="1600">
              <a:solidFill>
                <a:srgbClr val="FF7300"/>
              </a:solidFill>
              <a:latin typeface="AdelleSans" panose="02000503000000020004" pitchFamily="2" charset="77"/>
            </a:endParaRPr>
          </a:p>
          <a:p>
            <a:r>
              <a:rPr lang="it-IT" sz="1200">
                <a:solidFill>
                  <a:schemeClr val="bg1">
                    <a:lumMod val="75000"/>
                  </a:schemeClr>
                </a:solidFill>
                <a:latin typeface="AdelleSans"/>
              </a:rPr>
              <a:t>attivazione di iniziative di promozione della cultura dello sport e del benessere</a:t>
            </a:r>
          </a:p>
          <a:p>
            <a:endParaRPr lang="it-IT" sz="1200">
              <a:solidFill>
                <a:srgbClr val="FF7300"/>
              </a:solidFill>
              <a:effectLst/>
              <a:latin typeface="AdelleSans" panose="02000503000000020004" pitchFamily="2" charset="77"/>
            </a:endParaRPr>
          </a:p>
          <a:p>
            <a:r>
              <a:rPr lang="it-IT" sz="1200">
                <a:solidFill>
                  <a:schemeClr val="bg1">
                    <a:lumMod val="75000"/>
                  </a:schemeClr>
                </a:solidFill>
                <a:effectLst/>
                <a:latin typeface="AdelleSans"/>
              </a:rPr>
              <a:t>attivazione di iniziative ludico/ricreative di interesse sociale </a:t>
            </a:r>
          </a:p>
          <a:p>
            <a:endParaRPr lang="it-IT" sz="1200">
              <a:solidFill>
                <a:schemeClr val="bg1">
                  <a:lumMod val="75000"/>
                </a:schemeClr>
              </a:solidFill>
              <a:latin typeface="AdelleSans" panose="02000503000000020004" pitchFamily="2" charset="77"/>
            </a:endParaRPr>
          </a:p>
          <a:p>
            <a:r>
              <a:rPr lang="it-IT" sz="1200">
                <a:solidFill>
                  <a:schemeClr val="bg1">
                    <a:lumMod val="75000"/>
                  </a:schemeClr>
                </a:solidFill>
                <a:effectLst/>
                <a:latin typeface="AdelleSans"/>
              </a:rPr>
              <a:t>valorizzazione del patrimonio pubblico e del paesaggio; </a:t>
            </a:r>
          </a:p>
          <a:p>
            <a:pPr>
              <a:buFont typeface="Arial" panose="020B0604020202020204" pitchFamily="34" charset="0"/>
              <a:buChar char="•"/>
            </a:pPr>
            <a:endParaRPr lang="it-IT" sz="1200">
              <a:solidFill>
                <a:schemeClr val="bg1">
                  <a:lumMod val="75000"/>
                </a:schemeClr>
              </a:solidFill>
              <a:effectLst/>
              <a:latin typeface="AdelleSans" panose="02000503000000020004" pitchFamily="2" charset="77"/>
            </a:endParaRPr>
          </a:p>
          <a:p>
            <a:r>
              <a:rPr lang="it-IT" sz="1200">
                <a:solidFill>
                  <a:schemeClr val="bg1">
                    <a:lumMod val="75000"/>
                  </a:schemeClr>
                </a:solidFill>
                <a:effectLst/>
                <a:latin typeface="AdelleSans"/>
              </a:rPr>
              <a:t>promozione della partecipazione politica e civica</a:t>
            </a:r>
          </a:p>
          <a:p>
            <a:pPr>
              <a:buFont typeface="Arial" panose="020B0604020202020204" pitchFamily="34" charset="0"/>
              <a:buChar char="•"/>
            </a:pPr>
            <a:endParaRPr lang="it-IT" sz="1200">
              <a:solidFill>
                <a:schemeClr val="bg1">
                  <a:lumMod val="75000"/>
                </a:schemeClr>
              </a:solidFill>
              <a:effectLst/>
              <a:latin typeface="AdelleSans" panose="02000503000000020004" pitchFamily="2" charset="77"/>
            </a:endParaRPr>
          </a:p>
          <a:p>
            <a:r>
              <a:rPr lang="it-IT" sz="1200">
                <a:solidFill>
                  <a:schemeClr val="bg1">
                    <a:lumMod val="75000"/>
                  </a:schemeClr>
                </a:solidFill>
                <a:effectLst/>
                <a:latin typeface="AdelleSans"/>
              </a:rPr>
              <a:t>promozione delle pari opportunità e delle iniziative di aiuto reciproco</a:t>
            </a:r>
          </a:p>
          <a:p>
            <a:pPr>
              <a:buFont typeface="Arial" panose="020B0604020202020204" pitchFamily="34" charset="0"/>
              <a:buChar char="•"/>
            </a:pPr>
            <a:endParaRPr lang="it-IT" sz="1200">
              <a:solidFill>
                <a:schemeClr val="bg1">
                  <a:lumMod val="75000"/>
                </a:schemeClr>
              </a:solidFill>
              <a:effectLst/>
              <a:latin typeface="AdelleSans" panose="02000503000000020004" pitchFamily="2" charset="77"/>
            </a:endParaRPr>
          </a:p>
          <a:p>
            <a:r>
              <a:rPr lang="it-IT" sz="1200">
                <a:solidFill>
                  <a:schemeClr val="bg1">
                    <a:lumMod val="75000"/>
                  </a:schemeClr>
                </a:solidFill>
                <a:effectLst/>
                <a:latin typeface="AdelleSans"/>
              </a:rPr>
              <a:t>promozione di pratiche etiche e sostenibili nelle attiv</a:t>
            </a:r>
            <a:r>
              <a:rPr lang="it-IT" sz="1200">
                <a:solidFill>
                  <a:schemeClr val="bg1">
                    <a:lumMod val="75000"/>
                  </a:schemeClr>
                </a:solidFill>
                <a:latin typeface="AdelleSans"/>
              </a:rPr>
              <a:t>ità</a:t>
            </a:r>
            <a:r>
              <a:rPr lang="it-IT" sz="1200">
                <a:solidFill>
                  <a:schemeClr val="bg1">
                    <a:lumMod val="75000"/>
                  </a:schemeClr>
                </a:solidFill>
                <a:effectLst/>
                <a:latin typeface="AdelleSans"/>
              </a:rPr>
              <a:t> di soggetti privati (RSI)</a:t>
            </a:r>
          </a:p>
        </p:txBody>
      </p:sp>
      <p:sp>
        <p:nvSpPr>
          <p:cNvPr id="13" name="CasellaDiTesto 12">
            <a:extLst>
              <a:ext uri="{FF2B5EF4-FFF2-40B4-BE49-F238E27FC236}">
                <a16:creationId xmlns:a16="http://schemas.microsoft.com/office/drawing/2014/main" id="{1318C800-5C61-CE7F-11F7-9274CDEE3BEE}"/>
              </a:ext>
            </a:extLst>
          </p:cNvPr>
          <p:cNvSpPr txBox="1"/>
          <p:nvPr/>
        </p:nvSpPr>
        <p:spPr>
          <a:xfrm>
            <a:off x="4624730" y="1537946"/>
            <a:ext cx="590911" cy="2432974"/>
          </a:xfrm>
          <a:prstGeom prst="rect">
            <a:avLst/>
          </a:prstGeom>
          <a:noFill/>
        </p:spPr>
        <p:txBody>
          <a:bodyPr wrap="square" lIns="91440" tIns="45720" rIns="91440" bIns="45720" anchor="t">
            <a:spAutoFit/>
          </a:bodyPr>
          <a:lstStyle/>
          <a:p>
            <a:pPr algn="r">
              <a:lnSpc>
                <a:spcPct val="150000"/>
              </a:lnSpc>
              <a:spcAft>
                <a:spcPts val="600"/>
              </a:spcAft>
            </a:pPr>
            <a:r>
              <a:rPr lang="it-IT" b="1">
                <a:solidFill>
                  <a:srgbClr val="FF7300"/>
                </a:solidFill>
                <a:latin typeface="Adelle Sans ExtraBold"/>
              </a:rPr>
              <a:t>17</a:t>
            </a:r>
            <a:endParaRPr lang="it-IT" b="1">
              <a:solidFill>
                <a:srgbClr val="FF7300"/>
              </a:solidFill>
              <a:latin typeface="Adelle Sans ExtraBold" panose="02000503000000020004" pitchFamily="2" charset="77"/>
            </a:endParaRPr>
          </a:p>
          <a:p>
            <a:pPr algn="r">
              <a:lnSpc>
                <a:spcPct val="150000"/>
              </a:lnSpc>
              <a:spcAft>
                <a:spcPts val="600"/>
              </a:spcAft>
            </a:pPr>
            <a:r>
              <a:rPr lang="it-IT" b="1">
                <a:solidFill>
                  <a:srgbClr val="FF7300"/>
                </a:solidFill>
                <a:effectLst/>
                <a:latin typeface="Adelle Sans ExtraBold"/>
              </a:rPr>
              <a:t>1</a:t>
            </a:r>
            <a:r>
              <a:rPr lang="it-IT" b="1">
                <a:solidFill>
                  <a:srgbClr val="FF7300"/>
                </a:solidFill>
                <a:latin typeface="Adelle Sans ExtraBold"/>
              </a:rPr>
              <a:t>0</a:t>
            </a:r>
            <a:endParaRPr lang="it-IT" b="1">
              <a:solidFill>
                <a:srgbClr val="FF7300"/>
              </a:solidFill>
              <a:effectLst/>
              <a:latin typeface="Adelle Sans ExtraBold"/>
            </a:endParaRPr>
          </a:p>
          <a:p>
            <a:pPr algn="r">
              <a:lnSpc>
                <a:spcPct val="150000"/>
              </a:lnSpc>
              <a:spcAft>
                <a:spcPts val="600"/>
              </a:spcAft>
            </a:pPr>
            <a:r>
              <a:rPr lang="it-IT" b="1">
                <a:solidFill>
                  <a:srgbClr val="FF7300"/>
                </a:solidFill>
                <a:latin typeface="Adelle Sans ExtraBold"/>
              </a:rPr>
              <a:t>13</a:t>
            </a:r>
          </a:p>
          <a:p>
            <a:pPr algn="r">
              <a:lnSpc>
                <a:spcPct val="150000"/>
              </a:lnSpc>
              <a:spcAft>
                <a:spcPts val="600"/>
              </a:spcAft>
            </a:pPr>
            <a:r>
              <a:rPr lang="it-IT" b="1">
                <a:solidFill>
                  <a:srgbClr val="FF7300"/>
                </a:solidFill>
                <a:latin typeface="Adelle Sans ExtraBold"/>
              </a:rPr>
              <a:t>1</a:t>
            </a:r>
            <a:endParaRPr lang="it-IT" b="1">
              <a:solidFill>
                <a:srgbClr val="FF7300"/>
              </a:solidFill>
              <a:highlight>
                <a:srgbClr val="FFFF00"/>
              </a:highlight>
              <a:latin typeface="Adelle Sans ExtraBold"/>
            </a:endParaRPr>
          </a:p>
          <a:p>
            <a:pPr algn="r">
              <a:lnSpc>
                <a:spcPct val="150000"/>
              </a:lnSpc>
              <a:spcAft>
                <a:spcPts val="600"/>
              </a:spcAft>
            </a:pPr>
            <a:endParaRPr lang="it-IT" b="1">
              <a:solidFill>
                <a:srgbClr val="FF7300"/>
              </a:solidFill>
              <a:highlight>
                <a:srgbClr val="FFFF00"/>
              </a:highlight>
              <a:latin typeface="Adelle Sans ExtraBold"/>
            </a:endParaRPr>
          </a:p>
        </p:txBody>
      </p:sp>
      <p:sp>
        <p:nvSpPr>
          <p:cNvPr id="5" name="object 5">
            <a:extLst>
              <a:ext uri="{FF2B5EF4-FFF2-40B4-BE49-F238E27FC236}">
                <a16:creationId xmlns:a16="http://schemas.microsoft.com/office/drawing/2014/main" id="{B68D4404-3619-A91A-6DFC-E6050B5B8E18}"/>
              </a:ext>
            </a:extLst>
          </p:cNvPr>
          <p:cNvSpPr txBox="1">
            <a:spLocks noGrp="1"/>
          </p:cNvSpPr>
          <p:nvPr>
            <p:ph type="title"/>
          </p:nvPr>
        </p:nvSpPr>
        <p:spPr>
          <a:xfrm>
            <a:off x="648574" y="441128"/>
            <a:ext cx="10515600" cy="443711"/>
          </a:xfrm>
          <a:prstGeom prst="rect">
            <a:avLst/>
          </a:prstGeom>
        </p:spPr>
        <p:txBody>
          <a:bodyPr vert="horz" wrap="square" lIns="0" tIns="12700" rIns="0" bIns="0" rtlCol="0" anchor="t">
            <a:spAutoFit/>
          </a:bodyPr>
          <a:lstStyle/>
          <a:p>
            <a:pPr marL="12700">
              <a:lnSpc>
                <a:spcPct val="100000"/>
              </a:lnSpc>
              <a:spcBef>
                <a:spcPts val="100"/>
              </a:spcBef>
            </a:pPr>
            <a:r>
              <a:rPr lang="it-IT" sz="2800" b="1">
                <a:solidFill>
                  <a:srgbClr val="FF7300"/>
                </a:solidFill>
                <a:latin typeface="Adelle Sans" pitchFamily="2" charset="77"/>
              </a:rPr>
              <a:t>Ambiti di intervento e proposte per ciascun ambito</a:t>
            </a:r>
          </a:p>
        </p:txBody>
      </p:sp>
      <p:sp>
        <p:nvSpPr>
          <p:cNvPr id="2" name="CasellaDiTesto 1">
            <a:extLst>
              <a:ext uri="{FF2B5EF4-FFF2-40B4-BE49-F238E27FC236}">
                <a16:creationId xmlns:a16="http://schemas.microsoft.com/office/drawing/2014/main" id="{41BCC3A4-8DB7-B1B2-9945-276E388FB95A}"/>
              </a:ext>
            </a:extLst>
          </p:cNvPr>
          <p:cNvSpPr txBox="1"/>
          <p:nvPr/>
        </p:nvSpPr>
        <p:spPr>
          <a:xfrm>
            <a:off x="3707333" y="1527758"/>
            <a:ext cx="590911" cy="1942198"/>
          </a:xfrm>
          <a:prstGeom prst="rect">
            <a:avLst/>
          </a:prstGeom>
          <a:noFill/>
        </p:spPr>
        <p:txBody>
          <a:bodyPr wrap="square" lIns="91440" tIns="45720" rIns="91440" bIns="45720" anchor="t">
            <a:spAutoFit/>
          </a:bodyPr>
          <a:lstStyle/>
          <a:p>
            <a:pPr algn="r">
              <a:lnSpc>
                <a:spcPct val="150000"/>
              </a:lnSpc>
              <a:spcAft>
                <a:spcPts val="600"/>
              </a:spcAft>
            </a:pPr>
            <a:r>
              <a:rPr lang="it-IT" b="1">
                <a:solidFill>
                  <a:srgbClr val="FF7300"/>
                </a:solidFill>
                <a:latin typeface="Adelle Sans ExtraBold"/>
              </a:rPr>
              <a:t>6</a:t>
            </a:r>
            <a:endParaRPr lang="it-IT" b="1">
              <a:solidFill>
                <a:srgbClr val="FF7300"/>
              </a:solidFill>
              <a:effectLst/>
              <a:latin typeface="Adelle Sans ExtraBold"/>
            </a:endParaRPr>
          </a:p>
          <a:p>
            <a:pPr algn="r">
              <a:lnSpc>
                <a:spcPct val="150000"/>
              </a:lnSpc>
              <a:spcAft>
                <a:spcPts val="600"/>
              </a:spcAft>
            </a:pPr>
            <a:r>
              <a:rPr lang="it-IT" b="1">
                <a:solidFill>
                  <a:srgbClr val="FF7300"/>
                </a:solidFill>
                <a:latin typeface="Adelle Sans ExtraBold"/>
              </a:rPr>
              <a:t>2</a:t>
            </a:r>
          </a:p>
          <a:p>
            <a:pPr algn="r">
              <a:lnSpc>
                <a:spcPct val="150000"/>
              </a:lnSpc>
              <a:spcAft>
                <a:spcPts val="600"/>
              </a:spcAft>
            </a:pPr>
            <a:r>
              <a:rPr lang="it-IT" b="1">
                <a:solidFill>
                  <a:srgbClr val="FF7300"/>
                </a:solidFill>
                <a:latin typeface="Adelle Sans ExtraBold"/>
              </a:rPr>
              <a:t>6</a:t>
            </a:r>
          </a:p>
          <a:p>
            <a:pPr algn="r">
              <a:lnSpc>
                <a:spcPct val="150000"/>
              </a:lnSpc>
              <a:spcAft>
                <a:spcPts val="600"/>
              </a:spcAft>
            </a:pPr>
            <a:r>
              <a:rPr lang="it-IT" b="1">
                <a:solidFill>
                  <a:srgbClr val="FF7300"/>
                </a:solidFill>
                <a:latin typeface="Adelle Sans ExtraBold"/>
              </a:rPr>
              <a:t>0</a:t>
            </a:r>
          </a:p>
        </p:txBody>
      </p:sp>
      <p:sp>
        <p:nvSpPr>
          <p:cNvPr id="6" name="CasellaDiTesto 5">
            <a:extLst>
              <a:ext uri="{FF2B5EF4-FFF2-40B4-BE49-F238E27FC236}">
                <a16:creationId xmlns:a16="http://schemas.microsoft.com/office/drawing/2014/main" id="{5C52BFF2-3176-2D80-14CA-C41C8A855254}"/>
              </a:ext>
            </a:extLst>
          </p:cNvPr>
          <p:cNvSpPr txBox="1"/>
          <p:nvPr/>
        </p:nvSpPr>
        <p:spPr>
          <a:xfrm>
            <a:off x="2665319" y="1527758"/>
            <a:ext cx="590911" cy="2432974"/>
          </a:xfrm>
          <a:prstGeom prst="rect">
            <a:avLst/>
          </a:prstGeom>
          <a:noFill/>
        </p:spPr>
        <p:txBody>
          <a:bodyPr wrap="square" lIns="91440" tIns="45720" rIns="91440" bIns="45720" anchor="t">
            <a:spAutoFit/>
          </a:bodyPr>
          <a:lstStyle/>
          <a:p>
            <a:pPr algn="r">
              <a:lnSpc>
                <a:spcPct val="150000"/>
              </a:lnSpc>
              <a:spcAft>
                <a:spcPts val="600"/>
              </a:spcAft>
            </a:pPr>
            <a:r>
              <a:rPr lang="it-IT" b="1">
                <a:solidFill>
                  <a:srgbClr val="FF7300"/>
                </a:solidFill>
                <a:latin typeface="Adelle Sans ExtraBold"/>
              </a:rPr>
              <a:t>11</a:t>
            </a:r>
            <a:endParaRPr lang="it-IT" b="1">
              <a:solidFill>
                <a:srgbClr val="FF7300"/>
              </a:solidFill>
              <a:latin typeface="Adelle Sans ExtraBold" panose="02000503000000020004" pitchFamily="2" charset="77"/>
            </a:endParaRPr>
          </a:p>
          <a:p>
            <a:pPr algn="r">
              <a:lnSpc>
                <a:spcPct val="150000"/>
              </a:lnSpc>
              <a:spcAft>
                <a:spcPts val="600"/>
              </a:spcAft>
            </a:pPr>
            <a:r>
              <a:rPr lang="it-IT" b="1">
                <a:solidFill>
                  <a:srgbClr val="FF7300"/>
                </a:solidFill>
                <a:latin typeface="Adelle Sans ExtraBold"/>
              </a:rPr>
              <a:t>8</a:t>
            </a:r>
            <a:endParaRPr lang="it-IT" b="1">
              <a:solidFill>
                <a:srgbClr val="FF7300"/>
              </a:solidFill>
              <a:effectLst/>
              <a:latin typeface="Adelle Sans ExtraBold"/>
            </a:endParaRPr>
          </a:p>
          <a:p>
            <a:pPr algn="r">
              <a:lnSpc>
                <a:spcPct val="150000"/>
              </a:lnSpc>
              <a:spcAft>
                <a:spcPts val="600"/>
              </a:spcAft>
            </a:pPr>
            <a:r>
              <a:rPr lang="it-IT" b="1">
                <a:solidFill>
                  <a:srgbClr val="FF7300"/>
                </a:solidFill>
                <a:latin typeface="Adelle Sans ExtraBold"/>
              </a:rPr>
              <a:t>7</a:t>
            </a:r>
          </a:p>
          <a:p>
            <a:pPr algn="r">
              <a:lnSpc>
                <a:spcPct val="150000"/>
              </a:lnSpc>
              <a:spcAft>
                <a:spcPts val="600"/>
              </a:spcAft>
            </a:pPr>
            <a:r>
              <a:rPr lang="it-IT" b="1">
                <a:solidFill>
                  <a:srgbClr val="FF7300"/>
                </a:solidFill>
                <a:latin typeface="Adelle Sans ExtraBold"/>
              </a:rPr>
              <a:t>1</a:t>
            </a:r>
            <a:endParaRPr lang="it-IT" b="1">
              <a:solidFill>
                <a:srgbClr val="FF7300"/>
              </a:solidFill>
              <a:highlight>
                <a:srgbClr val="FFFF00"/>
              </a:highlight>
              <a:latin typeface="Adelle Sans ExtraBold"/>
            </a:endParaRPr>
          </a:p>
          <a:p>
            <a:pPr algn="r">
              <a:lnSpc>
                <a:spcPct val="150000"/>
              </a:lnSpc>
              <a:spcAft>
                <a:spcPts val="600"/>
              </a:spcAft>
            </a:pPr>
            <a:endParaRPr lang="it-IT" b="1">
              <a:solidFill>
                <a:srgbClr val="FF7300"/>
              </a:solidFill>
              <a:highlight>
                <a:srgbClr val="FFFF00"/>
              </a:highlight>
              <a:latin typeface="Adelle Sans ExtraBold"/>
            </a:endParaRPr>
          </a:p>
        </p:txBody>
      </p:sp>
      <p:sp>
        <p:nvSpPr>
          <p:cNvPr id="7" name="CasellaDiTesto 6">
            <a:extLst>
              <a:ext uri="{FF2B5EF4-FFF2-40B4-BE49-F238E27FC236}">
                <a16:creationId xmlns:a16="http://schemas.microsoft.com/office/drawing/2014/main" id="{8DA6F714-E146-3E8D-78F7-0FBD81C5DF46}"/>
              </a:ext>
            </a:extLst>
          </p:cNvPr>
          <p:cNvSpPr txBox="1"/>
          <p:nvPr/>
        </p:nvSpPr>
        <p:spPr>
          <a:xfrm>
            <a:off x="2039003" y="942174"/>
            <a:ext cx="4074173" cy="646331"/>
          </a:xfrm>
          <a:prstGeom prst="rect">
            <a:avLst/>
          </a:prstGeom>
          <a:noFill/>
        </p:spPr>
        <p:txBody>
          <a:bodyPr wrap="square" lIns="91440" tIns="45720" rIns="91440" bIns="45720" rtlCol="0" anchor="t">
            <a:spAutoFit/>
          </a:bodyPr>
          <a:lstStyle/>
          <a:p>
            <a:endParaRPr lang="it-IT"/>
          </a:p>
          <a:p>
            <a:r>
              <a:rPr lang="it-IT" b="1">
                <a:latin typeface="AdelleSans"/>
              </a:rPr>
              <a:t>I</a:t>
            </a:r>
            <a:r>
              <a:rPr lang="it-IT">
                <a:latin typeface="AdelleSans"/>
              </a:rPr>
              <a:t> </a:t>
            </a:r>
            <a:r>
              <a:rPr lang="it-IT" b="1">
                <a:latin typeface="AdelleSans"/>
              </a:rPr>
              <a:t>Finestra    II Finestra      Totale</a:t>
            </a:r>
          </a:p>
        </p:txBody>
      </p:sp>
    </p:spTree>
    <p:extLst>
      <p:ext uri="{BB962C8B-B14F-4D97-AF65-F5344CB8AC3E}">
        <p14:creationId xmlns:p14="http://schemas.microsoft.com/office/powerpoint/2010/main" val="701109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BAFA-BC29-C495-8B58-5C4ADF446723}"/>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82FDFF6E-9EFF-4C64-E51C-2D7E61516943}"/>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1132649-4763-512D-72DF-2B9900B08E68}"/>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283C2CC8-FA2F-8282-40A7-F233C69739BB}"/>
              </a:ext>
            </a:extLst>
          </p:cNvPr>
          <p:cNvSpPr txBox="1"/>
          <p:nvPr/>
        </p:nvSpPr>
        <p:spPr>
          <a:xfrm>
            <a:off x="4385918" y="1100140"/>
            <a:ext cx="5195818" cy="5478423"/>
          </a:xfrm>
          <a:prstGeom prst="rect">
            <a:avLst/>
          </a:prstGeom>
          <a:noFill/>
        </p:spPr>
        <p:txBody>
          <a:bodyPr wrap="square">
            <a:spAutoFit/>
          </a:bodyPr>
          <a:lstStyle/>
          <a:p>
            <a:endParaRPr lang="it-IT" sz="2500">
              <a:effectLst/>
              <a:latin typeface="AdelleSans" panose="02000503000000020004" pitchFamily="2" charset="77"/>
            </a:endParaRPr>
          </a:p>
          <a:p>
            <a:r>
              <a:rPr lang="it-IT" sz="2500">
                <a:effectLst/>
                <a:latin typeface="AdelleSans" panose="02000503000000020004" pitchFamily="2" charset="77"/>
              </a:rPr>
              <a:t>Associazione/ETS</a:t>
            </a:r>
          </a:p>
          <a:p>
            <a:endParaRPr lang="it-IT" sz="2500">
              <a:latin typeface="AdelleSans" panose="02000503000000020004" pitchFamily="2" charset="77"/>
            </a:endParaRPr>
          </a:p>
          <a:p>
            <a:endParaRPr lang="it-IT" sz="2500">
              <a:effectLst/>
              <a:latin typeface="AdelleSans" panose="02000503000000020004" pitchFamily="2" charset="77"/>
            </a:endParaRPr>
          </a:p>
          <a:p>
            <a:r>
              <a:rPr lang="it-IT" sz="2500">
                <a:effectLst/>
                <a:latin typeface="AdelleSans" panose="02000503000000020004" pitchFamily="2" charset="77"/>
              </a:rPr>
              <a:t>Gruppi informali</a:t>
            </a:r>
          </a:p>
          <a:p>
            <a:endParaRPr lang="it-IT" sz="2500">
              <a:latin typeface="AdelleSans" panose="02000503000000020004" pitchFamily="2" charset="77"/>
            </a:endParaRPr>
          </a:p>
          <a:p>
            <a:r>
              <a:rPr lang="it-IT" sz="2500">
                <a:effectLst/>
                <a:latin typeface="AdelleSans" panose="02000503000000020004" pitchFamily="2" charset="77"/>
              </a:rPr>
              <a:t>Altro ente pubblico o privat</a:t>
            </a:r>
            <a:r>
              <a:rPr lang="it-IT" sz="2500">
                <a:latin typeface="AdelleSans" panose="02000503000000020004" pitchFamily="2" charset="77"/>
              </a:rPr>
              <a:t>o*</a:t>
            </a:r>
          </a:p>
          <a:p>
            <a:endParaRPr lang="it-IT" sz="2500">
              <a:latin typeface="AdelleSans" panose="02000503000000020004" pitchFamily="2" charset="77"/>
            </a:endParaRPr>
          </a:p>
          <a:p>
            <a:r>
              <a:rPr lang="it-IT" sz="2500">
                <a:effectLst/>
                <a:latin typeface="AdelleSans" panose="02000503000000020004" pitchFamily="2" charset="77"/>
              </a:rPr>
              <a:t>Soggetto imprenditoriale</a:t>
            </a:r>
          </a:p>
          <a:p>
            <a:endParaRPr lang="it-IT" sz="2500">
              <a:highlight>
                <a:srgbClr val="FFFF00"/>
              </a:highlight>
              <a:latin typeface="AdelleSans" panose="02000503000000020004" pitchFamily="2" charset="77"/>
            </a:endParaRPr>
          </a:p>
          <a:p>
            <a:endParaRPr lang="it-IT" sz="2500">
              <a:highlight>
                <a:srgbClr val="FFFF00"/>
              </a:highlight>
              <a:latin typeface="AdelleSans" panose="02000503000000020004" pitchFamily="2" charset="77"/>
            </a:endParaRPr>
          </a:p>
          <a:p>
            <a:r>
              <a:rPr lang="it-IT" sz="2500">
                <a:effectLst/>
                <a:latin typeface="AdelleSans" panose="02000503000000020004" pitchFamily="2" charset="77"/>
              </a:rPr>
              <a:t>Scuole/università</a:t>
            </a:r>
          </a:p>
          <a:p>
            <a:endParaRPr lang="it-IT" sz="2500">
              <a:solidFill>
                <a:schemeClr val="bg1">
                  <a:lumMod val="75000"/>
                </a:schemeClr>
              </a:solidFill>
              <a:latin typeface="AdelleSans" panose="02000503000000020004" pitchFamily="2" charset="77"/>
            </a:endParaRPr>
          </a:p>
          <a:p>
            <a:r>
              <a:rPr lang="it-IT" sz="2500">
                <a:solidFill>
                  <a:schemeClr val="bg1">
                    <a:lumMod val="75000"/>
                  </a:schemeClr>
                </a:solidFill>
                <a:effectLst/>
                <a:latin typeface="AdelleSans" panose="02000503000000020004" pitchFamily="2" charset="77"/>
              </a:rPr>
              <a:t>Comitati</a:t>
            </a:r>
          </a:p>
        </p:txBody>
      </p:sp>
      <p:sp>
        <p:nvSpPr>
          <p:cNvPr id="17" name="CasellaDiTesto 16">
            <a:extLst>
              <a:ext uri="{FF2B5EF4-FFF2-40B4-BE49-F238E27FC236}">
                <a16:creationId xmlns:a16="http://schemas.microsoft.com/office/drawing/2014/main" id="{C78ED7BB-9D47-F5E3-F339-A0BF06B48915}"/>
              </a:ext>
            </a:extLst>
          </p:cNvPr>
          <p:cNvSpPr txBox="1"/>
          <p:nvPr/>
        </p:nvSpPr>
        <p:spPr>
          <a:xfrm>
            <a:off x="3531428" y="6080501"/>
            <a:ext cx="590911" cy="477054"/>
          </a:xfrm>
          <a:prstGeom prst="rect">
            <a:avLst/>
          </a:prstGeom>
          <a:noFill/>
        </p:spPr>
        <p:txBody>
          <a:bodyPr wrap="square">
            <a:spAutoFit/>
          </a:bodyPr>
          <a:lstStyle/>
          <a:p>
            <a:pPr algn="r"/>
            <a:r>
              <a:rPr lang="it-IT" sz="2500">
                <a:solidFill>
                  <a:schemeClr val="bg1">
                    <a:lumMod val="75000"/>
                  </a:schemeClr>
                </a:solidFill>
                <a:latin typeface="Adelle Sans ExtraBold" panose="02000503000000020004" pitchFamily="2" charset="77"/>
              </a:rPr>
              <a:t>0</a:t>
            </a:r>
            <a:endParaRPr lang="it-IT" sz="2500">
              <a:solidFill>
                <a:schemeClr val="bg1">
                  <a:lumMod val="75000"/>
                </a:schemeClr>
              </a:solidFill>
              <a:effectLst/>
              <a:latin typeface="Adelle Sans ExtraBold" panose="02000503000000020004" pitchFamily="2" charset="77"/>
            </a:endParaRPr>
          </a:p>
        </p:txBody>
      </p:sp>
      <p:sp>
        <p:nvSpPr>
          <p:cNvPr id="19" name="CasellaDiTesto 18">
            <a:extLst>
              <a:ext uri="{FF2B5EF4-FFF2-40B4-BE49-F238E27FC236}">
                <a16:creationId xmlns:a16="http://schemas.microsoft.com/office/drawing/2014/main" id="{39ACB582-41E4-0F9E-858D-45DADA37A24F}"/>
              </a:ext>
            </a:extLst>
          </p:cNvPr>
          <p:cNvSpPr txBox="1"/>
          <p:nvPr/>
        </p:nvSpPr>
        <p:spPr>
          <a:xfrm>
            <a:off x="4349956" y="3828440"/>
            <a:ext cx="6663233" cy="276999"/>
          </a:xfrm>
          <a:prstGeom prst="rect">
            <a:avLst/>
          </a:prstGeom>
          <a:noFill/>
        </p:spPr>
        <p:txBody>
          <a:bodyPr wrap="square" rtlCol="0">
            <a:spAutoFit/>
          </a:bodyPr>
          <a:lstStyle/>
          <a:p>
            <a:r>
              <a:rPr lang="it-IT" sz="1200"/>
              <a:t>* </a:t>
            </a:r>
            <a:r>
              <a:rPr lang="it-IT" sz="1200" err="1"/>
              <a:t>Past</a:t>
            </a:r>
            <a:r>
              <a:rPr lang="it-IT" sz="1200"/>
              <a:t> </a:t>
            </a:r>
            <a:r>
              <a:rPr lang="it-IT" sz="1200" err="1"/>
              <a:t>Forward</a:t>
            </a:r>
            <a:r>
              <a:rPr lang="it-IT" sz="1200"/>
              <a:t> </a:t>
            </a:r>
            <a:r>
              <a:rPr lang="it-IT" sz="1200" err="1"/>
              <a:t>Srl</a:t>
            </a:r>
            <a:r>
              <a:rPr lang="it-IT" sz="1200"/>
              <a:t>, LATO D Srls, CDI - centro diagnostico italiano, TABIBNIA SRL</a:t>
            </a:r>
          </a:p>
        </p:txBody>
      </p:sp>
      <p:sp>
        <p:nvSpPr>
          <p:cNvPr id="6" name="CasellaDiTesto 5">
            <a:extLst>
              <a:ext uri="{FF2B5EF4-FFF2-40B4-BE49-F238E27FC236}">
                <a16:creationId xmlns:a16="http://schemas.microsoft.com/office/drawing/2014/main" id="{74211CC4-3F2B-25D8-38B3-95599EB26459}"/>
              </a:ext>
            </a:extLst>
          </p:cNvPr>
          <p:cNvSpPr txBox="1"/>
          <p:nvPr/>
        </p:nvSpPr>
        <p:spPr>
          <a:xfrm>
            <a:off x="9526314" y="5532383"/>
            <a:ext cx="11535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a:latin typeface="Adelle Sans Semibold"/>
              </a:rPr>
              <a:t>​</a:t>
            </a:r>
            <a:endParaRPr lang="it-IT" sz="6000"/>
          </a:p>
        </p:txBody>
      </p:sp>
      <p:sp>
        <p:nvSpPr>
          <p:cNvPr id="8" name="object 5">
            <a:extLst>
              <a:ext uri="{FF2B5EF4-FFF2-40B4-BE49-F238E27FC236}">
                <a16:creationId xmlns:a16="http://schemas.microsoft.com/office/drawing/2014/main" id="{E966E01A-11AB-A74A-6474-B0B0FEADCDF2}"/>
              </a:ext>
            </a:extLst>
          </p:cNvPr>
          <p:cNvSpPr txBox="1">
            <a:spLocks noGrp="1"/>
          </p:cNvSpPr>
          <p:nvPr>
            <p:ph type="title"/>
          </p:nvPr>
        </p:nvSpPr>
        <p:spPr>
          <a:xfrm>
            <a:off x="648574" y="441128"/>
            <a:ext cx="10515600"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Tipologia dei soggetti proponenti</a:t>
            </a:r>
          </a:p>
        </p:txBody>
      </p:sp>
      <p:sp>
        <p:nvSpPr>
          <p:cNvPr id="11" name="CasellaDiTesto 10">
            <a:extLst>
              <a:ext uri="{FF2B5EF4-FFF2-40B4-BE49-F238E27FC236}">
                <a16:creationId xmlns:a16="http://schemas.microsoft.com/office/drawing/2014/main" id="{A2A3AF51-DE05-FBCA-FC88-5C9AC756DC75}"/>
              </a:ext>
            </a:extLst>
          </p:cNvPr>
          <p:cNvSpPr txBox="1"/>
          <p:nvPr/>
        </p:nvSpPr>
        <p:spPr>
          <a:xfrm>
            <a:off x="477097" y="1331693"/>
            <a:ext cx="3700665" cy="4469237"/>
          </a:xfrm>
          <a:prstGeom prst="rect">
            <a:avLst/>
          </a:prstGeom>
          <a:noFill/>
        </p:spPr>
        <p:txBody>
          <a:bodyPr wrap="square" lIns="91440" tIns="45720" rIns="91440" bIns="45720" anchor="t">
            <a:spAutoFit/>
          </a:bodyPr>
          <a:lstStyle/>
          <a:p>
            <a:pPr algn="r">
              <a:lnSpc>
                <a:spcPct val="150000"/>
              </a:lnSpc>
              <a:spcAft>
                <a:spcPts val="600"/>
              </a:spcAft>
            </a:pPr>
            <a:r>
              <a:rPr lang="it-IT" sz="3600" b="1">
                <a:solidFill>
                  <a:srgbClr val="FF7300"/>
                </a:solidFill>
                <a:latin typeface="Adelle Sans ExtraBold"/>
              </a:rPr>
              <a:t>11      6      17</a:t>
            </a:r>
          </a:p>
          <a:p>
            <a:pPr algn="r">
              <a:lnSpc>
                <a:spcPct val="150000"/>
              </a:lnSpc>
              <a:spcAft>
                <a:spcPts val="600"/>
              </a:spcAft>
            </a:pPr>
            <a:r>
              <a:rPr lang="it-IT" sz="3600" b="1">
                <a:solidFill>
                  <a:srgbClr val="FF7300"/>
                </a:solidFill>
                <a:effectLst/>
                <a:latin typeface="Adelle Sans ExtraBold"/>
              </a:rPr>
              <a:t>8       3      11</a:t>
            </a:r>
          </a:p>
          <a:p>
            <a:pPr algn="r">
              <a:lnSpc>
                <a:spcPct val="150000"/>
              </a:lnSpc>
              <a:spcAft>
                <a:spcPts val="600"/>
              </a:spcAft>
            </a:pPr>
            <a:r>
              <a:rPr lang="it-IT" sz="3600" b="1">
                <a:solidFill>
                  <a:srgbClr val="FF7300"/>
                </a:solidFill>
                <a:latin typeface="Adelle Sans ExtraBold"/>
              </a:rPr>
              <a:t>4       1        5</a:t>
            </a:r>
            <a:endParaRPr lang="it-IT">
              <a:solidFill>
                <a:srgbClr val="000000"/>
              </a:solidFill>
              <a:latin typeface="Aptos" panose="02110004020202020204"/>
            </a:endParaRPr>
          </a:p>
          <a:p>
            <a:pPr>
              <a:lnSpc>
                <a:spcPct val="150000"/>
              </a:lnSpc>
              <a:spcAft>
                <a:spcPts val="600"/>
              </a:spcAft>
            </a:pPr>
            <a:r>
              <a:rPr lang="it-IT" sz="3600" b="1">
                <a:solidFill>
                  <a:srgbClr val="FF7300"/>
                </a:solidFill>
                <a:latin typeface="Adelle Sans ExtraBold"/>
              </a:rPr>
              <a:t>	    3      4        7</a:t>
            </a:r>
            <a:endParaRPr lang="it-IT"/>
          </a:p>
          <a:p>
            <a:pPr>
              <a:lnSpc>
                <a:spcPct val="150000"/>
              </a:lnSpc>
              <a:spcAft>
                <a:spcPts val="600"/>
              </a:spcAft>
            </a:pPr>
            <a:r>
              <a:rPr lang="it-IT" sz="3600" b="1">
                <a:solidFill>
                  <a:srgbClr val="FF7300"/>
                </a:solidFill>
                <a:latin typeface="Adelle Sans ExtraBold"/>
              </a:rPr>
              <a:t>             1      0       1</a:t>
            </a:r>
          </a:p>
        </p:txBody>
      </p:sp>
      <p:sp>
        <p:nvSpPr>
          <p:cNvPr id="18" name="CasellaDiTesto 17">
            <a:extLst>
              <a:ext uri="{FF2B5EF4-FFF2-40B4-BE49-F238E27FC236}">
                <a16:creationId xmlns:a16="http://schemas.microsoft.com/office/drawing/2014/main" id="{EBB8AAC8-220A-CA43-2B3B-8AE892B35E10}"/>
              </a:ext>
            </a:extLst>
          </p:cNvPr>
          <p:cNvSpPr txBox="1"/>
          <p:nvPr/>
        </p:nvSpPr>
        <p:spPr>
          <a:xfrm>
            <a:off x="1007843" y="1102260"/>
            <a:ext cx="4071809" cy="369332"/>
          </a:xfrm>
          <a:prstGeom prst="rect">
            <a:avLst/>
          </a:prstGeom>
          <a:noFill/>
        </p:spPr>
        <p:txBody>
          <a:bodyPr wrap="square" lIns="91440" tIns="45720" rIns="91440" bIns="45720" rtlCol="0" anchor="t">
            <a:spAutoFit/>
          </a:bodyPr>
          <a:lstStyle/>
          <a:p>
            <a:r>
              <a:rPr lang="it-IT" b="1">
                <a:latin typeface="AdelleSans"/>
              </a:rPr>
              <a:t>I</a:t>
            </a:r>
            <a:r>
              <a:rPr lang="it-IT">
                <a:latin typeface="AdelleSans"/>
              </a:rPr>
              <a:t> </a:t>
            </a:r>
            <a:r>
              <a:rPr lang="it-IT" b="1">
                <a:latin typeface="AdelleSans"/>
              </a:rPr>
              <a:t>Finestra    II Finestra    Totale</a:t>
            </a:r>
          </a:p>
        </p:txBody>
      </p:sp>
    </p:spTree>
    <p:extLst>
      <p:ext uri="{BB962C8B-B14F-4D97-AF65-F5344CB8AC3E}">
        <p14:creationId xmlns:p14="http://schemas.microsoft.com/office/powerpoint/2010/main" val="41278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C80B0-969D-752D-9D27-9874AFC273E7}"/>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6B7766B0-267E-F371-C8B0-C143FB363D04}"/>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594B7C2-2B3A-1316-0E3C-BFAD82B70F49}"/>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F28E9AFA-CC9D-6F86-0C85-3D68620B38D9}"/>
              </a:ext>
            </a:extLst>
          </p:cNvPr>
          <p:cNvSpPr txBox="1"/>
          <p:nvPr/>
        </p:nvSpPr>
        <p:spPr>
          <a:xfrm>
            <a:off x="1543622" y="1092337"/>
            <a:ext cx="9068897" cy="5324535"/>
          </a:xfrm>
          <a:prstGeom prst="rect">
            <a:avLst/>
          </a:prstGeom>
          <a:noFill/>
        </p:spPr>
        <p:txBody>
          <a:bodyPr wrap="square" lIns="91440" tIns="45720" rIns="91440" bIns="45720" anchor="t">
            <a:spAutoFit/>
          </a:bodyPr>
          <a:lstStyle/>
          <a:p>
            <a:r>
              <a:rPr lang="it-IT" b="1">
                <a:solidFill>
                  <a:srgbClr val="FF7300"/>
                </a:solidFill>
                <a:latin typeface="AdelleSans"/>
              </a:rPr>
              <a:t>Assenza finanziamento da parte del privato </a:t>
            </a:r>
            <a:r>
              <a:rPr lang="it-IT" b="1" u="sng">
                <a:solidFill>
                  <a:srgbClr val="FF7300"/>
                </a:solidFill>
                <a:latin typeface="AdelleSans"/>
              </a:rPr>
              <a:t>9 proposte </a:t>
            </a:r>
            <a:r>
              <a:rPr lang="it-IT" b="1">
                <a:solidFill>
                  <a:srgbClr val="FF7300"/>
                </a:solidFill>
                <a:latin typeface="AdelleSans"/>
              </a:rPr>
              <a:t>= 			                  22% </a:t>
            </a:r>
          </a:p>
          <a:p>
            <a:endParaRPr lang="it-IT" b="1">
              <a:solidFill>
                <a:srgbClr val="FF7300"/>
              </a:solidFill>
              <a:latin typeface="AdelleSans" panose="02000503000000020004" pitchFamily="2" charset="77"/>
            </a:endParaRPr>
          </a:p>
          <a:p>
            <a:r>
              <a:rPr lang="it-IT" b="1">
                <a:solidFill>
                  <a:srgbClr val="FF7300"/>
                </a:solidFill>
                <a:latin typeface="AdelleSans"/>
              </a:rPr>
              <a:t>Ipotesi finanziamento da parte del privato tramite sponsor/partecipazione a bandi/crowdfunding civico </a:t>
            </a:r>
            <a:r>
              <a:rPr lang="it-IT" b="1" u="sng">
                <a:solidFill>
                  <a:srgbClr val="FF7300"/>
                </a:solidFill>
                <a:latin typeface="AdelleSans"/>
              </a:rPr>
              <a:t>21 proposte </a:t>
            </a:r>
            <a:r>
              <a:rPr lang="it-IT" b="1">
                <a:solidFill>
                  <a:srgbClr val="FF7300"/>
                </a:solidFill>
                <a:latin typeface="AdelleSans"/>
              </a:rPr>
              <a:t>= 					51% </a:t>
            </a:r>
          </a:p>
          <a:p>
            <a:endParaRPr lang="it-IT" b="1">
              <a:solidFill>
                <a:srgbClr val="FF7300"/>
              </a:solidFill>
              <a:latin typeface="AdelleSans"/>
            </a:endParaRPr>
          </a:p>
          <a:p>
            <a:r>
              <a:rPr lang="it-IT" b="1">
                <a:solidFill>
                  <a:srgbClr val="FF7300"/>
                </a:solidFill>
                <a:latin typeface="AdelleSans"/>
              </a:rPr>
              <a:t>Garanzia finanziamento da parte del privato </a:t>
            </a:r>
            <a:r>
              <a:rPr lang="it-IT" b="1" u="sng">
                <a:solidFill>
                  <a:srgbClr val="FF7300"/>
                </a:solidFill>
                <a:latin typeface="AdelleSans"/>
              </a:rPr>
              <a:t>11 proposte </a:t>
            </a:r>
            <a:r>
              <a:rPr lang="it-IT" b="1">
                <a:solidFill>
                  <a:srgbClr val="FF7300"/>
                </a:solidFill>
                <a:latin typeface="AdelleSans"/>
              </a:rPr>
              <a:t>= 	</a:t>
            </a:r>
            <a:r>
              <a:rPr lang="it-IT">
                <a:solidFill>
                  <a:srgbClr val="FF7300"/>
                </a:solidFill>
                <a:latin typeface="AdelleSans"/>
              </a:rPr>
              <a:t>		</a:t>
            </a:r>
            <a:r>
              <a:rPr lang="it-IT" b="1">
                <a:solidFill>
                  <a:srgbClr val="FF7300"/>
                </a:solidFill>
                <a:latin typeface="AdelleSans"/>
              </a:rPr>
              <a:t>27% </a:t>
            </a:r>
            <a:endParaRPr lang="it-IT" b="1">
              <a:solidFill>
                <a:srgbClr val="FF7300"/>
              </a:solidFill>
              <a:effectLst/>
              <a:latin typeface="AdelleSans" panose="02000503000000020004" pitchFamily="2" charset="77"/>
            </a:endParaRPr>
          </a:p>
          <a:p>
            <a:endParaRPr lang="it-IT">
              <a:solidFill>
                <a:srgbClr val="FF7300"/>
              </a:solidFill>
              <a:effectLst/>
              <a:latin typeface="AdelleSans"/>
            </a:endParaRPr>
          </a:p>
          <a:p>
            <a:r>
              <a:rPr lang="it-IT" b="1">
                <a:latin typeface="AdelleSans"/>
              </a:rPr>
              <a:t>Possibili canali di finanziamento per le proposte non sostenute economicamente dai proponenti</a:t>
            </a:r>
            <a:r>
              <a:rPr lang="it-IT">
                <a:latin typeface="AdelleSans"/>
              </a:rPr>
              <a:t>: </a:t>
            </a:r>
          </a:p>
          <a:p>
            <a:endParaRPr lang="it-IT">
              <a:latin typeface="AdelleSans" panose="02000503000000020004" pitchFamily="2" charset="77"/>
            </a:endParaRPr>
          </a:p>
          <a:p>
            <a:r>
              <a:rPr lang="it-IT">
                <a:latin typeface="AdelleSans"/>
              </a:rPr>
              <a:t>- Ricerca sostenitori da parte dell’Amministrazione</a:t>
            </a:r>
          </a:p>
          <a:p>
            <a:r>
              <a:rPr lang="it-IT">
                <a:latin typeface="AdelleSans" panose="02000503000000020004" pitchFamily="2" charset="77"/>
              </a:rPr>
              <a:t>Incontro con Fondazioni:  effettuato in maggio per prima finestra – calendarizzato 25 settembre per seconda finestra</a:t>
            </a:r>
          </a:p>
          <a:p>
            <a:endParaRPr lang="it-IT">
              <a:latin typeface="AdelleSans" panose="02000503000000020004" pitchFamily="2" charset="77"/>
            </a:endParaRPr>
          </a:p>
          <a:p>
            <a:r>
              <a:rPr lang="it-IT">
                <a:latin typeface="AdelleSans"/>
              </a:rPr>
              <a:t>- Sinergia con crowdfunding civico della Direzione Economia Urbana - scadenza 31 ottobre </a:t>
            </a:r>
          </a:p>
          <a:p>
            <a:r>
              <a:rPr lang="it-IT">
                <a:latin typeface="AdelleSans" panose="02000503000000020004" pitchFamily="2" charset="77"/>
              </a:rPr>
              <a:t> già verificato per </a:t>
            </a:r>
            <a:r>
              <a:rPr lang="it-IT" err="1">
                <a:latin typeface="AdelleSans" panose="02000503000000020004" pitchFamily="2" charset="77"/>
              </a:rPr>
              <a:t>Parklet</a:t>
            </a:r>
            <a:r>
              <a:rPr lang="it-IT">
                <a:latin typeface="AdelleSans" panose="02000503000000020004" pitchFamily="2" charset="77"/>
              </a:rPr>
              <a:t> China Town/OpenCityArt4/Barona Condivisa/</a:t>
            </a:r>
            <a:r>
              <a:rPr lang="it-IT" err="1">
                <a:latin typeface="AdelleSans" panose="02000503000000020004" pitchFamily="2" charset="77"/>
              </a:rPr>
              <a:t>CooltivAttezzi</a:t>
            </a:r>
            <a:endParaRPr lang="it-IT">
              <a:latin typeface="AdelleSans" panose="02000503000000020004" pitchFamily="2" charset="77"/>
            </a:endParaRPr>
          </a:p>
          <a:p>
            <a:endParaRPr lang="it-IT">
              <a:latin typeface="AdelleSans" panose="02000503000000020004" pitchFamily="2" charset="77"/>
            </a:endParaRPr>
          </a:p>
          <a:p>
            <a:r>
              <a:rPr lang="it-IT">
                <a:latin typeface="AdelleSans"/>
              </a:rPr>
              <a:t>- Eventuali risorse in conto capitale Bilancio 2026/finanziamenti da fondi europei</a:t>
            </a:r>
          </a:p>
          <a:p>
            <a:endParaRPr lang="it-IT" sz="1600">
              <a:solidFill>
                <a:srgbClr val="FF7300"/>
              </a:solidFill>
              <a:latin typeface="AdelleSans" panose="02000503000000020004" pitchFamily="2" charset="77"/>
            </a:endParaRPr>
          </a:p>
        </p:txBody>
      </p:sp>
      <p:sp>
        <p:nvSpPr>
          <p:cNvPr id="5" name="object 5">
            <a:extLst>
              <a:ext uri="{FF2B5EF4-FFF2-40B4-BE49-F238E27FC236}">
                <a16:creationId xmlns:a16="http://schemas.microsoft.com/office/drawing/2014/main" id="{9ABD3D0D-889E-3DA9-D450-F462EDE5A893}"/>
              </a:ext>
            </a:extLst>
          </p:cNvPr>
          <p:cNvSpPr txBox="1">
            <a:spLocks noGrp="1"/>
          </p:cNvSpPr>
          <p:nvPr>
            <p:ph type="title"/>
          </p:nvPr>
        </p:nvSpPr>
        <p:spPr>
          <a:xfrm>
            <a:off x="648574" y="441128"/>
            <a:ext cx="10515600" cy="443711"/>
          </a:xfrm>
          <a:prstGeom prst="rect">
            <a:avLst/>
          </a:prstGeom>
        </p:spPr>
        <p:txBody>
          <a:bodyPr vert="horz" wrap="square" lIns="0" tIns="12700" rIns="0" bIns="0" rtlCol="0" anchor="t">
            <a:spAutoFit/>
          </a:bodyPr>
          <a:lstStyle/>
          <a:p>
            <a:pPr marL="12700">
              <a:lnSpc>
                <a:spcPct val="100000"/>
              </a:lnSpc>
              <a:spcBef>
                <a:spcPts val="100"/>
              </a:spcBef>
            </a:pPr>
            <a:r>
              <a:rPr lang="it-IT" sz="2800" b="1">
                <a:solidFill>
                  <a:srgbClr val="FF7300"/>
                </a:solidFill>
                <a:latin typeface="Adelle Sans"/>
              </a:rPr>
              <a:t>Sostenibilità economica proposte</a:t>
            </a:r>
            <a:endParaRPr lang="it-IT" sz="2800" b="1">
              <a:solidFill>
                <a:srgbClr val="FF7300"/>
              </a:solidFill>
              <a:latin typeface="Adelle Sans" pitchFamily="2" charset="77"/>
            </a:endParaRPr>
          </a:p>
        </p:txBody>
      </p:sp>
      <p:sp>
        <p:nvSpPr>
          <p:cNvPr id="7" name="CasellaDiTesto 6">
            <a:extLst>
              <a:ext uri="{FF2B5EF4-FFF2-40B4-BE49-F238E27FC236}">
                <a16:creationId xmlns:a16="http://schemas.microsoft.com/office/drawing/2014/main" id="{86B4A9D0-1EE3-FAC7-6535-86B478D4865D}"/>
              </a:ext>
            </a:extLst>
          </p:cNvPr>
          <p:cNvSpPr txBox="1"/>
          <p:nvPr/>
        </p:nvSpPr>
        <p:spPr>
          <a:xfrm>
            <a:off x="777348" y="812105"/>
            <a:ext cx="4074173" cy="923330"/>
          </a:xfrm>
          <a:prstGeom prst="rect">
            <a:avLst/>
          </a:prstGeom>
          <a:noFill/>
        </p:spPr>
        <p:txBody>
          <a:bodyPr wrap="square" lIns="91440" tIns="45720" rIns="91440" bIns="45720" rtlCol="0" anchor="t">
            <a:spAutoFit/>
          </a:bodyPr>
          <a:lstStyle/>
          <a:p>
            <a:endParaRPr lang="it-IT"/>
          </a:p>
          <a:p>
            <a:endParaRPr lang="it-IT"/>
          </a:p>
          <a:p>
            <a:r>
              <a:rPr lang="it-IT"/>
              <a:t>     </a:t>
            </a:r>
          </a:p>
        </p:txBody>
      </p:sp>
    </p:spTree>
    <p:extLst>
      <p:ext uri="{BB962C8B-B14F-4D97-AF65-F5344CB8AC3E}">
        <p14:creationId xmlns:p14="http://schemas.microsoft.com/office/powerpoint/2010/main" val="343316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CA75-691F-EAF5-1241-8F52615F9D0F}"/>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5CF5F803-3E85-3E5D-F644-48925E271E4D}"/>
              </a:ext>
            </a:extLst>
          </p:cNvPr>
          <p:cNvSpPr>
            <a:spLocks noGrp="1" noRot="1" noMove="1" noResize="1" noEditPoints="1" noAdjustHandles="1" noChangeArrowheads="1" noChangeShapeType="1"/>
          </p:cNvSpPr>
          <p:nvPr/>
        </p:nvSpPr>
        <p:spPr>
          <a:xfrm>
            <a:off x="-101601" y="-159657"/>
            <a:ext cx="12438743" cy="7170057"/>
          </a:xfrm>
          <a:prstGeom prst="rect">
            <a:avLst/>
          </a:prstGeom>
          <a:solidFill>
            <a:srgbClr val="FF7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7B8B6C7-BEA2-4070-857C-8833DB0B2B5E}"/>
              </a:ext>
            </a:extLst>
          </p:cNvPr>
          <p:cNvSpPr>
            <a:spLocks noGrp="1" noRot="1" noMove="1" noResize="1" noEditPoints="1" noAdjustHandles="1" noChangeArrowheads="1" noChangeShapeType="1"/>
          </p:cNvSpPr>
          <p:nvPr/>
        </p:nvSpPr>
        <p:spPr>
          <a:xfrm>
            <a:off x="268941" y="287383"/>
            <a:ext cx="11618260" cy="6270172"/>
          </a:xfrm>
          <a:prstGeom prst="rect">
            <a:avLst/>
          </a:prstGeom>
          <a:solidFill>
            <a:schemeClr val="bg1"/>
          </a:solidFill>
          <a:ln w="254000" cap="sq">
            <a:solidFill>
              <a:schemeClr val="bg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7C05C146-4BA3-0E11-BCE0-AC6A0746E1FE}"/>
              </a:ext>
            </a:extLst>
          </p:cNvPr>
          <p:cNvSpPr txBox="1"/>
          <p:nvPr/>
        </p:nvSpPr>
        <p:spPr>
          <a:xfrm>
            <a:off x="4528866" y="1137806"/>
            <a:ext cx="5964800" cy="4862870"/>
          </a:xfrm>
          <a:prstGeom prst="rect">
            <a:avLst/>
          </a:prstGeom>
          <a:noFill/>
        </p:spPr>
        <p:txBody>
          <a:bodyPr wrap="square" lIns="91440" tIns="45720" rIns="91440" bIns="45720" anchor="t">
            <a:spAutoFit/>
          </a:bodyPr>
          <a:lstStyle/>
          <a:p>
            <a:r>
              <a:rPr lang="it-IT" sz="2000">
                <a:latin typeface="AdelleSans" panose="02000503000000020004" pitchFamily="2" charset="77"/>
              </a:rPr>
              <a:t>Patti di collaborazione firmati per utilizzo cortili scolastici Camp Turroni (Mun.2), ICS Alda Merini (</a:t>
            </a:r>
            <a:r>
              <a:rPr lang="it-IT" sz="2000" err="1">
                <a:latin typeface="AdelleSans" panose="02000503000000020004" pitchFamily="2" charset="77"/>
              </a:rPr>
              <a:t>Mun</a:t>
            </a:r>
            <a:r>
              <a:rPr lang="it-IT" sz="2000">
                <a:latin typeface="AdelleSans" panose="02000503000000020004" pitchFamily="2" charset="77"/>
              </a:rPr>
              <a:t>. 8), ICS Marelli Dudovich (Mun.9); </a:t>
            </a:r>
            <a:endParaRPr lang="it-IT" sz="2000">
              <a:effectLst/>
              <a:latin typeface="AdelleSans" panose="02000503000000020004" pitchFamily="2" charset="77"/>
            </a:endParaRPr>
          </a:p>
          <a:p>
            <a:endParaRPr lang="it-IT" sz="2000">
              <a:latin typeface="AdelleSans" panose="02000503000000020004" pitchFamily="2" charset="77"/>
            </a:endParaRPr>
          </a:p>
          <a:p>
            <a:r>
              <a:rPr lang="it-IT" sz="2000">
                <a:latin typeface="AdelleSans" panose="02000503000000020004" pitchFamily="2" charset="77"/>
              </a:rPr>
              <a:t>Analisi condotta dagli studenti del Politecnico e della </a:t>
            </a:r>
            <a:r>
              <a:rPr lang="it-IT" sz="2000" err="1">
                <a:latin typeface="AdelleSans" panose="02000503000000020004" pitchFamily="2" charset="77"/>
              </a:rPr>
              <a:t>Chinese</a:t>
            </a:r>
            <a:r>
              <a:rPr lang="it-IT" sz="2000">
                <a:latin typeface="AdelleSans" panose="02000503000000020004" pitchFamily="2" charset="77"/>
              </a:rPr>
              <a:t> University of Hong Kong sulla collocazione di un reading playground in tre diverse aree del Municipio 2; </a:t>
            </a:r>
            <a:endParaRPr lang="it-IT" sz="2000">
              <a:effectLst/>
              <a:latin typeface="AdelleSans" panose="02000503000000020004" pitchFamily="2" charset="77"/>
            </a:endParaRPr>
          </a:p>
          <a:p>
            <a:endParaRPr lang="it-IT" sz="2000">
              <a:highlight>
                <a:srgbClr val="FFFF00"/>
              </a:highlight>
              <a:latin typeface="AdelleSans" panose="02000503000000020004" pitchFamily="2" charset="77"/>
            </a:endParaRPr>
          </a:p>
          <a:p>
            <a:r>
              <a:rPr lang="it-IT" sz="2000">
                <a:latin typeface="AdelleSans"/>
              </a:rPr>
              <a:t>Rifacimento del playground esistente e introduzione nuovi elementi di arredo urbano (</a:t>
            </a:r>
            <a:r>
              <a:rPr lang="it-IT" sz="2000" err="1">
                <a:latin typeface="AdelleSans"/>
              </a:rPr>
              <a:t>Mun</a:t>
            </a:r>
            <a:r>
              <a:rPr lang="it-IT" sz="2000">
                <a:latin typeface="AdelleSans"/>
              </a:rPr>
              <a:t>. 6). Interlocuzione avanzata;  </a:t>
            </a:r>
          </a:p>
          <a:p>
            <a:endParaRPr lang="it-IT" sz="2500">
              <a:highlight>
                <a:srgbClr val="FFFF00"/>
              </a:highlight>
              <a:latin typeface="AdelleSans" panose="02000503000000020004" pitchFamily="2" charset="77"/>
            </a:endParaRPr>
          </a:p>
          <a:p>
            <a:r>
              <a:rPr lang="it-IT" sz="2000">
                <a:latin typeface="AdelleSans"/>
              </a:rPr>
              <a:t>Addendum al Patto di collaborazione di Via Nervesa (Mun.4) di prossima sottoscrizione;</a:t>
            </a:r>
            <a:endParaRPr lang="it-IT" sz="2000">
              <a:latin typeface="AdelleSans" panose="02000503000000020004" pitchFamily="2" charset="77"/>
            </a:endParaRPr>
          </a:p>
          <a:p>
            <a:endParaRPr lang="it-IT" sz="2500">
              <a:solidFill>
                <a:schemeClr val="bg1">
                  <a:lumMod val="75000"/>
                </a:schemeClr>
              </a:solidFill>
              <a:latin typeface="AdelleSans" panose="02000503000000020004" pitchFamily="2" charset="77"/>
            </a:endParaRPr>
          </a:p>
        </p:txBody>
      </p:sp>
      <p:sp>
        <p:nvSpPr>
          <p:cNvPr id="17" name="CasellaDiTesto 16">
            <a:extLst>
              <a:ext uri="{FF2B5EF4-FFF2-40B4-BE49-F238E27FC236}">
                <a16:creationId xmlns:a16="http://schemas.microsoft.com/office/drawing/2014/main" id="{514CD5BF-012D-6AB5-B493-00170710BC66}"/>
              </a:ext>
            </a:extLst>
          </p:cNvPr>
          <p:cNvSpPr txBox="1"/>
          <p:nvPr/>
        </p:nvSpPr>
        <p:spPr>
          <a:xfrm>
            <a:off x="3531428" y="6080501"/>
            <a:ext cx="590911" cy="477054"/>
          </a:xfrm>
          <a:prstGeom prst="rect">
            <a:avLst/>
          </a:prstGeom>
          <a:noFill/>
        </p:spPr>
        <p:txBody>
          <a:bodyPr wrap="square">
            <a:spAutoFit/>
          </a:bodyPr>
          <a:lstStyle/>
          <a:p>
            <a:pPr algn="r"/>
            <a:r>
              <a:rPr lang="it-IT" sz="2500">
                <a:solidFill>
                  <a:schemeClr val="bg1">
                    <a:lumMod val="75000"/>
                  </a:schemeClr>
                </a:solidFill>
                <a:latin typeface="Adelle Sans ExtraBold" panose="02000503000000020004" pitchFamily="2" charset="77"/>
              </a:rPr>
              <a:t>0</a:t>
            </a:r>
            <a:endParaRPr lang="it-IT" sz="2500">
              <a:solidFill>
                <a:schemeClr val="bg1">
                  <a:lumMod val="75000"/>
                </a:schemeClr>
              </a:solidFill>
              <a:effectLst/>
              <a:latin typeface="Adelle Sans ExtraBold" panose="02000503000000020004" pitchFamily="2" charset="77"/>
            </a:endParaRPr>
          </a:p>
        </p:txBody>
      </p:sp>
      <p:sp>
        <p:nvSpPr>
          <p:cNvPr id="6" name="CasellaDiTesto 5">
            <a:extLst>
              <a:ext uri="{FF2B5EF4-FFF2-40B4-BE49-F238E27FC236}">
                <a16:creationId xmlns:a16="http://schemas.microsoft.com/office/drawing/2014/main" id="{6C9BE4E8-8594-C2EA-38E4-55886E5A6ACC}"/>
              </a:ext>
            </a:extLst>
          </p:cNvPr>
          <p:cNvSpPr txBox="1"/>
          <p:nvPr/>
        </p:nvSpPr>
        <p:spPr>
          <a:xfrm>
            <a:off x="10326589" y="5307841"/>
            <a:ext cx="11535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6000">
                <a:latin typeface="Adelle Sans Semibold"/>
              </a:rPr>
              <a:t>​</a:t>
            </a:r>
            <a:endParaRPr lang="it-IT" sz="6000"/>
          </a:p>
        </p:txBody>
      </p:sp>
      <p:sp>
        <p:nvSpPr>
          <p:cNvPr id="8" name="object 5">
            <a:extLst>
              <a:ext uri="{FF2B5EF4-FFF2-40B4-BE49-F238E27FC236}">
                <a16:creationId xmlns:a16="http://schemas.microsoft.com/office/drawing/2014/main" id="{424F42B3-F55C-F94E-502C-4F168320189F}"/>
              </a:ext>
            </a:extLst>
          </p:cNvPr>
          <p:cNvSpPr txBox="1">
            <a:spLocks noGrp="1"/>
          </p:cNvSpPr>
          <p:nvPr>
            <p:ph type="title"/>
          </p:nvPr>
        </p:nvSpPr>
        <p:spPr>
          <a:xfrm>
            <a:off x="648574" y="441128"/>
            <a:ext cx="10515600" cy="505267"/>
          </a:xfrm>
          <a:prstGeom prst="rect">
            <a:avLst/>
          </a:prstGeom>
        </p:spPr>
        <p:txBody>
          <a:bodyPr vert="horz" wrap="square" lIns="0" tIns="12700" rIns="0" bIns="0" rtlCol="0" anchor="t">
            <a:spAutoFit/>
          </a:bodyPr>
          <a:lstStyle/>
          <a:p>
            <a:pPr marL="12700">
              <a:lnSpc>
                <a:spcPct val="100000"/>
              </a:lnSpc>
              <a:spcBef>
                <a:spcPts val="100"/>
              </a:spcBef>
            </a:pPr>
            <a:r>
              <a:rPr lang="it-IT" sz="3200" b="1">
                <a:solidFill>
                  <a:srgbClr val="FF7300"/>
                </a:solidFill>
                <a:latin typeface="Adelle Sans" pitchFamily="2" charset="77"/>
              </a:rPr>
              <a:t>Proposte realizzate e di prossima realizzazione</a:t>
            </a:r>
          </a:p>
        </p:txBody>
      </p:sp>
      <p:sp>
        <p:nvSpPr>
          <p:cNvPr id="11" name="CasellaDiTesto 10">
            <a:extLst>
              <a:ext uri="{FF2B5EF4-FFF2-40B4-BE49-F238E27FC236}">
                <a16:creationId xmlns:a16="http://schemas.microsoft.com/office/drawing/2014/main" id="{F16ABC43-417F-95E8-7F1F-2AE35AF3994B}"/>
              </a:ext>
            </a:extLst>
          </p:cNvPr>
          <p:cNvSpPr txBox="1"/>
          <p:nvPr/>
        </p:nvSpPr>
        <p:spPr>
          <a:xfrm>
            <a:off x="304799" y="1096188"/>
            <a:ext cx="3817667" cy="5392566"/>
          </a:xfrm>
          <a:prstGeom prst="rect">
            <a:avLst/>
          </a:prstGeom>
          <a:noFill/>
        </p:spPr>
        <p:txBody>
          <a:bodyPr wrap="square" lIns="91440" tIns="45720" rIns="91440" bIns="45720" anchor="t">
            <a:spAutoFit/>
          </a:bodyPr>
          <a:lstStyle/>
          <a:p>
            <a:pPr algn="r">
              <a:lnSpc>
                <a:spcPct val="150000"/>
              </a:lnSpc>
              <a:spcAft>
                <a:spcPts val="600"/>
              </a:spcAft>
            </a:pPr>
            <a:r>
              <a:rPr lang="it-IT" sz="2800" b="1" err="1">
                <a:solidFill>
                  <a:srgbClr val="FF7300"/>
                </a:solidFill>
                <a:latin typeface="Adelle Sans ExtraBold"/>
              </a:rPr>
              <a:t>Summer</a:t>
            </a:r>
            <a:r>
              <a:rPr lang="it-IT" sz="2800" b="1">
                <a:solidFill>
                  <a:srgbClr val="FF7300"/>
                </a:solidFill>
                <a:latin typeface="Adelle Sans ExtraBold"/>
              </a:rPr>
              <a:t> Camp ‘25</a:t>
            </a:r>
          </a:p>
          <a:p>
            <a:pPr algn="r">
              <a:lnSpc>
                <a:spcPct val="150000"/>
              </a:lnSpc>
              <a:spcAft>
                <a:spcPts val="600"/>
              </a:spcAft>
            </a:pPr>
            <a:endParaRPr lang="it-IT" sz="2800" b="1">
              <a:solidFill>
                <a:srgbClr val="FF7300"/>
              </a:solidFill>
              <a:latin typeface="Adelle Sans ExtraBold"/>
            </a:endParaRPr>
          </a:p>
          <a:p>
            <a:pPr algn="r">
              <a:lnSpc>
                <a:spcPct val="150000"/>
              </a:lnSpc>
              <a:spcAft>
                <a:spcPts val="600"/>
              </a:spcAft>
            </a:pPr>
            <a:r>
              <a:rPr lang="it-IT" sz="2800" b="1">
                <a:solidFill>
                  <a:srgbClr val="FF7300"/>
                </a:solidFill>
                <a:latin typeface="Adelle Sans ExtraBold"/>
              </a:rPr>
              <a:t>Reading </a:t>
            </a:r>
            <a:r>
              <a:rPr lang="it-IT" sz="2800" b="1" err="1">
                <a:solidFill>
                  <a:srgbClr val="FF7300"/>
                </a:solidFill>
                <a:latin typeface="Adelle Sans ExtraBold"/>
              </a:rPr>
              <a:t>PlayGround</a:t>
            </a:r>
            <a:endParaRPr lang="it-IT" sz="2800" b="1">
              <a:solidFill>
                <a:srgbClr val="FF7300"/>
              </a:solidFill>
              <a:latin typeface="Adelle Sans ExtraBold"/>
            </a:endParaRPr>
          </a:p>
          <a:p>
            <a:pPr algn="r">
              <a:lnSpc>
                <a:spcPct val="150000"/>
              </a:lnSpc>
              <a:spcAft>
                <a:spcPts val="600"/>
              </a:spcAft>
            </a:pPr>
            <a:endParaRPr lang="it-IT" sz="2800" b="1">
              <a:solidFill>
                <a:srgbClr val="FF7300"/>
              </a:solidFill>
              <a:latin typeface="Adelle Sans ExtraBold"/>
            </a:endParaRPr>
          </a:p>
          <a:p>
            <a:pPr algn="r">
              <a:spcAft>
                <a:spcPts val="600"/>
              </a:spcAft>
            </a:pPr>
            <a:r>
              <a:rPr lang="it-IT" sz="2800" b="1">
                <a:solidFill>
                  <a:srgbClr val="FF7300"/>
                </a:solidFill>
                <a:latin typeface="Adelle Sans ExtraBold"/>
              </a:rPr>
              <a:t>Playground Sportivo Piazza Paci</a:t>
            </a:r>
          </a:p>
          <a:p>
            <a:pPr algn="r">
              <a:lnSpc>
                <a:spcPct val="150000"/>
              </a:lnSpc>
              <a:spcAft>
                <a:spcPts val="600"/>
              </a:spcAft>
            </a:pPr>
            <a:r>
              <a:rPr lang="it-IT" sz="2800" b="1">
                <a:solidFill>
                  <a:srgbClr val="FF7300"/>
                </a:solidFill>
                <a:latin typeface="Adelle Sans ExtraBold"/>
              </a:rPr>
              <a:t>Arte che Unisce </a:t>
            </a:r>
            <a:endParaRPr lang="it-IT" sz="2800">
              <a:solidFill>
                <a:srgbClr val="000000"/>
              </a:solidFill>
              <a:latin typeface="Aptos" panose="02110004020202020204"/>
            </a:endParaRPr>
          </a:p>
          <a:p>
            <a:pPr>
              <a:lnSpc>
                <a:spcPct val="150000"/>
              </a:lnSpc>
              <a:spcAft>
                <a:spcPts val="600"/>
              </a:spcAft>
            </a:pPr>
            <a:r>
              <a:rPr lang="it-IT" sz="3600" b="1">
                <a:solidFill>
                  <a:srgbClr val="FF7300"/>
                </a:solidFill>
                <a:latin typeface="Adelle Sans ExtraBold"/>
              </a:rPr>
              <a:t>	</a:t>
            </a:r>
          </a:p>
        </p:txBody>
      </p:sp>
    </p:spTree>
    <p:extLst>
      <p:ext uri="{BB962C8B-B14F-4D97-AF65-F5344CB8AC3E}">
        <p14:creationId xmlns:p14="http://schemas.microsoft.com/office/powerpoint/2010/main" val="5548102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a63643-403c-410a-b7a1-79ed97b5c130">
      <Terms xmlns="http://schemas.microsoft.com/office/infopath/2007/PartnerControls"/>
    </lcf76f155ced4ddcb4097134ff3c332f>
    <TaxCatchAll xmlns="1b21f5d9-a383-4bc9-b1d8-88dd3ffc26e2"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5D8F846DA46F5F4CB8713ED206CBA675" ma:contentTypeVersion="15" ma:contentTypeDescription="Creare un nuovo documento." ma:contentTypeScope="" ma:versionID="6cc835972e21e07c4220327aa2c9e58b">
  <xsd:schema xmlns:xsd="http://www.w3.org/2001/XMLSchema" xmlns:xs="http://www.w3.org/2001/XMLSchema" xmlns:p="http://schemas.microsoft.com/office/2006/metadata/properties" xmlns:ns1="http://schemas.microsoft.com/sharepoint/v3" xmlns:ns2="d3a63643-403c-410a-b7a1-79ed97b5c130" xmlns:ns3="1b21f5d9-a383-4bc9-b1d8-88dd3ffc26e2" targetNamespace="http://schemas.microsoft.com/office/2006/metadata/properties" ma:root="true" ma:fieldsID="ce87a018b95af393559291c8ed0a6942" ns1:_="" ns2:_="" ns3:_="">
    <xsd:import namespace="http://schemas.microsoft.com/sharepoint/v3"/>
    <xsd:import namespace="d3a63643-403c-410a-b7a1-79ed97b5c130"/>
    <xsd:import namespace="1b21f5d9-a383-4bc9-b1d8-88dd3ffc26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età criteri di conformità unificati" ma:hidden="true" ma:internalName="_ip_UnifiedCompliancePolicyProperties">
      <xsd:simpleType>
        <xsd:restriction base="dms:Note"/>
      </xsd:simpleType>
    </xsd:element>
    <xsd:element name="_ip_UnifiedCompliancePolicyUIAction" ma:index="22" nillable="true" ma:displayName="Azione interfaccia utente criteri di conformità unificat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a63643-403c-410a-b7a1-79ed97b5c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Tag immagine" ma:readOnly="false" ma:fieldId="{5cf76f15-5ced-4ddc-b409-7134ff3c332f}" ma:taxonomyMulti="true" ma:sspId="ca0ed51b-b2de-4bd8-98ac-d493547266d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21f5d9-a383-4bc9-b1d8-88dd3ffc26e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85b56f8-2243-492a-98d5-e15b88416ff1}" ma:internalName="TaxCatchAll" ma:showField="CatchAllData" ma:web="1b21f5d9-a383-4bc9-b1d8-88dd3ffc2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6B23ED-83C1-4CA8-9B05-34A6A12B96BA}">
  <ds:schemaRefs>
    <ds:schemaRef ds:uri="1b21f5d9-a383-4bc9-b1d8-88dd3ffc26e2"/>
    <ds:schemaRef ds:uri="d3a63643-403c-410a-b7a1-79ed97b5c1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ED37887-26CB-485E-B7E7-87CB6DEC93ED}">
  <ds:schemaRefs>
    <ds:schemaRef ds:uri="http://schemas.microsoft.com/sharepoint/v3/contenttype/forms"/>
  </ds:schemaRefs>
</ds:datastoreItem>
</file>

<file path=customXml/itemProps3.xml><?xml version="1.0" encoding="utf-8"?>
<ds:datastoreItem xmlns:ds="http://schemas.openxmlformats.org/officeDocument/2006/customXml" ds:itemID="{1922ADB1-B60D-4B45-B23D-CC0E00DF4BB8}">
  <ds:schemaRefs>
    <ds:schemaRef ds:uri="1b21f5d9-a383-4bc9-b1d8-88dd3ffc26e2"/>
    <ds:schemaRef ds:uri="d3a63643-403c-410a-b7a1-79ed97b5c1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a916905-b31d-4af5-8307-1ac286ef0b1e}" enabled="0" method="" siteId="{ca916905-b31d-4af5-8307-1ac286ef0b1e}" removed="1"/>
</clbl:labelList>
</file>

<file path=docProps/app.xml><?xml version="1.0" encoding="utf-8"?>
<Properties xmlns="http://schemas.openxmlformats.org/officeDocument/2006/extended-properties" xmlns:vt="http://schemas.openxmlformats.org/officeDocument/2006/docPropsVTypes">
  <TotalTime>0</TotalTime>
  <Words>3253</Words>
  <Application>Microsoft Office PowerPoint</Application>
  <PresentationFormat>Widescreen</PresentationFormat>
  <Paragraphs>685</Paragraphs>
  <Slides>24</Slides>
  <Notes>5</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24</vt:i4>
      </vt:variant>
    </vt:vector>
  </HeadingPairs>
  <TitlesOfParts>
    <vt:vector size="41" baseType="lpstr">
      <vt:lpstr>Adelle Sans</vt:lpstr>
      <vt:lpstr>Adelle Sans Extrabold</vt:lpstr>
      <vt:lpstr>Adelle Sans Extrabold</vt:lpstr>
      <vt:lpstr>Adelle Sans Light</vt:lpstr>
      <vt:lpstr>Adelle Sans SemiBold</vt:lpstr>
      <vt:lpstr>Adelle Sans SemiBold</vt:lpstr>
      <vt:lpstr>AdelleSans</vt:lpstr>
      <vt:lpstr>Aptos</vt:lpstr>
      <vt:lpstr>Aptos Display</vt:lpstr>
      <vt:lpstr>Aptos Narrow</vt:lpstr>
      <vt:lpstr>Arial</vt:lpstr>
      <vt:lpstr>Calibri</vt:lpstr>
      <vt:lpstr>Calibri,Sans-Serif</vt:lpstr>
      <vt:lpstr>Tahoma</vt:lpstr>
      <vt:lpstr>Trebuchet MS</vt:lpstr>
      <vt:lpstr>Wingdings</vt:lpstr>
      <vt:lpstr>Tema di Office</vt:lpstr>
      <vt:lpstr>Presentazione standard di PowerPoint</vt:lpstr>
      <vt:lpstr>Milano Attiva:gli obiettivi</vt:lpstr>
      <vt:lpstr>Milano Attiva: le modalità</vt:lpstr>
      <vt:lpstr>Ruolo del Gruppo di Lavoro  </vt:lpstr>
      <vt:lpstr>Presentazione delle proposte </vt:lpstr>
      <vt:lpstr>Ambiti di intervento e proposte per ciascun ambito</vt:lpstr>
      <vt:lpstr>Tipologia dei soggetti proponenti</vt:lpstr>
      <vt:lpstr>Sostenibilità economica proposte</vt:lpstr>
      <vt:lpstr>Proposte realizzate e di prossima realizzazione</vt:lpstr>
      <vt:lpstr>Proposte realizzate e di prossima realizzazione</vt:lpstr>
      <vt:lpstr>Presentazione standard di PowerPoint</vt:lpstr>
      <vt:lpstr>Localizzazione proposte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Localizzazione proposte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C.Centimeri consulente AMAT</dc:creator>
  <cp:lastModifiedBy>Mauro Valenti</cp:lastModifiedBy>
  <cp:revision>1</cp:revision>
  <dcterms:created xsi:type="dcterms:W3CDTF">2025-04-07T12:52:18Z</dcterms:created>
  <dcterms:modified xsi:type="dcterms:W3CDTF">2025-08-28T06:42:33Z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0x0101005D8F846DA46F5F4CB8713ED206CBA675</vt:lpwstr>
  </property>
  <property fmtid="{D5CDD505-2E9C-101B-9397-08002B2CF9AE}" pid="3" name="MediaServiceImageTags">
    <vt:lpwstr/>
  </property>
</Properties>
</file>